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8" r:id="rId4"/>
    <p:sldId id="270" r:id="rId5"/>
    <p:sldId id="271" r:id="rId6"/>
    <p:sldId id="259" r:id="rId7"/>
    <p:sldId id="272" r:id="rId8"/>
    <p:sldId id="260" r:id="rId9"/>
    <p:sldId id="273" r:id="rId10"/>
    <p:sldId id="274" r:id="rId11"/>
    <p:sldId id="277" r:id="rId12"/>
    <p:sldId id="278" r:id="rId13"/>
    <p:sldId id="284" r:id="rId14"/>
    <p:sldId id="282" r:id="rId15"/>
    <p:sldId id="283" r:id="rId16"/>
    <p:sldId id="285" r:id="rId17"/>
    <p:sldId id="262" r:id="rId18"/>
    <p:sldId id="275" r:id="rId19"/>
    <p:sldId id="281" r:id="rId20"/>
    <p:sldId id="263" r:id="rId21"/>
    <p:sldId id="264" r:id="rId22"/>
    <p:sldId id="265" r:id="rId23"/>
    <p:sldId id="266" r:id="rId24"/>
    <p:sldId id="290" r:id="rId25"/>
    <p:sldId id="286" r:id="rId26"/>
    <p:sldId id="288" r:id="rId27"/>
    <p:sldId id="269" r:id="rId2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17F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1F626D-A300-4F62-A065-C0C588F81C56}" type="doc">
      <dgm:prSet loTypeId="urn:microsoft.com/office/officeart/2005/8/layout/chevron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FB2F22D-B29E-4CC4-A2E8-512936B8A749}">
      <dgm:prSet phldrT="[Texto]" custT="1"/>
      <dgm:spPr>
        <a:solidFill>
          <a:srgbClr val="FFFF00"/>
        </a:solidFill>
      </dgm:spPr>
      <dgm:t>
        <a:bodyPr/>
        <a:lstStyle/>
        <a:p>
          <a:r>
            <a:rPr lang="pt-BR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Capacitação/Formação</a:t>
          </a:r>
        </a:p>
      </dgm:t>
    </dgm:pt>
    <dgm:pt modelId="{FC46A523-5B06-4F69-8767-66F179B8BAFB}" type="parTrans" cxnId="{A9B50123-72BC-4AD9-97AA-12F2893003CD}">
      <dgm:prSet/>
      <dgm:spPr/>
      <dgm:t>
        <a:bodyPr/>
        <a:lstStyle/>
        <a:p>
          <a:endParaRPr lang="pt-BR"/>
        </a:p>
      </dgm:t>
    </dgm:pt>
    <dgm:pt modelId="{08916C82-C9D9-4BD0-A541-ADD6750D31C4}" type="sibTrans" cxnId="{A9B50123-72BC-4AD9-97AA-12F2893003CD}">
      <dgm:prSet/>
      <dgm:spPr/>
      <dgm:t>
        <a:bodyPr/>
        <a:lstStyle/>
        <a:p>
          <a:endParaRPr lang="pt-BR"/>
        </a:p>
      </dgm:t>
    </dgm:pt>
    <dgm:pt modelId="{0D32479D-AA26-4A6D-B31A-81B3FB14A7B2}">
      <dgm:prSet phldrT="[Texto]" custT="1"/>
      <dgm:spPr>
        <a:solidFill>
          <a:srgbClr val="FF0000"/>
        </a:solidFill>
      </dgm:spPr>
      <dgm:t>
        <a:bodyPr/>
        <a:lstStyle/>
        <a:p>
          <a:r>
            <a:rPr lang="pt-BR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Produção de materiais didáticos</a:t>
          </a:r>
        </a:p>
      </dgm:t>
    </dgm:pt>
    <dgm:pt modelId="{41E9DAA7-E797-455F-B08E-B8C2BD0C6CBC}" type="parTrans" cxnId="{0C0B651A-7CA8-4641-B3E1-9DAF5954B8F4}">
      <dgm:prSet/>
      <dgm:spPr/>
      <dgm:t>
        <a:bodyPr/>
        <a:lstStyle/>
        <a:p>
          <a:endParaRPr lang="pt-BR"/>
        </a:p>
      </dgm:t>
    </dgm:pt>
    <dgm:pt modelId="{544DB0F6-19AD-45E0-B53D-1609C9C6184A}" type="sibTrans" cxnId="{0C0B651A-7CA8-4641-B3E1-9DAF5954B8F4}">
      <dgm:prSet/>
      <dgm:spPr/>
      <dgm:t>
        <a:bodyPr/>
        <a:lstStyle/>
        <a:p>
          <a:endParaRPr lang="pt-BR"/>
        </a:p>
      </dgm:t>
    </dgm:pt>
    <dgm:pt modelId="{632318FA-64A8-484B-BDC0-1FADB796CAD6}" type="pres">
      <dgm:prSet presAssocID="{1A1F626D-A300-4F62-A065-C0C588F81C56}" presName="linearFlow" presStyleCnt="0">
        <dgm:presLayoutVars>
          <dgm:dir/>
          <dgm:animLvl val="lvl"/>
          <dgm:resizeHandles val="exact"/>
        </dgm:presLayoutVars>
      </dgm:prSet>
      <dgm:spPr/>
    </dgm:pt>
    <dgm:pt modelId="{B20B5941-ED28-4B8A-BA8C-09D3111B0687}" type="pres">
      <dgm:prSet presAssocID="{9FB2F22D-B29E-4CC4-A2E8-512936B8A749}" presName="composite" presStyleCnt="0"/>
      <dgm:spPr/>
    </dgm:pt>
    <dgm:pt modelId="{D371CB65-2FAB-4519-8A70-53964B1DF306}" type="pres">
      <dgm:prSet presAssocID="{9FB2F22D-B29E-4CC4-A2E8-512936B8A749}" presName="parentText" presStyleLbl="alignNode1" presStyleIdx="0" presStyleCnt="2" custScaleX="259780" custScaleY="86123" custLinFactNeighborX="-49775" custLinFactNeighborY="-32216">
        <dgm:presLayoutVars>
          <dgm:chMax val="1"/>
          <dgm:bulletEnabled val="1"/>
        </dgm:presLayoutVars>
      </dgm:prSet>
      <dgm:spPr/>
    </dgm:pt>
    <dgm:pt modelId="{33BEE77E-98C7-4AC5-82B4-425E5DAD5B5E}" type="pres">
      <dgm:prSet presAssocID="{9FB2F22D-B29E-4CC4-A2E8-512936B8A749}" presName="descendantText" presStyleLbl="alignAcc1" presStyleIdx="0" presStyleCnt="2" custScaleX="85081" custScaleY="202340" custLinFactNeighborX="3341" custLinFactNeighborY="25801">
        <dgm:presLayoutVars>
          <dgm:bulletEnabled val="1"/>
        </dgm:presLayoutVars>
      </dgm:prSet>
      <dgm:spPr/>
    </dgm:pt>
    <dgm:pt modelId="{59F7C7BB-61D3-47EA-B928-9781A22F934F}" type="pres">
      <dgm:prSet presAssocID="{08916C82-C9D9-4BD0-A541-ADD6750D31C4}" presName="sp" presStyleCnt="0"/>
      <dgm:spPr/>
    </dgm:pt>
    <dgm:pt modelId="{6C855EC3-05CA-497B-8597-390B72020836}" type="pres">
      <dgm:prSet presAssocID="{0D32479D-AA26-4A6D-B31A-81B3FB14A7B2}" presName="composite" presStyleCnt="0"/>
      <dgm:spPr/>
    </dgm:pt>
    <dgm:pt modelId="{90FEBCBA-9F43-4C94-BA64-89882E4ECC24}" type="pres">
      <dgm:prSet presAssocID="{0D32479D-AA26-4A6D-B31A-81B3FB14A7B2}" presName="parentText" presStyleLbl="alignNode1" presStyleIdx="1" presStyleCnt="2" custScaleX="273212" custScaleY="97534" custLinFactNeighborX="-56278" custLinFactNeighborY="3168">
        <dgm:presLayoutVars>
          <dgm:chMax val="1"/>
          <dgm:bulletEnabled val="1"/>
        </dgm:presLayoutVars>
      </dgm:prSet>
      <dgm:spPr/>
    </dgm:pt>
    <dgm:pt modelId="{D8D3E5C9-C8BE-4D78-A107-0CD2B8D35C73}" type="pres">
      <dgm:prSet presAssocID="{0D32479D-AA26-4A6D-B31A-81B3FB14A7B2}" presName="descendantText" presStyleLbl="alignAcc1" presStyleIdx="1" presStyleCnt="2" custScaleX="79151" custScaleY="129251" custLinFactNeighborX="2000" custLinFactNeighborY="16498">
        <dgm:presLayoutVars>
          <dgm:bulletEnabled val="1"/>
        </dgm:presLayoutVars>
      </dgm:prSet>
      <dgm:spPr/>
    </dgm:pt>
  </dgm:ptLst>
  <dgm:cxnLst>
    <dgm:cxn modelId="{0C0B651A-7CA8-4641-B3E1-9DAF5954B8F4}" srcId="{1A1F626D-A300-4F62-A065-C0C588F81C56}" destId="{0D32479D-AA26-4A6D-B31A-81B3FB14A7B2}" srcOrd="1" destOrd="0" parTransId="{41E9DAA7-E797-455F-B08E-B8C2BD0C6CBC}" sibTransId="{544DB0F6-19AD-45E0-B53D-1609C9C6184A}"/>
    <dgm:cxn modelId="{A9B50123-72BC-4AD9-97AA-12F2893003CD}" srcId="{1A1F626D-A300-4F62-A065-C0C588F81C56}" destId="{9FB2F22D-B29E-4CC4-A2E8-512936B8A749}" srcOrd="0" destOrd="0" parTransId="{FC46A523-5B06-4F69-8767-66F179B8BAFB}" sibTransId="{08916C82-C9D9-4BD0-A541-ADD6750D31C4}"/>
    <dgm:cxn modelId="{BB298B2D-1320-40C3-A55A-E13628FD3929}" type="presOf" srcId="{1A1F626D-A300-4F62-A065-C0C588F81C56}" destId="{632318FA-64A8-484B-BDC0-1FADB796CAD6}" srcOrd="0" destOrd="0" presId="urn:microsoft.com/office/officeart/2005/8/layout/chevron2"/>
    <dgm:cxn modelId="{B850ED37-5B58-4A57-B979-BDEFE7C694C7}" type="presOf" srcId="{0D32479D-AA26-4A6D-B31A-81B3FB14A7B2}" destId="{90FEBCBA-9F43-4C94-BA64-89882E4ECC24}" srcOrd="0" destOrd="0" presId="urn:microsoft.com/office/officeart/2005/8/layout/chevron2"/>
    <dgm:cxn modelId="{9EAD2061-FD10-4187-8D6B-7C835D2F3D16}" type="presOf" srcId="{9FB2F22D-B29E-4CC4-A2E8-512936B8A749}" destId="{D371CB65-2FAB-4519-8A70-53964B1DF306}" srcOrd="0" destOrd="0" presId="urn:microsoft.com/office/officeart/2005/8/layout/chevron2"/>
    <dgm:cxn modelId="{3FCE5113-1E1E-43DA-A8B2-086522B678C7}" type="presParOf" srcId="{632318FA-64A8-484B-BDC0-1FADB796CAD6}" destId="{B20B5941-ED28-4B8A-BA8C-09D3111B0687}" srcOrd="0" destOrd="0" presId="urn:microsoft.com/office/officeart/2005/8/layout/chevron2"/>
    <dgm:cxn modelId="{77562A82-1D4B-4794-993A-C903CEFAD707}" type="presParOf" srcId="{B20B5941-ED28-4B8A-BA8C-09D3111B0687}" destId="{D371CB65-2FAB-4519-8A70-53964B1DF306}" srcOrd="0" destOrd="0" presId="urn:microsoft.com/office/officeart/2005/8/layout/chevron2"/>
    <dgm:cxn modelId="{4A7BD562-B2A8-4C34-A038-263CE93A1872}" type="presParOf" srcId="{B20B5941-ED28-4B8A-BA8C-09D3111B0687}" destId="{33BEE77E-98C7-4AC5-82B4-425E5DAD5B5E}" srcOrd="1" destOrd="0" presId="urn:microsoft.com/office/officeart/2005/8/layout/chevron2"/>
    <dgm:cxn modelId="{24652393-7C46-4337-8504-66931E47D5F9}" type="presParOf" srcId="{632318FA-64A8-484B-BDC0-1FADB796CAD6}" destId="{59F7C7BB-61D3-47EA-B928-9781A22F934F}" srcOrd="1" destOrd="0" presId="urn:microsoft.com/office/officeart/2005/8/layout/chevron2"/>
    <dgm:cxn modelId="{C5DCF8EF-A28E-46D6-BCF8-9041EECF3FA7}" type="presParOf" srcId="{632318FA-64A8-484B-BDC0-1FADB796CAD6}" destId="{6C855EC3-05CA-497B-8597-390B72020836}" srcOrd="2" destOrd="0" presId="urn:microsoft.com/office/officeart/2005/8/layout/chevron2"/>
    <dgm:cxn modelId="{AB35A608-8D57-4179-85D7-58DC0B62E462}" type="presParOf" srcId="{6C855EC3-05CA-497B-8597-390B72020836}" destId="{90FEBCBA-9F43-4C94-BA64-89882E4ECC24}" srcOrd="0" destOrd="0" presId="urn:microsoft.com/office/officeart/2005/8/layout/chevron2"/>
    <dgm:cxn modelId="{13AE3AC1-2FB0-4A22-A880-D2164DFD0673}" type="presParOf" srcId="{6C855EC3-05CA-497B-8597-390B72020836}" destId="{D8D3E5C9-C8BE-4D78-A107-0CD2B8D35C7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1F626D-A300-4F62-A065-C0C588F81C56}" type="doc">
      <dgm:prSet loTypeId="urn:microsoft.com/office/officeart/2005/8/layout/chevron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0D97D09E-F516-4968-92FC-1474982AC6BB}">
      <dgm:prSet phldrT="[Texto]" custT="1"/>
      <dgm:spPr>
        <a:solidFill>
          <a:srgbClr val="92D050"/>
        </a:solidFill>
      </dgm:spPr>
      <dgm:t>
        <a:bodyPr/>
        <a:lstStyle/>
        <a:p>
          <a:r>
            <a:rPr lang="pt-BR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Assessoria Técnica</a:t>
          </a:r>
          <a:endParaRPr lang="pt-BR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0BAB38-F7D2-4A9B-9088-91DEDBE45042}" type="parTrans" cxnId="{EADD075F-5991-4D1B-B92E-1D2863DB53BF}">
      <dgm:prSet/>
      <dgm:spPr/>
      <dgm:t>
        <a:bodyPr/>
        <a:lstStyle/>
        <a:p>
          <a:endParaRPr lang="pt-BR"/>
        </a:p>
      </dgm:t>
    </dgm:pt>
    <dgm:pt modelId="{439AA0E0-A0B0-4755-9F8D-351E59270DC4}" type="sibTrans" cxnId="{EADD075F-5991-4D1B-B92E-1D2863DB53BF}">
      <dgm:prSet/>
      <dgm:spPr/>
      <dgm:t>
        <a:bodyPr/>
        <a:lstStyle/>
        <a:p>
          <a:endParaRPr lang="pt-BR"/>
        </a:p>
      </dgm:t>
    </dgm:pt>
    <dgm:pt modelId="{EBAFC78E-7F6B-442E-AA5D-C907FAAA5127}">
      <dgm:prSet custT="1"/>
      <dgm:spPr>
        <a:solidFill>
          <a:srgbClr val="FFC000"/>
        </a:solidFill>
      </dgm:spPr>
      <dgm:t>
        <a:bodyPr/>
        <a:lstStyle/>
        <a:p>
          <a:r>
            <a:rPr lang="pt-BR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Sistematização de Boas práticas</a:t>
          </a:r>
          <a:endParaRPr lang="pt-BR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98B9880-B76F-4483-BC8C-C5110643D144}" type="parTrans" cxnId="{F88F761E-9606-452F-AF1A-1C0DE552322A}">
      <dgm:prSet/>
      <dgm:spPr/>
      <dgm:t>
        <a:bodyPr/>
        <a:lstStyle/>
        <a:p>
          <a:endParaRPr lang="pt-BR"/>
        </a:p>
      </dgm:t>
    </dgm:pt>
    <dgm:pt modelId="{E8E5CC28-DD6D-4E62-86B1-78B2861B5C76}" type="sibTrans" cxnId="{F88F761E-9606-452F-AF1A-1C0DE552322A}">
      <dgm:prSet/>
      <dgm:spPr/>
      <dgm:t>
        <a:bodyPr/>
        <a:lstStyle/>
        <a:p>
          <a:endParaRPr lang="pt-BR"/>
        </a:p>
      </dgm:t>
    </dgm:pt>
    <dgm:pt modelId="{632318FA-64A8-484B-BDC0-1FADB796CAD6}" type="pres">
      <dgm:prSet presAssocID="{1A1F626D-A300-4F62-A065-C0C588F81C56}" presName="linearFlow" presStyleCnt="0">
        <dgm:presLayoutVars>
          <dgm:dir/>
          <dgm:animLvl val="lvl"/>
          <dgm:resizeHandles val="exact"/>
        </dgm:presLayoutVars>
      </dgm:prSet>
      <dgm:spPr/>
    </dgm:pt>
    <dgm:pt modelId="{42DD3342-06B8-44BD-8EDA-401573CEE9BE}" type="pres">
      <dgm:prSet presAssocID="{EBAFC78E-7F6B-442E-AA5D-C907FAAA5127}" presName="composite" presStyleCnt="0"/>
      <dgm:spPr/>
    </dgm:pt>
    <dgm:pt modelId="{CF839E54-DE48-4CFC-8FEE-7E6188A8996C}" type="pres">
      <dgm:prSet presAssocID="{EBAFC78E-7F6B-442E-AA5D-C907FAAA5127}" presName="parentText" presStyleLbl="alignNode1" presStyleIdx="0" presStyleCnt="2" custScaleX="253780" custScaleY="87398" custLinFactNeighborX="-51712" custLinFactNeighborY="-51716">
        <dgm:presLayoutVars>
          <dgm:chMax val="1"/>
          <dgm:bulletEnabled val="1"/>
        </dgm:presLayoutVars>
      </dgm:prSet>
      <dgm:spPr/>
    </dgm:pt>
    <dgm:pt modelId="{C977E94D-2E41-4612-92C3-BC3EACB57763}" type="pres">
      <dgm:prSet presAssocID="{EBAFC78E-7F6B-442E-AA5D-C907FAAA5127}" presName="descendantText" presStyleLbl="alignAcc1" presStyleIdx="0" presStyleCnt="2" custScaleX="48811" custScaleY="169352" custLinFactNeighborX="3229" custLinFactNeighborY="18216">
        <dgm:presLayoutVars>
          <dgm:bulletEnabled val="1"/>
        </dgm:presLayoutVars>
      </dgm:prSet>
      <dgm:spPr/>
    </dgm:pt>
    <dgm:pt modelId="{D88C38AB-D21C-427A-BFF7-E57537691664}" type="pres">
      <dgm:prSet presAssocID="{E8E5CC28-DD6D-4E62-86B1-78B2861B5C76}" presName="sp" presStyleCnt="0"/>
      <dgm:spPr/>
    </dgm:pt>
    <dgm:pt modelId="{7ABB6497-9A93-462A-B9C5-709390D519E4}" type="pres">
      <dgm:prSet presAssocID="{0D97D09E-F516-4968-92FC-1474982AC6BB}" presName="composite" presStyleCnt="0"/>
      <dgm:spPr/>
    </dgm:pt>
    <dgm:pt modelId="{CD1B289D-621D-4F0E-A80C-F3FC1A1177BB}" type="pres">
      <dgm:prSet presAssocID="{0D97D09E-F516-4968-92FC-1474982AC6BB}" presName="parentText" presStyleLbl="alignNode1" presStyleIdx="1" presStyleCnt="2" custScaleX="268176" custScaleY="91998" custLinFactNeighborX="-58826" custLinFactNeighborY="-1302">
        <dgm:presLayoutVars>
          <dgm:chMax val="1"/>
          <dgm:bulletEnabled val="1"/>
        </dgm:presLayoutVars>
      </dgm:prSet>
      <dgm:spPr/>
    </dgm:pt>
    <dgm:pt modelId="{056C4986-5DB3-44F5-9723-F3369F10304C}" type="pres">
      <dgm:prSet presAssocID="{0D97D09E-F516-4968-92FC-1474982AC6BB}" presName="descendantText" presStyleLbl="alignAcc1" presStyleIdx="1" presStyleCnt="2" custScaleX="71697" custLinFactNeighborX="2233" custLinFactNeighborY="33531">
        <dgm:presLayoutVars>
          <dgm:bulletEnabled val="1"/>
        </dgm:presLayoutVars>
      </dgm:prSet>
      <dgm:spPr/>
    </dgm:pt>
  </dgm:ptLst>
  <dgm:cxnLst>
    <dgm:cxn modelId="{F88F761E-9606-452F-AF1A-1C0DE552322A}" srcId="{1A1F626D-A300-4F62-A065-C0C588F81C56}" destId="{EBAFC78E-7F6B-442E-AA5D-C907FAAA5127}" srcOrd="0" destOrd="0" parTransId="{B98B9880-B76F-4483-BC8C-C5110643D144}" sibTransId="{E8E5CC28-DD6D-4E62-86B1-78B2861B5C76}"/>
    <dgm:cxn modelId="{BB298B2D-1320-40C3-A55A-E13628FD3929}" type="presOf" srcId="{1A1F626D-A300-4F62-A065-C0C588F81C56}" destId="{632318FA-64A8-484B-BDC0-1FADB796CAD6}" srcOrd="0" destOrd="0" presId="urn:microsoft.com/office/officeart/2005/8/layout/chevron2"/>
    <dgm:cxn modelId="{4871DC3F-341E-420B-92A8-C1C3A5B31BEE}" type="presOf" srcId="{EBAFC78E-7F6B-442E-AA5D-C907FAAA5127}" destId="{CF839E54-DE48-4CFC-8FEE-7E6188A8996C}" srcOrd="0" destOrd="0" presId="urn:microsoft.com/office/officeart/2005/8/layout/chevron2"/>
    <dgm:cxn modelId="{EADD075F-5991-4D1B-B92E-1D2863DB53BF}" srcId="{1A1F626D-A300-4F62-A065-C0C588F81C56}" destId="{0D97D09E-F516-4968-92FC-1474982AC6BB}" srcOrd="1" destOrd="0" parTransId="{E70BAB38-F7D2-4A9B-9088-91DEDBE45042}" sibTransId="{439AA0E0-A0B0-4755-9F8D-351E59270DC4}"/>
    <dgm:cxn modelId="{5FB6D8E1-6B53-41C3-B033-CE1DAC99277F}" type="presOf" srcId="{0D97D09E-F516-4968-92FC-1474982AC6BB}" destId="{CD1B289D-621D-4F0E-A80C-F3FC1A1177BB}" srcOrd="0" destOrd="0" presId="urn:microsoft.com/office/officeart/2005/8/layout/chevron2"/>
    <dgm:cxn modelId="{EE06AC0B-0BC4-40FB-9EB0-30A7C071DADF}" type="presParOf" srcId="{632318FA-64A8-484B-BDC0-1FADB796CAD6}" destId="{42DD3342-06B8-44BD-8EDA-401573CEE9BE}" srcOrd="0" destOrd="0" presId="urn:microsoft.com/office/officeart/2005/8/layout/chevron2"/>
    <dgm:cxn modelId="{B245BC2E-C9CA-4638-9318-18474EA51C53}" type="presParOf" srcId="{42DD3342-06B8-44BD-8EDA-401573CEE9BE}" destId="{CF839E54-DE48-4CFC-8FEE-7E6188A8996C}" srcOrd="0" destOrd="0" presId="urn:microsoft.com/office/officeart/2005/8/layout/chevron2"/>
    <dgm:cxn modelId="{ED5E25C3-5988-4798-BF02-21A160EF1BBF}" type="presParOf" srcId="{42DD3342-06B8-44BD-8EDA-401573CEE9BE}" destId="{C977E94D-2E41-4612-92C3-BC3EACB57763}" srcOrd="1" destOrd="0" presId="urn:microsoft.com/office/officeart/2005/8/layout/chevron2"/>
    <dgm:cxn modelId="{21945EF8-4499-4253-A7CD-1E0C0A227B4C}" type="presParOf" srcId="{632318FA-64A8-484B-BDC0-1FADB796CAD6}" destId="{D88C38AB-D21C-427A-BFF7-E57537691664}" srcOrd="1" destOrd="0" presId="urn:microsoft.com/office/officeart/2005/8/layout/chevron2"/>
    <dgm:cxn modelId="{2E8ECA8B-A5C5-4A1F-83CD-0DE695D4CD3F}" type="presParOf" srcId="{632318FA-64A8-484B-BDC0-1FADB796CAD6}" destId="{7ABB6497-9A93-462A-B9C5-709390D519E4}" srcOrd="2" destOrd="0" presId="urn:microsoft.com/office/officeart/2005/8/layout/chevron2"/>
    <dgm:cxn modelId="{945E1FCA-D685-4E07-9ABD-94538A873B26}" type="presParOf" srcId="{7ABB6497-9A93-462A-B9C5-709390D519E4}" destId="{CD1B289D-621D-4F0E-A80C-F3FC1A1177BB}" srcOrd="0" destOrd="0" presId="urn:microsoft.com/office/officeart/2005/8/layout/chevron2"/>
    <dgm:cxn modelId="{EA664B1F-5440-4B64-9EC9-8DEE4F1CD8E6}" type="presParOf" srcId="{7ABB6497-9A93-462A-B9C5-709390D519E4}" destId="{056C4986-5DB3-44F5-9723-F3369F10304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71CB65-2FAB-4519-8A70-53964B1DF306}">
      <dsp:nvSpPr>
        <dsp:cNvPr id="0" name=""/>
        <dsp:cNvSpPr/>
      </dsp:nvSpPr>
      <dsp:spPr>
        <a:xfrm rot="5400000">
          <a:off x="1077638" y="632284"/>
          <a:ext cx="1226498" cy="2932840"/>
        </a:xfrm>
        <a:prstGeom prst="chevron">
          <a:avLst/>
        </a:prstGeom>
        <a:solidFill>
          <a:srgbClr val="FFFF00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Capacitação/Formação</a:t>
          </a:r>
        </a:p>
      </dsp:txBody>
      <dsp:txXfrm rot="-5400000">
        <a:off x="224467" y="1485455"/>
        <a:ext cx="2932840" cy="1226498"/>
      </dsp:txXfrm>
    </dsp:sp>
    <dsp:sp modelId="{33BEE77E-98C7-4AC5-82B4-425E5DAD5B5E}">
      <dsp:nvSpPr>
        <dsp:cNvPr id="0" name=""/>
        <dsp:cNvSpPr/>
      </dsp:nvSpPr>
      <dsp:spPr>
        <a:xfrm rot="5400000">
          <a:off x="5690444" y="-543816"/>
          <a:ext cx="1873022" cy="618186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0FEBCBA-9F43-4C94-BA64-89882E4ECC24}">
      <dsp:nvSpPr>
        <dsp:cNvPr id="0" name=""/>
        <dsp:cNvSpPr/>
      </dsp:nvSpPr>
      <dsp:spPr>
        <a:xfrm rot="5400000">
          <a:off x="800669" y="2671949"/>
          <a:ext cx="1573043" cy="2723614"/>
        </a:xfrm>
        <a:prstGeom prst="chevron">
          <a:avLst/>
        </a:prstGeom>
        <a:solidFill>
          <a:srgbClr val="FF0000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Produção de materiais didáticos</a:t>
          </a:r>
        </a:p>
      </dsp:txBody>
      <dsp:txXfrm rot="-5400000">
        <a:off x="225384" y="3247234"/>
        <a:ext cx="2723614" cy="1573043"/>
      </dsp:txXfrm>
    </dsp:sp>
    <dsp:sp modelId="{D8D3E5C9-C8BE-4D78-A107-0CD2B8D35C73}">
      <dsp:nvSpPr>
        <dsp:cNvPr id="0" name=""/>
        <dsp:cNvSpPr/>
      </dsp:nvSpPr>
      <dsp:spPr>
        <a:xfrm rot="5400000">
          <a:off x="6782159" y="221802"/>
          <a:ext cx="1440337" cy="73909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839E54-DE48-4CFC-8FEE-7E6188A8996C}">
      <dsp:nvSpPr>
        <dsp:cNvPr id="0" name=""/>
        <dsp:cNvSpPr/>
      </dsp:nvSpPr>
      <dsp:spPr>
        <a:xfrm rot="5400000">
          <a:off x="1207087" y="-445867"/>
          <a:ext cx="1758269" cy="3761978"/>
        </a:xfrm>
        <a:prstGeom prst="chevron">
          <a:avLst/>
        </a:prstGeom>
        <a:solidFill>
          <a:srgbClr val="FFC000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Sistematização de Boas práticas</a:t>
          </a:r>
          <a:endParaRPr lang="pt-BR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205233" y="555987"/>
        <a:ext cx="3761978" cy="1758269"/>
      </dsp:txXfrm>
    </dsp:sp>
    <dsp:sp modelId="{C977E94D-2E41-4612-92C3-BC3EACB57763}">
      <dsp:nvSpPr>
        <dsp:cNvPr id="0" name=""/>
        <dsp:cNvSpPr/>
      </dsp:nvSpPr>
      <dsp:spPr>
        <a:xfrm rot="5400000">
          <a:off x="3179919" y="2026848"/>
          <a:ext cx="2214561" cy="6696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D1B289D-621D-4F0E-A80C-F3FC1A1177BB}">
      <dsp:nvSpPr>
        <dsp:cNvPr id="0" name=""/>
        <dsp:cNvSpPr/>
      </dsp:nvSpPr>
      <dsp:spPr>
        <a:xfrm rot="5400000">
          <a:off x="1057570" y="2234766"/>
          <a:ext cx="1948225" cy="3776608"/>
        </a:xfrm>
        <a:prstGeom prst="chevron">
          <a:avLst/>
        </a:prstGeom>
        <a:solidFill>
          <a:srgbClr val="92D050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Assessoria Técnica</a:t>
          </a:r>
          <a:endParaRPr lang="pt-BR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43379" y="3148957"/>
        <a:ext cx="3776608" cy="1948225"/>
      </dsp:txXfrm>
    </dsp:sp>
    <dsp:sp modelId="{056C4986-5DB3-44F5-9723-F3369F10304C}">
      <dsp:nvSpPr>
        <dsp:cNvPr id="0" name=""/>
        <dsp:cNvSpPr/>
      </dsp:nvSpPr>
      <dsp:spPr>
        <a:xfrm rot="5400000">
          <a:off x="7275549" y="1240335"/>
          <a:ext cx="1413553" cy="60644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51EE9E53-E7BA-7D51-C7C3-905CCED3CF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232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99AFDD98-C7A4-5877-606D-F8EEF9A600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473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Texto&#10;&#10;Descrição gerada automaticamente">
            <a:extLst>
              <a:ext uri="{FF2B5EF4-FFF2-40B4-BE49-F238E27FC236}">
                <a16:creationId xmlns:a16="http://schemas.microsoft.com/office/drawing/2014/main" id="{F482F83B-01BF-E026-33E4-5FA068EE18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055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Interface gráfica do usuário, Texto, Aplicativo, chat ou mensagem de texto&#10;&#10;Descrição gerada automaticamente">
            <a:extLst>
              <a:ext uri="{FF2B5EF4-FFF2-40B4-BE49-F238E27FC236}">
                <a16:creationId xmlns:a16="http://schemas.microsoft.com/office/drawing/2014/main" id="{C0C915AB-033F-6354-8E39-2084EFD814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193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5528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7" r:id="rId3"/>
    <p:sldLayoutId id="2147483658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17/06/relationships/model3d" Target="../media/model3d4.glb"/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2.xml"/><Relationship Id="rId6" Type="http://schemas.microsoft.com/office/2017/06/relationships/model3d" Target="../media/model3d3.glb"/><Relationship Id="rId5" Type="http://schemas.openxmlformats.org/officeDocument/2006/relationships/image" Target="../media/image30.png"/><Relationship Id="rId10" Type="http://schemas.openxmlformats.org/officeDocument/2006/relationships/image" Target="../media/image33.png"/><Relationship Id="rId4" Type="http://schemas.microsoft.com/office/2017/06/relationships/model3d" Target="../media/model3d2.glb"/><Relationship Id="rId9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17/06/relationships/model3d" Target="../media/model3d4.glb"/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2.xml"/><Relationship Id="rId6" Type="http://schemas.microsoft.com/office/2017/06/relationships/model3d" Target="../media/model3d3.glb"/><Relationship Id="rId5" Type="http://schemas.openxmlformats.org/officeDocument/2006/relationships/image" Target="../media/image30.png"/><Relationship Id="rId10" Type="http://schemas.openxmlformats.org/officeDocument/2006/relationships/image" Target="../media/image33.png"/><Relationship Id="rId4" Type="http://schemas.microsoft.com/office/2017/06/relationships/model3d" Target="../media/model3d2.glb"/><Relationship Id="rId9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2B59B74D-C257-D3D3-9378-9A68FA71F866}"/>
              </a:ext>
            </a:extLst>
          </p:cNvPr>
          <p:cNvSpPr txBox="1"/>
          <p:nvPr/>
        </p:nvSpPr>
        <p:spPr>
          <a:xfrm>
            <a:off x="1922325" y="1935808"/>
            <a:ext cx="83473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400" b="1" i="0" cap="all" dirty="0">
                <a:solidFill>
                  <a:srgbClr val="F9B200"/>
                </a:solidFill>
                <a:effectLst/>
                <a:latin typeface="Verdana Pro Black" panose="020F0502020204030204" pitchFamily="34" charset="0"/>
              </a:rPr>
              <a:t>PAINEL DIAGNÓSTICO </a:t>
            </a:r>
            <a:endParaRPr lang="pt-BR" sz="2400" cap="all" dirty="0">
              <a:solidFill>
                <a:srgbClr val="F9B200"/>
              </a:solidFill>
              <a:effectLst/>
              <a:latin typeface="Verdana Pro Black" panose="020F0502020204030204" pitchFamily="34" charset="0"/>
            </a:endParaRPr>
          </a:p>
          <a:p>
            <a:pPr algn="ctr"/>
            <a:r>
              <a:rPr lang="pt-BR" sz="2400" b="1" i="0" cap="all" dirty="0">
                <a:solidFill>
                  <a:srgbClr val="F9B200"/>
                </a:solidFill>
                <a:effectLst/>
                <a:latin typeface="Verdana Pro Black" panose="020F0502020204030204" pitchFamily="34" charset="0"/>
              </a:rPr>
              <a:t>DO PDDE E AÇÕES INTEGRADAS POR ESTADO</a:t>
            </a:r>
          </a:p>
          <a:p>
            <a:pPr algn="ctr"/>
            <a:r>
              <a:rPr lang="pt-BR" sz="2400" b="1" cap="all" dirty="0">
                <a:solidFill>
                  <a:schemeClr val="bg2"/>
                </a:solidFill>
                <a:latin typeface="Verdana Pro Black" panose="020F0502020204030204" pitchFamily="34" charset="0"/>
              </a:rPr>
              <a:t>- Bahia -</a:t>
            </a:r>
            <a:endParaRPr lang="pt-BR" sz="2400" dirty="0">
              <a:solidFill>
                <a:schemeClr val="bg2"/>
              </a:solidFill>
              <a:latin typeface="Verdana Pro Black" panose="020F050202020403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C9660FAB-FA36-1413-DFBB-E34472AC41C0}"/>
              </a:ext>
            </a:extLst>
          </p:cNvPr>
          <p:cNvSpPr/>
          <p:nvPr/>
        </p:nvSpPr>
        <p:spPr>
          <a:xfrm>
            <a:off x="3900300" y="5820238"/>
            <a:ext cx="3966072" cy="70262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 Cletiane Araújo </a:t>
            </a:r>
          </a:p>
          <a:p>
            <a:pPr algn="ctr"/>
            <a:r>
              <a:rPr lang="pt-BR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(Assistência Técnica – CECAMPE/NE 2)</a:t>
            </a:r>
          </a:p>
        </p:txBody>
      </p:sp>
    </p:spTree>
    <p:extLst>
      <p:ext uri="{BB962C8B-B14F-4D97-AF65-F5344CB8AC3E}">
        <p14:creationId xmlns:p14="http://schemas.microsoft.com/office/powerpoint/2010/main" val="1256679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BCD9B2DF-FFBC-0B37-B634-E81CB1A0FF6D}"/>
              </a:ext>
            </a:extLst>
          </p:cNvPr>
          <p:cNvSpPr txBox="1"/>
          <p:nvPr/>
        </p:nvSpPr>
        <p:spPr>
          <a:xfrm>
            <a:off x="450377" y="1012003"/>
            <a:ext cx="113606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3 - Evolução do IDEGES global e por adesão, execução e prestação de contas (por dependência administrativas e por localização)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9B033E3-43F2-40B2-5B3F-1B87920D4624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9615B704-5931-1318-224D-DC31594385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055" y="1658333"/>
            <a:ext cx="8142026" cy="4885217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F7794557-E394-FEA9-EF74-08F050209049}"/>
              </a:ext>
            </a:extLst>
          </p:cNvPr>
          <p:cNvSpPr/>
          <p:nvPr/>
        </p:nvSpPr>
        <p:spPr>
          <a:xfrm>
            <a:off x="2824519" y="6379398"/>
            <a:ext cx="7151426" cy="4094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Fonte: Elaboração própria a partir do Painel CECAMPE/NE. Disponível em: https</a:t>
            </a:r>
            <a:r>
              <a:rPr lang="pt-BR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pt-BR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www.cecampe.ufpb.br/paineisdeinformacoes </a:t>
            </a:r>
          </a:p>
        </p:txBody>
      </p:sp>
    </p:spTree>
    <p:extLst>
      <p:ext uri="{BB962C8B-B14F-4D97-AF65-F5344CB8AC3E}">
        <p14:creationId xmlns:p14="http://schemas.microsoft.com/office/powerpoint/2010/main" val="1010896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BCD9B2DF-FFBC-0B37-B634-E81CB1A0FF6D}"/>
              </a:ext>
            </a:extLst>
          </p:cNvPr>
          <p:cNvSpPr txBox="1"/>
          <p:nvPr/>
        </p:nvSpPr>
        <p:spPr>
          <a:xfrm>
            <a:off x="450377" y="1012003"/>
            <a:ext cx="113606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3 - Evolução do IDEGES global e por adesão, execução e prestação de contas (por dependência administrativas e por localização)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9B033E3-43F2-40B2-5B3F-1B87920D4624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F7794557-E394-FEA9-EF74-08F050209049}"/>
              </a:ext>
            </a:extLst>
          </p:cNvPr>
          <p:cNvSpPr/>
          <p:nvPr/>
        </p:nvSpPr>
        <p:spPr>
          <a:xfrm>
            <a:off x="2824519" y="6379398"/>
            <a:ext cx="7151426" cy="4094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Fonte: Elaboração própria a partir do Painel CECAMPE/NE. Disponível em: https</a:t>
            </a:r>
            <a:r>
              <a:rPr lang="pt-BR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pt-BR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www.cecampe.ufpb.br/paineisdeinformacoes 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455CD310-D7FA-C023-EB71-F9646009D7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579" y="1588557"/>
            <a:ext cx="7974842" cy="4784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738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BCD9B2DF-FFBC-0B37-B634-E81CB1A0FF6D}"/>
              </a:ext>
            </a:extLst>
          </p:cNvPr>
          <p:cNvSpPr txBox="1"/>
          <p:nvPr/>
        </p:nvSpPr>
        <p:spPr>
          <a:xfrm>
            <a:off x="450377" y="1012003"/>
            <a:ext cx="113606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3 - Evolução do IDEGES global e por adesão, execução e prestação de contas (por dependência administrativas e por localização)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9B033E3-43F2-40B2-5B3F-1B87920D4624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F7794557-E394-FEA9-EF74-08F050209049}"/>
              </a:ext>
            </a:extLst>
          </p:cNvPr>
          <p:cNvSpPr/>
          <p:nvPr/>
        </p:nvSpPr>
        <p:spPr>
          <a:xfrm>
            <a:off x="2824519" y="6379398"/>
            <a:ext cx="7151426" cy="4094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Fonte: Elaboração própria a partir do Painel CECAMPE/NE. Disponível em: https</a:t>
            </a:r>
            <a:r>
              <a:rPr lang="pt-BR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pt-BR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www.cecampe.ufpb.br/paineisdeinformacoes 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99CA5142-2DF7-16EE-ACC3-A6B688C924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028" y="2306472"/>
            <a:ext cx="6090991" cy="3654595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540BD449-ACD2-6E9D-9915-6D59357DB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6876" y="2355462"/>
            <a:ext cx="5817558" cy="349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790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BCD9B2DF-FFBC-0B37-B634-E81CB1A0FF6D}"/>
              </a:ext>
            </a:extLst>
          </p:cNvPr>
          <p:cNvSpPr txBox="1"/>
          <p:nvPr/>
        </p:nvSpPr>
        <p:spPr>
          <a:xfrm>
            <a:off x="450377" y="1012003"/>
            <a:ext cx="113606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3 - Evolução do IDEGES global e por adesão, execução e prestação de contas (por dependência administrativas e por localização)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9B033E3-43F2-40B2-5B3F-1B87920D4624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F7794557-E394-FEA9-EF74-08F050209049}"/>
              </a:ext>
            </a:extLst>
          </p:cNvPr>
          <p:cNvSpPr/>
          <p:nvPr/>
        </p:nvSpPr>
        <p:spPr>
          <a:xfrm>
            <a:off x="2824519" y="6379398"/>
            <a:ext cx="7151426" cy="4094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Fonte: Elaboração própria a partir do Painel CECAMPE/NE. Disponível em: https</a:t>
            </a:r>
            <a:r>
              <a:rPr lang="pt-BR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pt-BR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www.cecampe.ufpb.br/paineisdeinformacoes 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E88E3C3-AC41-E309-F3A6-108A58277E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055" y="1658334"/>
            <a:ext cx="7928213" cy="4763279"/>
          </a:xfrm>
          <a:prstGeom prst="rect">
            <a:avLst/>
          </a:prstGeom>
        </p:spPr>
      </p:pic>
      <p:sp>
        <p:nvSpPr>
          <p:cNvPr id="6" name="Elipse 5">
            <a:extLst>
              <a:ext uri="{FF2B5EF4-FFF2-40B4-BE49-F238E27FC236}">
                <a16:creationId xmlns:a16="http://schemas.microsoft.com/office/drawing/2014/main" id="{809C8BEC-800D-2AE4-3540-042CB3D10032}"/>
              </a:ext>
            </a:extLst>
          </p:cNvPr>
          <p:cNvSpPr/>
          <p:nvPr/>
        </p:nvSpPr>
        <p:spPr>
          <a:xfrm>
            <a:off x="6130689" y="5800299"/>
            <a:ext cx="2044320" cy="621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0831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BCD9B2DF-FFBC-0B37-B634-E81CB1A0FF6D}"/>
              </a:ext>
            </a:extLst>
          </p:cNvPr>
          <p:cNvSpPr txBox="1"/>
          <p:nvPr/>
        </p:nvSpPr>
        <p:spPr>
          <a:xfrm>
            <a:off x="450377" y="1012003"/>
            <a:ext cx="113606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3 - Evolução do IDEGES global e por adesão, execução e prestação de contas (por dependência administrativas e por localização)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9B033E3-43F2-40B2-5B3F-1B87920D4624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F7794557-E394-FEA9-EF74-08F050209049}"/>
              </a:ext>
            </a:extLst>
          </p:cNvPr>
          <p:cNvSpPr/>
          <p:nvPr/>
        </p:nvSpPr>
        <p:spPr>
          <a:xfrm>
            <a:off x="2824519" y="6379398"/>
            <a:ext cx="7151426" cy="4094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Fonte: Elaboração própria a partir do Painel CECAMPE/NE. Disponível em: https</a:t>
            </a:r>
            <a:r>
              <a:rPr lang="pt-BR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pt-BR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www.cecampe.ufpb.br/paineisdeinformacoes 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7B3B5581-BB23-9C50-395E-F563887839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3906" y="1658334"/>
            <a:ext cx="7652652" cy="4591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3361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BCD9B2DF-FFBC-0B37-B634-E81CB1A0FF6D}"/>
              </a:ext>
            </a:extLst>
          </p:cNvPr>
          <p:cNvSpPr txBox="1"/>
          <p:nvPr/>
        </p:nvSpPr>
        <p:spPr>
          <a:xfrm>
            <a:off x="450377" y="1012003"/>
            <a:ext cx="113606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3 - Evolução do IDEGES global e por adesão, execução e prestação de contas (por dependência administrativas e por localização)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9B033E3-43F2-40B2-5B3F-1B87920D4624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F7794557-E394-FEA9-EF74-08F050209049}"/>
              </a:ext>
            </a:extLst>
          </p:cNvPr>
          <p:cNvSpPr/>
          <p:nvPr/>
        </p:nvSpPr>
        <p:spPr>
          <a:xfrm>
            <a:off x="2824519" y="6379398"/>
            <a:ext cx="7151426" cy="4094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Fonte: Elaboração própria a partir do Painel CECAMPE/NE. Disponível em: https</a:t>
            </a:r>
            <a:r>
              <a:rPr lang="pt-BR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pt-BR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www.cecampe.ufpb.br/paineisdeinformacoes 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87948E8D-0931-5B11-8221-848D36F71F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966" y="1774244"/>
            <a:ext cx="7482068" cy="4489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107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BCD9B2DF-FFBC-0B37-B634-E81CB1A0FF6D}"/>
              </a:ext>
            </a:extLst>
          </p:cNvPr>
          <p:cNvSpPr txBox="1"/>
          <p:nvPr/>
        </p:nvSpPr>
        <p:spPr>
          <a:xfrm>
            <a:off x="450377" y="1012003"/>
            <a:ext cx="113606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3 - Evolução do IDEGES global e por adesão, execução e prestação de contas (por dependência administrativas e por localização)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9B033E3-43F2-40B2-5B3F-1B87920D4624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F7794557-E394-FEA9-EF74-08F050209049}"/>
              </a:ext>
            </a:extLst>
          </p:cNvPr>
          <p:cNvSpPr/>
          <p:nvPr/>
        </p:nvSpPr>
        <p:spPr>
          <a:xfrm>
            <a:off x="2824519" y="6379398"/>
            <a:ext cx="7151426" cy="4094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Fonte: Elaboração própria a partir do Painel CECAMPE/NE. Disponível em: https</a:t>
            </a:r>
            <a:r>
              <a:rPr lang="pt-BR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pt-BR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www.cecampe.ufpb.br/paineisdeinformacoes 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A6E1D885-4592-518B-C0E9-F26F26E937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265528"/>
            <a:ext cx="6067296" cy="3632288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29C0197E-E3BF-B9FE-082C-5556C4D89B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8257" y="2265528"/>
            <a:ext cx="6243742" cy="3746246"/>
          </a:xfrm>
          <a:prstGeom prst="rect">
            <a:avLst/>
          </a:prstGeom>
        </p:spPr>
      </p:pic>
      <p:sp>
        <p:nvSpPr>
          <p:cNvPr id="10" name="Elipse 9">
            <a:extLst>
              <a:ext uri="{FF2B5EF4-FFF2-40B4-BE49-F238E27FC236}">
                <a16:creationId xmlns:a16="http://schemas.microsoft.com/office/drawing/2014/main" id="{FD91A3E9-0C2F-B4AF-DD82-A1253F0F1C8E}"/>
              </a:ext>
            </a:extLst>
          </p:cNvPr>
          <p:cNvSpPr/>
          <p:nvPr/>
        </p:nvSpPr>
        <p:spPr>
          <a:xfrm>
            <a:off x="0" y="3848668"/>
            <a:ext cx="2025675" cy="7642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D35E1E70-FF44-0F6E-B713-9DF97AE73732}"/>
              </a:ext>
            </a:extLst>
          </p:cNvPr>
          <p:cNvSpPr/>
          <p:nvPr/>
        </p:nvSpPr>
        <p:spPr>
          <a:xfrm>
            <a:off x="6067297" y="4808383"/>
            <a:ext cx="2025675" cy="7642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18629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CC9295CD-FA11-D8F7-AF30-7ED3BF39A0DC}"/>
              </a:ext>
            </a:extLst>
          </p:cNvPr>
          <p:cNvSpPr txBox="1"/>
          <p:nvPr/>
        </p:nvSpPr>
        <p:spPr>
          <a:xfrm>
            <a:off x="836577" y="988004"/>
            <a:ext cx="78024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4 - Repasse de recursos financeiros do PDDE às escolas baianas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4377A09-FBD0-39A4-6B72-04938B836865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17D46EAC-F923-9BA8-2ADB-FD570D37C8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42" y="1344890"/>
            <a:ext cx="10836321" cy="523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914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CC9295CD-FA11-D8F7-AF30-7ED3BF39A0DC}"/>
              </a:ext>
            </a:extLst>
          </p:cNvPr>
          <p:cNvSpPr txBox="1"/>
          <p:nvPr/>
        </p:nvSpPr>
        <p:spPr>
          <a:xfrm>
            <a:off x="836577" y="988004"/>
            <a:ext cx="78024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4 - Repasse de recursos financeiros do PDDE às escolas baianas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4377A09-FBD0-39A4-6B72-04938B836865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6CBBB6A-584C-A064-B75B-8B17AA803C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397" y="1357336"/>
            <a:ext cx="10874975" cy="495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7055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CC9295CD-FA11-D8F7-AF30-7ED3BF39A0DC}"/>
              </a:ext>
            </a:extLst>
          </p:cNvPr>
          <p:cNvSpPr txBox="1"/>
          <p:nvPr/>
        </p:nvSpPr>
        <p:spPr>
          <a:xfrm>
            <a:off x="836577" y="988004"/>
            <a:ext cx="78024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4 - Repasse de recursos financeiros do PDDE às escolas baianas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4377A09-FBD0-39A4-6B72-04938B836865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520922FF-7A9B-3CCB-750F-3F908DB052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258" y="1486538"/>
            <a:ext cx="9778566" cy="4763658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894E3F66-A1ED-8C20-E683-333701483469}"/>
              </a:ext>
            </a:extLst>
          </p:cNvPr>
          <p:cNvSpPr/>
          <p:nvPr/>
        </p:nvSpPr>
        <p:spPr>
          <a:xfrm>
            <a:off x="2824519" y="6379398"/>
            <a:ext cx="7151426" cy="4094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Fonte: Elaboração própria a partir do Painel CECAMPE/NE. Disponível em: https</a:t>
            </a:r>
            <a:r>
              <a:rPr lang="pt-BR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pt-BR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www.cecampe.ufpb.br/paineisdeinformacoes 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D2D0E0C6-6402-226B-3A06-DC0B6F70E8F0}"/>
              </a:ext>
            </a:extLst>
          </p:cNvPr>
          <p:cNvSpPr/>
          <p:nvPr/>
        </p:nvSpPr>
        <p:spPr>
          <a:xfrm>
            <a:off x="9537456" y="3002508"/>
            <a:ext cx="2374710" cy="256577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 média, as Escolas Estaduais apresentaram saldo de </a:t>
            </a:r>
            <a:r>
              <a:rPr lang="pt-BR" sz="20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R$ 962,39 </a:t>
            </a:r>
            <a:r>
              <a:rPr lang="pt-BR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 relação as escolas municipais com </a:t>
            </a:r>
          </a:p>
          <a:p>
            <a:pPr algn="ctr"/>
            <a:r>
              <a:rPr lang="pt-BR" sz="20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R$ 329,11</a:t>
            </a:r>
          </a:p>
        </p:txBody>
      </p:sp>
    </p:spTree>
    <p:extLst>
      <p:ext uri="{BB962C8B-B14F-4D97-AF65-F5344CB8AC3E}">
        <p14:creationId xmlns:p14="http://schemas.microsoft.com/office/powerpoint/2010/main" val="156076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C516A701-4563-E481-99AC-3129F50FBA7D}"/>
              </a:ext>
            </a:extLst>
          </p:cNvPr>
          <p:cNvSpPr txBox="1"/>
          <p:nvPr/>
        </p:nvSpPr>
        <p:spPr>
          <a:xfrm>
            <a:off x="904672" y="1478611"/>
            <a:ext cx="70599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1 - Evolução da cobertura do PDDE no estado (escolas com e sem PDDE) da Bahia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F08816A9-4576-14FA-6857-87AAB89000E1}"/>
              </a:ext>
            </a:extLst>
          </p:cNvPr>
          <p:cNvSpPr txBox="1"/>
          <p:nvPr/>
        </p:nvSpPr>
        <p:spPr>
          <a:xfrm>
            <a:off x="904671" y="1872745"/>
            <a:ext cx="72566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2 - Escolas com e sem Unidade Executora (UEX) no ano de 2021 na Bahia 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A525DD4D-1512-95BB-1DBE-0571F576BFB3}"/>
              </a:ext>
            </a:extLst>
          </p:cNvPr>
          <p:cNvSpPr txBox="1"/>
          <p:nvPr/>
        </p:nvSpPr>
        <p:spPr>
          <a:xfrm>
            <a:off x="904671" y="2276598"/>
            <a:ext cx="110019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3 - Evolução do IDEGES global e por adesão, execução e prestação de contas (por dependência administrativas e por localização)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5105B406-8CC1-63B9-771A-8D1423B5BE26}"/>
              </a:ext>
            </a:extLst>
          </p:cNvPr>
          <p:cNvSpPr txBox="1"/>
          <p:nvPr/>
        </p:nvSpPr>
        <p:spPr>
          <a:xfrm>
            <a:off x="924127" y="2722770"/>
            <a:ext cx="60943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4 - Repasse de recursos financeiros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D3993C36-D169-F157-DCE3-990BB1939E89}"/>
              </a:ext>
            </a:extLst>
          </p:cNvPr>
          <p:cNvSpPr txBox="1"/>
          <p:nvPr/>
        </p:nvSpPr>
        <p:spPr>
          <a:xfrm>
            <a:off x="948333" y="3179844"/>
            <a:ext cx="60943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5 - Resultado da prestação de contas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F5E50983-7AB7-EA50-33C3-E2DA05CC555A}"/>
              </a:ext>
            </a:extLst>
          </p:cNvPr>
          <p:cNvSpPr txBox="1"/>
          <p:nvPr/>
        </p:nvSpPr>
        <p:spPr>
          <a:xfrm>
            <a:off x="904671" y="3606315"/>
            <a:ext cx="107296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6 - Escolas com alto desempenho e Escolas com baixo desempenho no IDEGES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C5B043BA-C990-BEB8-8885-960C87289894}"/>
              </a:ext>
            </a:extLst>
          </p:cNvPr>
          <p:cNvSpPr txBox="1"/>
          <p:nvPr/>
        </p:nvSpPr>
        <p:spPr>
          <a:xfrm>
            <a:off x="924127" y="4117158"/>
            <a:ext cx="60943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7 - Ações Integradas em desenvolvimento no Estado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1C5C6140-3750-4F11-3C1B-FE531F7F4DBB}"/>
              </a:ext>
            </a:extLst>
          </p:cNvPr>
          <p:cNvSpPr txBox="1"/>
          <p:nvPr/>
        </p:nvSpPr>
        <p:spPr>
          <a:xfrm>
            <a:off x="904671" y="4588731"/>
            <a:ext cx="60943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8 - Análise qualitativa da situação do Estado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21974737-1221-40B7-D149-EEE22AA3AEDF}"/>
              </a:ext>
            </a:extLst>
          </p:cNvPr>
          <p:cNvSpPr txBox="1"/>
          <p:nvPr/>
        </p:nvSpPr>
        <p:spPr>
          <a:xfrm>
            <a:off x="904671" y="5001024"/>
            <a:ext cx="1126301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9 - Propostas para o eixo ASSISTÊNCIA TÉCNICA visando à melhoria da gestão do PDDE e Ações Integradas e do IDEGES,</a:t>
            </a:r>
          </a:p>
          <a:p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nos campos:</a:t>
            </a:r>
          </a:p>
          <a:p>
            <a:pPr indent="360363"/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capacitação/formação;</a:t>
            </a:r>
          </a:p>
          <a:p>
            <a:pPr indent="360363"/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produção de materiais didáticos;</a:t>
            </a:r>
          </a:p>
          <a:p>
            <a:pPr indent="360363"/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sistematização de boas práticas;</a:t>
            </a:r>
          </a:p>
          <a:p>
            <a:pPr indent="360363"/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assessoria técnica.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4B41661A-A42B-7CD3-7066-A95727FEFB5C}"/>
              </a:ext>
            </a:extLst>
          </p:cNvPr>
          <p:cNvSpPr txBox="1"/>
          <p:nvPr/>
        </p:nvSpPr>
        <p:spPr>
          <a:xfrm>
            <a:off x="4097686" y="195659"/>
            <a:ext cx="7808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da </a:t>
            </a:r>
            <a:r>
              <a:rPr lang="pt-BR" sz="1400" b="1" i="0" cap="all" dirty="0" err="1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bahia</a:t>
            </a:r>
            <a:endParaRPr lang="pt-BR" sz="14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554C379F-05A7-8142-CDC6-28CE2668E799}"/>
              </a:ext>
            </a:extLst>
          </p:cNvPr>
          <p:cNvSpPr txBox="1"/>
          <p:nvPr/>
        </p:nvSpPr>
        <p:spPr>
          <a:xfrm>
            <a:off x="924127" y="1034032"/>
            <a:ext cx="914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/>
              <a:t>ÍNDICE</a:t>
            </a:r>
          </a:p>
        </p:txBody>
      </p:sp>
    </p:spTree>
    <p:extLst>
      <p:ext uri="{BB962C8B-B14F-4D97-AF65-F5344CB8AC3E}">
        <p14:creationId xmlns:p14="http://schemas.microsoft.com/office/powerpoint/2010/main" val="37994315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B9369B9-465A-B4EE-ACD6-B08E7EA35CF6}"/>
              </a:ext>
            </a:extLst>
          </p:cNvPr>
          <p:cNvSpPr txBox="1"/>
          <p:nvPr/>
        </p:nvSpPr>
        <p:spPr>
          <a:xfrm>
            <a:off x="836578" y="988871"/>
            <a:ext cx="6094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5 - Resultado da prestação de contas das escolas baianas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6457792B-F2CB-7C0B-DFDE-CE876DFE1076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3706608F-9D4B-D358-1AFF-D32957D234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343" y="1358203"/>
            <a:ext cx="9116704" cy="5028747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74BD4E4D-E3FF-8783-E147-CDA648E7DBA0}"/>
              </a:ext>
            </a:extLst>
          </p:cNvPr>
          <p:cNvSpPr/>
          <p:nvPr/>
        </p:nvSpPr>
        <p:spPr>
          <a:xfrm>
            <a:off x="1745821" y="6316434"/>
            <a:ext cx="7403335" cy="3305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Fonte: Elaboração própria a partir de CECAMPE/NE I, Relatório Eixo Avaliação. Disponível em: https://www.cecampe.ufpb.br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80153D9B-11DD-E8EE-ED07-90F6321A4496}"/>
              </a:ext>
            </a:extLst>
          </p:cNvPr>
          <p:cNvSpPr/>
          <p:nvPr/>
        </p:nvSpPr>
        <p:spPr>
          <a:xfrm>
            <a:off x="955343" y="2808995"/>
            <a:ext cx="579590" cy="6200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37930047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AD4014F8-912D-339E-D0FC-73C802AC98F8}"/>
              </a:ext>
            </a:extLst>
          </p:cNvPr>
          <p:cNvSpPr txBox="1"/>
          <p:nvPr/>
        </p:nvSpPr>
        <p:spPr>
          <a:xfrm>
            <a:off x="856032" y="1016789"/>
            <a:ext cx="107296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6 - Escolas com alto desempenho e Escolas com baixo desempenho no IDEGES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BD4EA7A5-50F5-6CB0-C167-2396240F8012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9E79E42-9FF7-EAEA-7279-050C504EE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12" y="1380942"/>
            <a:ext cx="8683752" cy="5203173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1B3F6379-814F-974F-8F30-7EF37D3EF248}"/>
              </a:ext>
            </a:extLst>
          </p:cNvPr>
          <p:cNvSpPr/>
          <p:nvPr/>
        </p:nvSpPr>
        <p:spPr>
          <a:xfrm>
            <a:off x="9362365" y="2688609"/>
            <a:ext cx="2374710" cy="256577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Aumento no % de escolas com </a:t>
            </a:r>
            <a:r>
              <a:rPr lang="pt-BR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Ideges</a:t>
            </a:r>
            <a:r>
              <a:rPr lang="pt-BR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médio e muito baixo e Redução considerável % de escolas com </a:t>
            </a:r>
            <a:r>
              <a:rPr lang="pt-BR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Ideges</a:t>
            </a:r>
            <a:r>
              <a:rPr lang="pt-BR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Muito alto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E113395-9B1A-27C5-0481-8823E23D6E38}"/>
              </a:ext>
            </a:extLst>
          </p:cNvPr>
          <p:cNvSpPr/>
          <p:nvPr/>
        </p:nvSpPr>
        <p:spPr>
          <a:xfrm>
            <a:off x="99022" y="3105834"/>
            <a:ext cx="579590" cy="6200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38898413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D7F3A883-D114-E8B9-7FE7-6A300F00DE74}"/>
              </a:ext>
            </a:extLst>
          </p:cNvPr>
          <p:cNvSpPr txBox="1"/>
          <p:nvPr/>
        </p:nvSpPr>
        <p:spPr>
          <a:xfrm>
            <a:off x="321884" y="1113191"/>
            <a:ext cx="313099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7 - Ações Integradas em desenvolvimento no Estado da Bahia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5A297E9C-4DBF-3868-E099-CD85923E38A5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FA32721-18B1-3B41-2D37-F34E639E2C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0491" y="612439"/>
            <a:ext cx="8348993" cy="6228188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2292F454-AE64-EAB3-57F0-B5C764CCEC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36521"/>
            <a:ext cx="3693915" cy="2939794"/>
          </a:xfrm>
          <a:prstGeom prst="rect">
            <a:avLst/>
          </a:prstGeom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BCC785EC-4AF5-9221-3B91-145D6EE29B6C}"/>
              </a:ext>
            </a:extLst>
          </p:cNvPr>
          <p:cNvSpPr/>
          <p:nvPr/>
        </p:nvSpPr>
        <p:spPr>
          <a:xfrm>
            <a:off x="163773" y="5213445"/>
            <a:ext cx="3289110" cy="9826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ações integradas mais demandadas nos últimos 4 anos pelas escolas baianas</a:t>
            </a:r>
          </a:p>
        </p:txBody>
      </p:sp>
    </p:spTree>
    <p:extLst>
      <p:ext uri="{BB962C8B-B14F-4D97-AF65-F5344CB8AC3E}">
        <p14:creationId xmlns:p14="http://schemas.microsoft.com/office/powerpoint/2010/main" val="20748982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912903AB-FBA2-9AB7-2E23-E8DF625A4AAF}"/>
              </a:ext>
            </a:extLst>
          </p:cNvPr>
          <p:cNvSpPr txBox="1"/>
          <p:nvPr/>
        </p:nvSpPr>
        <p:spPr>
          <a:xfrm>
            <a:off x="5381281" y="761008"/>
            <a:ext cx="6094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8 - Análise qualitativa da situação do Estado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518BB471-EB86-CE17-9E5A-C34AEB5CA5A6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9" name="Modelo 3D 8" descr="B">
                <a:extLst>
                  <a:ext uri="{FF2B5EF4-FFF2-40B4-BE49-F238E27FC236}">
                    <a16:creationId xmlns:a16="http://schemas.microsoft.com/office/drawing/2014/main" id="{34BD4BDC-EDBC-E713-A1A5-E2D8D8CCDFA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432427261"/>
                  </p:ext>
                </p:extLst>
              </p:nvPr>
            </p:nvGraphicFramePr>
            <p:xfrm>
              <a:off x="410841" y="922797"/>
              <a:ext cx="1023581" cy="784524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1023581" cy="784524"/>
                    </a:xfrm>
                    <a:prstGeom prst="rect">
                      <a:avLst/>
                    </a:prstGeom>
                  </am3d:spPr>
                  <am3d:camera>
                    <am3d:pos x="0" y="0" z="58248327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073610" d="1000000"/>
                    <am3d:preTrans dx="0" dy="-18092933" dz="-2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95675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9" name="Modelo 3D 8" descr="B">
                <a:extLst>
                  <a:ext uri="{FF2B5EF4-FFF2-40B4-BE49-F238E27FC236}">
                    <a16:creationId xmlns:a16="http://schemas.microsoft.com/office/drawing/2014/main" id="{34BD4BDC-EDBC-E713-A1A5-E2D8D8CCDFA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0841" y="922797"/>
                <a:ext cx="1023581" cy="78452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0" name="Modelo 3D 9" descr="A">
                <a:extLst>
                  <a:ext uri="{FF2B5EF4-FFF2-40B4-BE49-F238E27FC236}">
                    <a16:creationId xmlns:a16="http://schemas.microsoft.com/office/drawing/2014/main" id="{04CF8602-6E61-256A-06EB-25D26C27B028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442713679"/>
                  </p:ext>
                </p:extLst>
              </p:nvPr>
            </p:nvGraphicFramePr>
            <p:xfrm>
              <a:off x="410840" y="1963049"/>
              <a:ext cx="1023581" cy="743580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1023581" cy="743580"/>
                    </a:xfrm>
                    <a:prstGeom prst="rect">
                      <a:avLst/>
                    </a:prstGeom>
                  </am3d:spPr>
                  <am3d:camera>
                    <am3d:pos x="0" y="0" z="6337830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071928" d="1000000"/>
                    <am3d:preTrans dx="0" dy="-18104114" dz="-1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99578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0" name="Modelo 3D 9" descr="A">
                <a:extLst>
                  <a:ext uri="{FF2B5EF4-FFF2-40B4-BE49-F238E27FC236}">
                    <a16:creationId xmlns:a16="http://schemas.microsoft.com/office/drawing/2014/main" id="{04CF8602-6E61-256A-06EB-25D26C27B02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0840" y="1963049"/>
                <a:ext cx="1023581" cy="7435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1" name="Modelo 3D 10" descr="A">
                <a:extLst>
                  <a:ext uri="{FF2B5EF4-FFF2-40B4-BE49-F238E27FC236}">
                    <a16:creationId xmlns:a16="http://schemas.microsoft.com/office/drawing/2014/main" id="{25C75814-C153-D2AF-27D9-6D718883D858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467365438"/>
                  </p:ext>
                </p:extLst>
              </p:nvPr>
            </p:nvGraphicFramePr>
            <p:xfrm>
              <a:off x="487311" y="3082544"/>
              <a:ext cx="870641" cy="743581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870641" cy="743581"/>
                    </a:xfrm>
                    <a:prstGeom prst="rect">
                      <a:avLst/>
                    </a:prstGeom>
                  </am3d:spPr>
                  <am3d:camera>
                    <am3d:pos x="0" y="0" z="5968045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015773" d="1000000"/>
                    <am3d:preTrans dx="-4" dy="-18042385" dz="0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93143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1" name="Modelo 3D 10" descr="A">
                <a:extLst>
                  <a:ext uri="{FF2B5EF4-FFF2-40B4-BE49-F238E27FC236}">
                    <a16:creationId xmlns:a16="http://schemas.microsoft.com/office/drawing/2014/main" id="{25C75814-C153-D2AF-27D9-6D718883D85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87311" y="3082544"/>
                <a:ext cx="870641" cy="74358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2" name="Modelo 3D 11" descr="I">
                <a:extLst>
                  <a:ext uri="{FF2B5EF4-FFF2-40B4-BE49-F238E27FC236}">
                    <a16:creationId xmlns:a16="http://schemas.microsoft.com/office/drawing/2014/main" id="{22508AD6-A3FE-CC25-D1C8-9475314E9AF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47097811"/>
                  </p:ext>
                </p:extLst>
              </p:nvPr>
            </p:nvGraphicFramePr>
            <p:xfrm>
              <a:off x="826887" y="4085055"/>
              <a:ext cx="180654" cy="936400"/>
            </p:xfrm>
            <a:graphic>
              <a:graphicData uri="http://schemas.microsoft.com/office/drawing/2017/model3d">
                <am3d:model3d r:embed="rId8">
                  <am3d:spPr>
                    <a:xfrm>
                      <a:off x="0" y="0"/>
                      <a:ext cx="180654" cy="936400"/>
                    </a:xfrm>
                    <a:prstGeom prst="rect">
                      <a:avLst/>
                    </a:prstGeom>
                  </am3d:spPr>
                  <am3d:camera>
                    <am3d:pos x="0" y="0" z="49597945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046741" d="1000000"/>
                    <am3d:preTrans dx="0" dy="-18080976" dz="-2"/>
                    <am3d:scale>
                      <am3d:sx n="1000000" d="1000000"/>
                      <am3d:sy n="1000000" d="1000000"/>
                      <am3d:sz n="1000000" d="1000000"/>
                    </am3d:scale>
                    <am3d:rot ax="226075" ay="336774" az="22149"/>
                    <am3d:postTrans dx="0" dy="0" dz="0"/>
                  </am3d:trans>
                  <am3d:raster rName="Office3DRenderer" rVer="16.0.8326">
                    <am3d:blip r:embed="rId9"/>
                  </am3d:raster>
                  <am3d:objViewport viewportSz="94573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2" name="Modelo 3D 11" descr="I">
                <a:extLst>
                  <a:ext uri="{FF2B5EF4-FFF2-40B4-BE49-F238E27FC236}">
                    <a16:creationId xmlns:a16="http://schemas.microsoft.com/office/drawing/2014/main" id="{22508AD6-A3FE-CC25-D1C8-9475314E9AF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26887" y="4085055"/>
                <a:ext cx="180654" cy="93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3" name="Modelo 3D 12" descr="A">
                <a:extLst>
                  <a:ext uri="{FF2B5EF4-FFF2-40B4-BE49-F238E27FC236}">
                    <a16:creationId xmlns:a16="http://schemas.microsoft.com/office/drawing/2014/main" id="{8940D4B9-5DD6-766B-237C-0394E181FC3E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010808448"/>
                  </p:ext>
                </p:extLst>
              </p:nvPr>
            </p:nvGraphicFramePr>
            <p:xfrm>
              <a:off x="497157" y="5497082"/>
              <a:ext cx="870640" cy="923050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870640" cy="923050"/>
                    </a:xfrm>
                    <a:prstGeom prst="rect">
                      <a:avLst/>
                    </a:prstGeom>
                  </am3d:spPr>
                  <am3d:camera>
                    <am3d:pos x="0" y="0" z="6337830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071928" d="1000000"/>
                    <am3d:preTrans dx="0" dy="-18104114" dz="-1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10"/>
                  </am3d:raster>
                  <am3d:objViewport viewportSz="123612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3" name="Modelo 3D 12" descr="A">
                <a:extLst>
                  <a:ext uri="{FF2B5EF4-FFF2-40B4-BE49-F238E27FC236}">
                    <a16:creationId xmlns:a16="http://schemas.microsoft.com/office/drawing/2014/main" id="{8940D4B9-5DD6-766B-237C-0394E181FC3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97157" y="5497082"/>
                <a:ext cx="870640" cy="923050"/>
              </a:xfrm>
              <a:prstGeom prst="rect">
                <a:avLst/>
              </a:prstGeom>
            </p:spPr>
          </p:pic>
        </mc:Fallback>
      </mc:AlternateContent>
      <p:sp>
        <p:nvSpPr>
          <p:cNvPr id="21" name="CaixaDeTexto 20">
            <a:extLst>
              <a:ext uri="{FF2B5EF4-FFF2-40B4-BE49-F238E27FC236}">
                <a16:creationId xmlns:a16="http://schemas.microsoft.com/office/drawing/2014/main" id="{64E8C5E4-4AB7-1D5E-B02F-5BC78FD85C19}"/>
              </a:ext>
            </a:extLst>
          </p:cNvPr>
          <p:cNvSpPr txBox="1"/>
          <p:nvPr/>
        </p:nvSpPr>
        <p:spPr>
          <a:xfrm>
            <a:off x="1079040" y="1274875"/>
            <a:ext cx="100339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ahia</a:t>
            </a:r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apresentou, em linhas gerais, uma evolução positiva no número de escolas que aderiram ao PDDE, chegando a uma taxa de variação de 34,99% de 2021 em relação à 2014.   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7E86139C-A068-1E00-7C27-33EE2A50FC79}"/>
              </a:ext>
            </a:extLst>
          </p:cNvPr>
          <p:cNvSpPr txBox="1"/>
          <p:nvPr/>
        </p:nvSpPr>
        <p:spPr>
          <a:xfrm>
            <a:off x="1079040" y="2293757"/>
            <a:ext cx="108491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inda é possível observar, que as escolas sem Unidades Executoras (UEX) com menos de 50 alunos, estão mais presentes na zona rural (1.605 unidades escolares) e são predominantemente municipais. 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9CB59E2D-70CA-8098-E4A9-75A4D06587A2}"/>
              </a:ext>
            </a:extLst>
          </p:cNvPr>
          <p:cNvSpPr txBox="1"/>
          <p:nvPr/>
        </p:nvSpPr>
        <p:spPr>
          <a:xfrm>
            <a:off x="1184538" y="3429000"/>
            <a:ext cx="107436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ouve uma evolução negativa do IDEGES global (-16,70%), </a:t>
            </a:r>
            <a:r>
              <a:rPr lang="pt-B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decaíndo</a:t>
            </a:r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 classificação de Alto (maiores que 8,0) para médio (entre 6,0 e 8,0).    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4BD740F6-5A79-069C-D66A-F18564D2AA09}"/>
              </a:ext>
            </a:extLst>
          </p:cNvPr>
          <p:cNvSpPr txBox="1"/>
          <p:nvPr/>
        </p:nvSpPr>
        <p:spPr>
          <a:xfrm>
            <a:off x="932477" y="4627730"/>
            <a:ext cx="11016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DEGES quando observado por dependência administrativa, localização espacial e diferenciada, apresentou os seguintes padrões: Escolas estaduais, Escolas do campo e Escolas Indígenas (piores índices)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BCA8692-797B-EB8C-8449-C81EDC43E5E9}"/>
              </a:ext>
            </a:extLst>
          </p:cNvPr>
          <p:cNvSpPr txBox="1"/>
          <p:nvPr/>
        </p:nvSpPr>
        <p:spPr>
          <a:xfrm>
            <a:off x="1260814" y="5998052"/>
            <a:ext cx="1059105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demais, o subíndice de Execução do PDDE, foi o que demonstrou o pior desempenho, sobretudo em Escolas Estaduais, Escolas do Campo e Escolas de Assentamento. </a:t>
            </a:r>
          </a:p>
        </p:txBody>
      </p:sp>
    </p:spTree>
    <p:extLst>
      <p:ext uri="{BB962C8B-B14F-4D97-AF65-F5344CB8AC3E}">
        <p14:creationId xmlns:p14="http://schemas.microsoft.com/office/powerpoint/2010/main" val="25027416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912903AB-FBA2-9AB7-2E23-E8DF625A4AAF}"/>
              </a:ext>
            </a:extLst>
          </p:cNvPr>
          <p:cNvSpPr txBox="1"/>
          <p:nvPr/>
        </p:nvSpPr>
        <p:spPr>
          <a:xfrm>
            <a:off x="5381281" y="761008"/>
            <a:ext cx="6094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8 - Análise qualitativa da situação do Estado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518BB471-EB86-CE17-9E5A-C34AEB5CA5A6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9" name="Modelo 3D 8" descr="B">
                <a:extLst>
                  <a:ext uri="{FF2B5EF4-FFF2-40B4-BE49-F238E27FC236}">
                    <a16:creationId xmlns:a16="http://schemas.microsoft.com/office/drawing/2014/main" id="{34BD4BDC-EDBC-E713-A1A5-E2D8D8CCDFA5}"/>
                  </a:ext>
                </a:extLst>
              </p:cNvPr>
              <p:cNvGraphicFramePr/>
              <p:nvPr/>
            </p:nvGraphicFramePr>
            <p:xfrm>
              <a:off x="410841" y="922797"/>
              <a:ext cx="1023581" cy="784524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1023581" cy="784524"/>
                    </a:xfrm>
                    <a:prstGeom prst="rect">
                      <a:avLst/>
                    </a:prstGeom>
                  </am3d:spPr>
                  <am3d:camera>
                    <am3d:pos x="0" y="0" z="58248327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073610" d="1000000"/>
                    <am3d:preTrans dx="0" dy="-18092933" dz="-2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95675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9" name="Modelo 3D 8" descr="B">
                <a:extLst>
                  <a:ext uri="{FF2B5EF4-FFF2-40B4-BE49-F238E27FC236}">
                    <a16:creationId xmlns:a16="http://schemas.microsoft.com/office/drawing/2014/main" id="{34BD4BDC-EDBC-E713-A1A5-E2D8D8CCDFA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0841" y="922797"/>
                <a:ext cx="1023581" cy="78452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0" name="Modelo 3D 9" descr="A">
                <a:extLst>
                  <a:ext uri="{FF2B5EF4-FFF2-40B4-BE49-F238E27FC236}">
                    <a16:creationId xmlns:a16="http://schemas.microsoft.com/office/drawing/2014/main" id="{04CF8602-6E61-256A-06EB-25D26C27B028}"/>
                  </a:ext>
                </a:extLst>
              </p:cNvPr>
              <p:cNvGraphicFramePr/>
              <p:nvPr/>
            </p:nvGraphicFramePr>
            <p:xfrm>
              <a:off x="410840" y="1963049"/>
              <a:ext cx="1023581" cy="743580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1023581" cy="743580"/>
                    </a:xfrm>
                    <a:prstGeom prst="rect">
                      <a:avLst/>
                    </a:prstGeom>
                  </am3d:spPr>
                  <am3d:camera>
                    <am3d:pos x="0" y="0" z="6337830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071928" d="1000000"/>
                    <am3d:preTrans dx="0" dy="-18104114" dz="-1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99578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0" name="Modelo 3D 9" descr="A">
                <a:extLst>
                  <a:ext uri="{FF2B5EF4-FFF2-40B4-BE49-F238E27FC236}">
                    <a16:creationId xmlns:a16="http://schemas.microsoft.com/office/drawing/2014/main" id="{04CF8602-6E61-256A-06EB-25D26C27B02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0840" y="1963049"/>
                <a:ext cx="1023581" cy="7435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1" name="Modelo 3D 10" descr="A">
                <a:extLst>
                  <a:ext uri="{FF2B5EF4-FFF2-40B4-BE49-F238E27FC236}">
                    <a16:creationId xmlns:a16="http://schemas.microsoft.com/office/drawing/2014/main" id="{25C75814-C153-D2AF-27D9-6D718883D858}"/>
                  </a:ext>
                </a:extLst>
              </p:cNvPr>
              <p:cNvGraphicFramePr/>
              <p:nvPr/>
            </p:nvGraphicFramePr>
            <p:xfrm>
              <a:off x="487311" y="3082544"/>
              <a:ext cx="870641" cy="743581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870641" cy="743581"/>
                    </a:xfrm>
                    <a:prstGeom prst="rect">
                      <a:avLst/>
                    </a:prstGeom>
                  </am3d:spPr>
                  <am3d:camera>
                    <am3d:pos x="0" y="0" z="5968045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015773" d="1000000"/>
                    <am3d:preTrans dx="-4" dy="-18042385" dz="0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93143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1" name="Modelo 3D 10" descr="A">
                <a:extLst>
                  <a:ext uri="{FF2B5EF4-FFF2-40B4-BE49-F238E27FC236}">
                    <a16:creationId xmlns:a16="http://schemas.microsoft.com/office/drawing/2014/main" id="{25C75814-C153-D2AF-27D9-6D718883D85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87311" y="3082544"/>
                <a:ext cx="870641" cy="74358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2" name="Modelo 3D 11" descr="I">
                <a:extLst>
                  <a:ext uri="{FF2B5EF4-FFF2-40B4-BE49-F238E27FC236}">
                    <a16:creationId xmlns:a16="http://schemas.microsoft.com/office/drawing/2014/main" id="{22508AD6-A3FE-CC25-D1C8-9475314E9AF0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26887" y="4085055"/>
              <a:ext cx="180654" cy="936400"/>
            </p:xfrm>
            <a:graphic>
              <a:graphicData uri="http://schemas.microsoft.com/office/drawing/2017/model3d">
                <am3d:model3d r:embed="rId8">
                  <am3d:spPr>
                    <a:xfrm>
                      <a:off x="0" y="0"/>
                      <a:ext cx="180654" cy="936400"/>
                    </a:xfrm>
                    <a:prstGeom prst="rect">
                      <a:avLst/>
                    </a:prstGeom>
                  </am3d:spPr>
                  <am3d:camera>
                    <am3d:pos x="0" y="0" z="49597945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046741" d="1000000"/>
                    <am3d:preTrans dx="0" dy="-18080976" dz="-2"/>
                    <am3d:scale>
                      <am3d:sx n="1000000" d="1000000"/>
                      <am3d:sy n="1000000" d="1000000"/>
                      <am3d:sz n="1000000" d="1000000"/>
                    </am3d:scale>
                    <am3d:rot ax="226075" ay="336774" az="22149"/>
                    <am3d:postTrans dx="0" dy="0" dz="0"/>
                  </am3d:trans>
                  <am3d:raster rName="Office3DRenderer" rVer="16.0.8326">
                    <am3d:blip r:embed="rId9"/>
                  </am3d:raster>
                  <am3d:objViewport viewportSz="94573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2" name="Modelo 3D 11" descr="I">
                <a:extLst>
                  <a:ext uri="{FF2B5EF4-FFF2-40B4-BE49-F238E27FC236}">
                    <a16:creationId xmlns:a16="http://schemas.microsoft.com/office/drawing/2014/main" id="{22508AD6-A3FE-CC25-D1C8-9475314E9AF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26887" y="4085055"/>
                <a:ext cx="180654" cy="93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3" name="Modelo 3D 12" descr="A">
                <a:extLst>
                  <a:ext uri="{FF2B5EF4-FFF2-40B4-BE49-F238E27FC236}">
                    <a16:creationId xmlns:a16="http://schemas.microsoft.com/office/drawing/2014/main" id="{8940D4B9-5DD6-766B-237C-0394E181FC3E}"/>
                  </a:ext>
                </a:extLst>
              </p:cNvPr>
              <p:cNvGraphicFramePr/>
              <p:nvPr/>
            </p:nvGraphicFramePr>
            <p:xfrm>
              <a:off x="497157" y="5497082"/>
              <a:ext cx="870640" cy="923050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870640" cy="923050"/>
                    </a:xfrm>
                    <a:prstGeom prst="rect">
                      <a:avLst/>
                    </a:prstGeom>
                  </am3d:spPr>
                  <am3d:camera>
                    <am3d:pos x="0" y="0" z="6337830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071928" d="1000000"/>
                    <am3d:preTrans dx="0" dy="-18104114" dz="-1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10"/>
                  </am3d:raster>
                  <am3d:objViewport viewportSz="123612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3" name="Modelo 3D 12" descr="A">
                <a:extLst>
                  <a:ext uri="{FF2B5EF4-FFF2-40B4-BE49-F238E27FC236}">
                    <a16:creationId xmlns:a16="http://schemas.microsoft.com/office/drawing/2014/main" id="{8940D4B9-5DD6-766B-237C-0394E181FC3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97157" y="5497082"/>
                <a:ext cx="870640" cy="923050"/>
              </a:xfrm>
              <a:prstGeom prst="rect">
                <a:avLst/>
              </a:prstGeom>
            </p:spPr>
          </p:pic>
        </mc:Fallback>
      </mc:AlternateContent>
      <p:sp>
        <p:nvSpPr>
          <p:cNvPr id="21" name="CaixaDeTexto 20">
            <a:extLst>
              <a:ext uri="{FF2B5EF4-FFF2-40B4-BE49-F238E27FC236}">
                <a16:creationId xmlns:a16="http://schemas.microsoft.com/office/drawing/2014/main" id="{64E8C5E4-4AB7-1D5E-B02F-5BC78FD85C19}"/>
              </a:ext>
            </a:extLst>
          </p:cNvPr>
          <p:cNvSpPr txBox="1"/>
          <p:nvPr/>
        </p:nvSpPr>
        <p:spPr>
          <a:xfrm>
            <a:off x="1184538" y="1222863"/>
            <a:ext cx="109504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ahia</a:t>
            </a:r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apresentou uma evolução significativa de ampliação dos repasses financeiros ao longo do tempo (2014-2021), porém, em média o montante executado fica em torno de 70%, gerando saldos consistentes de recursos represados em contas escolares. 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7E86139C-A068-1E00-7C27-33EE2A50FC79}"/>
              </a:ext>
            </a:extLst>
          </p:cNvPr>
          <p:cNvSpPr txBox="1"/>
          <p:nvPr/>
        </p:nvSpPr>
        <p:spPr>
          <a:xfrm>
            <a:off x="1180381" y="2371816"/>
            <a:ext cx="108491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situação de recursos represados ainda é mais frágil em escolas estaduais que apresentaram, em média, saldo de R$ 962,39 em relação as escolas municipais com R$ 329,11 ao longo do período analisado (2014-2021). 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9CB59E2D-70CA-8098-E4A9-75A4D06587A2}"/>
              </a:ext>
            </a:extLst>
          </p:cNvPr>
          <p:cNvSpPr txBox="1"/>
          <p:nvPr/>
        </p:nvSpPr>
        <p:spPr>
          <a:xfrm>
            <a:off x="1184537" y="3520769"/>
            <a:ext cx="107436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ouve uma discreta elevação no % de prestações de contas aprovadas com ressalvas, porém nota-se a predominância de prestações aprovadas (mais de 90%) no período.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4BD740F6-5A79-069C-D66A-F18564D2AA09}"/>
              </a:ext>
            </a:extLst>
          </p:cNvPr>
          <p:cNvSpPr txBox="1"/>
          <p:nvPr/>
        </p:nvSpPr>
        <p:spPr>
          <a:xfrm>
            <a:off x="932477" y="4627730"/>
            <a:ext cx="11016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DEGES, também demonstrou um deslocamento das faixas de classificação, situando um cenário de desafio gerencial do PDDE. Ao longo do período, houve um aumento no % de escolas com </a:t>
            </a:r>
            <a:r>
              <a:rPr lang="pt-B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Ideges</a:t>
            </a:r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médio e muito baixo e Redução considerável % de escolas com </a:t>
            </a:r>
            <a:r>
              <a:rPr lang="pt-B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Ideges</a:t>
            </a:r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Muito alto. 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BCA8692-797B-EB8C-8449-C81EDC43E5E9}"/>
              </a:ext>
            </a:extLst>
          </p:cNvPr>
          <p:cNvSpPr txBox="1"/>
          <p:nvPr/>
        </p:nvSpPr>
        <p:spPr>
          <a:xfrm>
            <a:off x="1260814" y="5998052"/>
            <a:ext cx="1059105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ações integradas mais demandadas nos últimos 4 anos pelas escolas baianas, foram Educação Conectada (estando presente nos últimos 4 anos), Acessibilidade, Novo Ensino Médio e Água e Saneamento. </a:t>
            </a:r>
          </a:p>
        </p:txBody>
      </p:sp>
    </p:spTree>
    <p:extLst>
      <p:ext uri="{BB962C8B-B14F-4D97-AF65-F5344CB8AC3E}">
        <p14:creationId xmlns:p14="http://schemas.microsoft.com/office/powerpoint/2010/main" val="22325633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A464404C-A399-422C-1822-25488D322B66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2CB30840-94AE-CFE8-F901-14962E70DE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4867127"/>
              </p:ext>
            </p:extLst>
          </p:nvPr>
        </p:nvGraphicFramePr>
        <p:xfrm>
          <a:off x="232012" y="717047"/>
          <a:ext cx="11797472" cy="61409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tângulo 7">
            <a:extLst>
              <a:ext uri="{FF2B5EF4-FFF2-40B4-BE49-F238E27FC236}">
                <a16:creationId xmlns:a16="http://schemas.microsoft.com/office/drawing/2014/main" id="{84B67C72-241C-F97A-DF1E-57FE223EDFCF}"/>
              </a:ext>
            </a:extLst>
          </p:cNvPr>
          <p:cNvSpPr/>
          <p:nvPr/>
        </p:nvSpPr>
        <p:spPr>
          <a:xfrm>
            <a:off x="3813532" y="1228299"/>
            <a:ext cx="7855304" cy="220070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Capacitações com conteúdos mais práticos, atualizando os diretores(as) das novas resoluções e funcionamento do Programa, mas principalmente situando como o Programa (bem como as Ações Integradas) devem ser gerenciados; 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Destacar os procedimentos gerenciais por tema (sobretudo sobre a Execução do PDDE), atores responsáveis e passo a passo, sempre que possível compartilhar simulações; 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Treinamento em planejamento estratégico para ajudar os diretores(as) a difundir práticas de gestão de recursos do PDDE básico e Ações Integradas. 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8D25901E-DD98-BCCD-C477-52F518151AEA}"/>
              </a:ext>
            </a:extLst>
          </p:cNvPr>
          <p:cNvSpPr/>
          <p:nvPr/>
        </p:nvSpPr>
        <p:spPr>
          <a:xfrm>
            <a:off x="3813532" y="3546094"/>
            <a:ext cx="7855304" cy="303802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Garantir clareza, relevância e acessibilidade do conteúdo;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Uso da Linguagem simples no serviço público;</a:t>
            </a:r>
            <a:endParaRPr lang="pt-BR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Enfoque em exemplos práticos, sobretudo em situações sobre uso dos recursos, procedimentos para execução (dimensões que apareceram como frágeis na BA);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Utilização de uma variedade de formatos de mídia para apresentar o material, como textos, infográficos, vídeos explicativos e estudos de caso, para atender às diferentes preferências de aprendizado dos usuários, lembrando da acessibilidade.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Destacar a produção de materiais direcionados às redes sociais, tendo como inspirações as redes sociais do FNDE. </a:t>
            </a:r>
            <a:endParaRPr lang="pt-BR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pt-BR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1144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A464404C-A399-422C-1822-25488D322B66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2CB30840-94AE-CFE8-F901-14962E70DE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6400870"/>
              </p:ext>
            </p:extLst>
          </p:nvPr>
        </p:nvGraphicFramePr>
        <p:xfrm>
          <a:off x="232012" y="717047"/>
          <a:ext cx="11797472" cy="61409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tângulo 2">
            <a:extLst>
              <a:ext uri="{FF2B5EF4-FFF2-40B4-BE49-F238E27FC236}">
                <a16:creationId xmlns:a16="http://schemas.microsoft.com/office/drawing/2014/main" id="{3A501A51-A4E6-2CB7-2AB0-3ED150762AF6}"/>
              </a:ext>
            </a:extLst>
          </p:cNvPr>
          <p:cNvSpPr/>
          <p:nvPr/>
        </p:nvSpPr>
        <p:spPr>
          <a:xfrm>
            <a:off x="4502741" y="717046"/>
            <a:ext cx="7302571" cy="27119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Criar uma aba “Central de Boas Práticas” online (poderia ser no site do CECAMPE/NE) dedicada para reunir e compartilhar informações sobre as experiências bem-sucedidas das escolas com o PDDE, demonstrando informações e registros reais. Isso facilitará o acesso e a disseminação das boas práticas entre as escolas participantes do programa, bem como pode estimular a comunidade escolar a desenvolver boas práticas relacionadas ao Programa.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Capacitação de sistematização para os diretores e equipes escolares sobre como documentar e sistematizar suas boas práticas de forma eficaz, destacando a importância da coleta de dados, análise crítica e comunicação clara dos resultados.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B4A4627B-21E1-73A7-A20D-8943599C85D6}"/>
              </a:ext>
            </a:extLst>
          </p:cNvPr>
          <p:cNvSpPr/>
          <p:nvPr/>
        </p:nvSpPr>
        <p:spPr>
          <a:xfrm>
            <a:off x="4502742" y="3605282"/>
            <a:ext cx="7302571" cy="313671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6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Mapeamento das principais dificuldades relacionadas ao Programa, focar no público que apresentou os piores cenários gerenciais de execução do PDDE;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Atendimento e </a:t>
            </a:r>
            <a:r>
              <a:rPr lang="pt-BR" sz="16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Disponibilidade Contínua aos diretores escolares, seja por WhatsApp, e-mail, videoconferência ou pessoalmente, garantindo que possam acessar orientações e esclarecer dúvidas a partir de uma metodologia de acesso ao serviço.</a:t>
            </a:r>
            <a:endParaRPr lang="pt-BR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6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Material de Apoio: Desenvolver materiais de apoio claros e informativos sobre o PDDE, incluindo guias práticos, manuais de procedimentos e outros recursos que possam auxiliar os diretores na gestão eficaz dos recursos do programa.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Acompanhamento e Monitoramento: Criar um sistema de acompanhamento e monitoramento para avaliar o impacto da assessoria técnica fornecida aos diretores escolares, identificar áreas de melhoria e garantir a eficácia das intervenções realizadas.</a:t>
            </a:r>
          </a:p>
        </p:txBody>
      </p:sp>
    </p:spTree>
    <p:extLst>
      <p:ext uri="{BB962C8B-B14F-4D97-AF65-F5344CB8AC3E}">
        <p14:creationId xmlns:p14="http://schemas.microsoft.com/office/powerpoint/2010/main" val="26697951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3767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B684AC7F-C8FF-8F9B-488B-233AC3017BB3}"/>
              </a:ext>
            </a:extLst>
          </p:cNvPr>
          <p:cNvSpPr txBox="1"/>
          <p:nvPr/>
        </p:nvSpPr>
        <p:spPr>
          <a:xfrm>
            <a:off x="627797" y="1071030"/>
            <a:ext cx="829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1 - Evolução da cobertura do PDDE no estado (escolas com e sem PDDE) da Bahia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E2019872-3E9A-21D8-4115-61CE90E7F4BD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E7E99AF-6779-B252-1294-FEBE94FEF8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797" y="1868175"/>
            <a:ext cx="8215952" cy="4373265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6BF3C56B-A988-75D9-267E-560E4ACEC982}"/>
              </a:ext>
            </a:extLst>
          </p:cNvPr>
          <p:cNvSpPr/>
          <p:nvPr/>
        </p:nvSpPr>
        <p:spPr>
          <a:xfrm>
            <a:off x="9880650" y="2425870"/>
            <a:ext cx="1214980" cy="14652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Redução de </a:t>
            </a:r>
          </a:p>
          <a:p>
            <a:pPr algn="ctr"/>
            <a:r>
              <a:rPr lang="pt-BR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2.898 Escolas </a:t>
            </a:r>
          </a:p>
        </p:txBody>
      </p:sp>
      <p:sp>
        <p:nvSpPr>
          <p:cNvPr id="7" name="Seta: para Baixo 6">
            <a:extLst>
              <a:ext uri="{FF2B5EF4-FFF2-40B4-BE49-F238E27FC236}">
                <a16:creationId xmlns:a16="http://schemas.microsoft.com/office/drawing/2014/main" id="{BF8F17FB-7EC4-1FAA-1475-7EDAFE8F773E}"/>
              </a:ext>
            </a:extLst>
          </p:cNvPr>
          <p:cNvSpPr/>
          <p:nvPr/>
        </p:nvSpPr>
        <p:spPr>
          <a:xfrm>
            <a:off x="9280478" y="2425870"/>
            <a:ext cx="600172" cy="1465243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2D5F7D52-49A5-58F8-55B4-D1D38194CE41}"/>
              </a:ext>
            </a:extLst>
          </p:cNvPr>
          <p:cNvSpPr/>
          <p:nvPr/>
        </p:nvSpPr>
        <p:spPr>
          <a:xfrm>
            <a:off x="1876896" y="6338747"/>
            <a:ext cx="5717754" cy="3305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Fonte: Elaboração própria a partir de INEP. Disponível em: https://inepdata.inep.gov.br/analytics/saw.dll?Dashboard</a:t>
            </a:r>
          </a:p>
        </p:txBody>
      </p:sp>
    </p:spTree>
    <p:extLst>
      <p:ext uri="{BB962C8B-B14F-4D97-AF65-F5344CB8AC3E}">
        <p14:creationId xmlns:p14="http://schemas.microsoft.com/office/powerpoint/2010/main" val="1425019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B684AC7F-C8FF-8F9B-488B-233AC3017BB3}"/>
              </a:ext>
            </a:extLst>
          </p:cNvPr>
          <p:cNvSpPr txBox="1"/>
          <p:nvPr/>
        </p:nvSpPr>
        <p:spPr>
          <a:xfrm>
            <a:off x="627797" y="1071030"/>
            <a:ext cx="829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1 - Evolução da cobertura do PDDE no estado (escolas com e sem PDDE) da Bahia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E2019872-3E9A-21D8-4115-61CE90E7F4BD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3D9E2A2E-14B6-3681-5EE5-B39EA0056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274" y="1717948"/>
            <a:ext cx="7933342" cy="4558426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9BAB35BB-8E5A-350E-7A5F-8D553112A768}"/>
              </a:ext>
            </a:extLst>
          </p:cNvPr>
          <p:cNvSpPr/>
          <p:nvPr/>
        </p:nvSpPr>
        <p:spPr>
          <a:xfrm>
            <a:off x="1916850" y="6253609"/>
            <a:ext cx="5717754" cy="3305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Fonte: Elaboração própria a partir de INEP. Disponível em: https://inepdata.inep.gov.br/analytics/saw.dll?Dashboard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9C37C40D-73A9-9754-BB55-E07A82024E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2799" y="2621648"/>
            <a:ext cx="1807547" cy="184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787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B684AC7F-C8FF-8F9B-488B-233AC3017BB3}"/>
              </a:ext>
            </a:extLst>
          </p:cNvPr>
          <p:cNvSpPr txBox="1"/>
          <p:nvPr/>
        </p:nvSpPr>
        <p:spPr>
          <a:xfrm>
            <a:off x="627797" y="1071030"/>
            <a:ext cx="829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1 - Evolução da cobertura do PDDE no estado (escolas com e sem PDDE) da Bahia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E2019872-3E9A-21D8-4115-61CE90E7F4BD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9BAB35BB-8E5A-350E-7A5F-8D553112A768}"/>
              </a:ext>
            </a:extLst>
          </p:cNvPr>
          <p:cNvSpPr/>
          <p:nvPr/>
        </p:nvSpPr>
        <p:spPr>
          <a:xfrm>
            <a:off x="1916850" y="6253609"/>
            <a:ext cx="5717754" cy="3305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Fonte: Elaboração própria a partir de INEP. Disponível em: https://inepdata.inep.gov.br/analytics/saw.dll?Dashboard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F189EC9-CABF-694E-5DFE-660AC3A5B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036" y="1718054"/>
            <a:ext cx="9627286" cy="443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054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C49E4E9D-AC01-DD6B-8FE2-EEE1DD7F668E}"/>
              </a:ext>
            </a:extLst>
          </p:cNvPr>
          <p:cNvSpPr txBox="1"/>
          <p:nvPr/>
        </p:nvSpPr>
        <p:spPr>
          <a:xfrm>
            <a:off x="836577" y="1026438"/>
            <a:ext cx="77888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2 - Escolas com e sem Unidades Executoras (UEX) na BAHIA (2021)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5C4899BF-2CF2-FB83-A47C-6B4A537FAC1C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1E86CC08-DC67-9461-1FA5-31A8734476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728" y="1395770"/>
            <a:ext cx="10752160" cy="4808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012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C49E4E9D-AC01-DD6B-8FE2-EEE1DD7F668E}"/>
              </a:ext>
            </a:extLst>
          </p:cNvPr>
          <p:cNvSpPr txBox="1"/>
          <p:nvPr/>
        </p:nvSpPr>
        <p:spPr>
          <a:xfrm>
            <a:off x="836577" y="1026438"/>
            <a:ext cx="77888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2 - Escolas com e sem Unidades Executoras (UEX) na BAHIA (2021)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5C4899BF-2CF2-FB83-A47C-6B4A537FAC1C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DFB757FD-144E-B335-4A24-D21A1418D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34" y="1395770"/>
            <a:ext cx="11791666" cy="477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763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BCD9B2DF-FFBC-0B37-B634-E81CB1A0FF6D}"/>
              </a:ext>
            </a:extLst>
          </p:cNvPr>
          <p:cNvSpPr txBox="1"/>
          <p:nvPr/>
        </p:nvSpPr>
        <p:spPr>
          <a:xfrm>
            <a:off x="450377" y="1012003"/>
            <a:ext cx="113606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3 - Evolução do IDEGES global e por adesão, execução e prestação de contas (por dependência administrativas e por localização)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9B033E3-43F2-40B2-5B3F-1B87920D4624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A1E7D442-DB22-027E-6692-4EDF5765D8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310" y="1648098"/>
            <a:ext cx="10132729" cy="4540864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E0A09D3F-DB2F-55A5-56DD-E3AC285C1513}"/>
              </a:ext>
            </a:extLst>
          </p:cNvPr>
          <p:cNvSpPr/>
          <p:nvPr/>
        </p:nvSpPr>
        <p:spPr>
          <a:xfrm>
            <a:off x="300251" y="3138985"/>
            <a:ext cx="850710" cy="7915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3920665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BCD9B2DF-FFBC-0B37-B634-E81CB1A0FF6D}"/>
              </a:ext>
            </a:extLst>
          </p:cNvPr>
          <p:cNvSpPr txBox="1"/>
          <p:nvPr/>
        </p:nvSpPr>
        <p:spPr>
          <a:xfrm>
            <a:off x="450377" y="1012003"/>
            <a:ext cx="113606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3 - Evolução do IDEGES global e por adesão, execução e prestação de contas (por dependência administrativas e por localização)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9B033E3-43F2-40B2-5B3F-1B87920D4624}"/>
              </a:ext>
            </a:extLst>
          </p:cNvPr>
          <p:cNvSpPr txBox="1"/>
          <p:nvPr/>
        </p:nvSpPr>
        <p:spPr>
          <a:xfrm>
            <a:off x="3813532" y="273885"/>
            <a:ext cx="8215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b="1" i="0" cap="all" dirty="0">
                <a:solidFill>
                  <a:srgbClr val="00417F"/>
                </a:solidFill>
                <a:effectLst/>
                <a:latin typeface="Verdana Pro Black" panose="020F0502020204030204" pitchFamily="34" charset="0"/>
              </a:rPr>
              <a:t>PAINEL DIAGNÓSTICO DO PDDE E AÇÕES INTEGRADAS </a:t>
            </a:r>
            <a:r>
              <a:rPr lang="pt-BR" sz="1600" b="1" cap="all" dirty="0">
                <a:solidFill>
                  <a:srgbClr val="00417F"/>
                </a:solidFill>
                <a:latin typeface="Verdana Pro Black" panose="020F0502020204030204" pitchFamily="34" charset="0"/>
              </a:rPr>
              <a:t>da </a:t>
            </a:r>
            <a:r>
              <a:rPr lang="pt-BR" sz="1600" b="1" cap="all" dirty="0" err="1">
                <a:solidFill>
                  <a:srgbClr val="00417F"/>
                </a:solidFill>
                <a:latin typeface="Verdana Pro Black" panose="020F0502020204030204" pitchFamily="34" charset="0"/>
              </a:rPr>
              <a:t>bahia</a:t>
            </a:r>
            <a:endParaRPr lang="pt-BR" sz="1600" b="1" i="0" cap="all" dirty="0">
              <a:solidFill>
                <a:srgbClr val="00417F"/>
              </a:solidFill>
              <a:effectLst/>
              <a:latin typeface="Verdana Pro Black" panose="020F050202020403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9090B6E-1AF8-05CE-12B2-E2D5432F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377" y="1658334"/>
            <a:ext cx="11212623" cy="4674280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7FD63C22-30C7-4CB8-1125-3C7C8426CEAA}"/>
              </a:ext>
            </a:extLst>
          </p:cNvPr>
          <p:cNvSpPr/>
          <p:nvPr/>
        </p:nvSpPr>
        <p:spPr>
          <a:xfrm>
            <a:off x="99022" y="3105834"/>
            <a:ext cx="425355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39604405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1956</Words>
  <Application>Microsoft Office PowerPoint</Application>
  <PresentationFormat>Widescreen</PresentationFormat>
  <Paragraphs>117</Paragraphs>
  <Slides>27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27</vt:i4>
      </vt:variant>
    </vt:vector>
  </HeadingPairs>
  <TitlesOfParts>
    <vt:vector size="31" baseType="lpstr">
      <vt:lpstr>Arial</vt:lpstr>
      <vt:lpstr>Times New Roman</vt:lpstr>
      <vt:lpstr>Verdana Pro Black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DaniDias</dc:creator>
  <cp:lastModifiedBy>Emilia Prestes</cp:lastModifiedBy>
  <cp:revision>46</cp:revision>
  <dcterms:created xsi:type="dcterms:W3CDTF">2024-01-23T21:10:03Z</dcterms:created>
  <dcterms:modified xsi:type="dcterms:W3CDTF">2024-03-13T15:57:30Z</dcterms:modified>
</cp:coreProperties>
</file>