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1" r:id="rId3"/>
    <p:sldId id="258" r:id="rId4"/>
    <p:sldId id="257" r:id="rId5"/>
    <p:sldId id="276" r:id="rId6"/>
    <p:sldId id="263" r:id="rId7"/>
    <p:sldId id="264" r:id="rId8"/>
    <p:sldId id="265" r:id="rId9"/>
    <p:sldId id="266" r:id="rId10"/>
    <p:sldId id="267" r:id="rId11"/>
    <p:sldId id="270" r:id="rId12"/>
    <p:sldId id="271" r:id="rId13"/>
    <p:sldId id="272" r:id="rId14"/>
    <p:sldId id="273" r:id="rId15"/>
    <p:sldId id="274" r:id="rId16"/>
    <p:sldId id="275" r:id="rId17"/>
    <p:sldId id="268" r:id="rId18"/>
    <p:sldId id="269" r:id="rId19"/>
    <p:sldId id="277" r:id="rId20"/>
    <p:sldId id="259" r:id="rId2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CA6C58-33E2-49C9-B27A-BE550830BC08}" v="3" dt="2024-10-21T14:58:43.5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4E1733-3488-4426-96E0-FD75B8FF6702}" type="datetimeFigureOut">
              <a:rPr lang="pt-BR" smtClean="0"/>
              <a:t>21/10/2024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F8D352-D4EA-4A75-92E1-9134E7994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2195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F8D352-D4EA-4A75-92E1-9134E79944DF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6098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0FC8A9-59F4-3C91-79D4-DEB68834BB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F8ABF8D-18DE-9B16-0B36-FB4A2668AD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1C0A862-ED50-DD35-726F-7D64C05AA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393E8-37C7-437D-B222-0BA2B35F3DE0}" type="datetimeFigureOut">
              <a:rPr lang="pt-BR" smtClean="0"/>
              <a:t>20/10/2024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7FD21EA-00D2-424A-FB23-F94D56089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16786B4-82D6-5652-732D-D030AD574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1C5A-74DC-4AD7-91E2-C66C38C3290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1557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CD8090-BB52-6600-9099-54C524FD1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8D5A895-1B75-2792-CFDE-D59AD9CC70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A845D5C-61FE-4462-BF96-2A87C336D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393E8-37C7-437D-B222-0BA2B35F3DE0}" type="datetimeFigureOut">
              <a:rPr lang="pt-BR" smtClean="0"/>
              <a:t>20/10/2024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AAEE10F-05EC-CCDF-A9CC-DF9E04E8B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A82D8C2-62B4-F7C4-1005-D0F9A203F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1C5A-74DC-4AD7-91E2-C66C38C3290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6986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E7F5518-BF71-2FAD-5121-BCEA8EB5A9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E1E9828-F63A-8A4B-69BE-48C0E0702E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A267C1C-80C7-DB2F-6056-8D76D6AB5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393E8-37C7-437D-B222-0BA2B35F3DE0}" type="datetimeFigureOut">
              <a:rPr lang="pt-BR" smtClean="0"/>
              <a:t>20/10/2024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EFF77D7-AE25-D255-1093-E9A05C15E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E8DCD7F-F07C-46B4-6171-C7630E1BB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1C5A-74DC-4AD7-91E2-C66C38C3290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1186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41737A-7EAB-FC1D-8B23-A2441F746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52355"/>
            <a:ext cx="10515600" cy="972022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ADA2084-6A83-93F5-731E-EA023283D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48509"/>
            <a:ext cx="11178309" cy="4828454"/>
          </a:xfrm>
        </p:spPr>
        <p:txBody>
          <a:bodyPr/>
          <a:lstStyle/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82FF7CF-69A3-3E2C-C4E4-1E5CB815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393E8-37C7-437D-B222-0BA2B35F3DE0}" type="datetimeFigureOut">
              <a:rPr lang="pt-BR" smtClean="0"/>
              <a:t>20/10/2024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52DF6F9-6415-40E9-EF43-573420319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9C53FC4-0AD6-1AD8-F785-6E39130C6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1C5A-74DC-4AD7-91E2-C66C38C32903}" type="slidenum">
              <a:rPr lang="pt-BR" smtClean="0"/>
              <a:t>‹nº›</a:t>
            </a:fld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05471F1D-B62F-5B99-74B7-3F64A98096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400" y="9461"/>
            <a:ext cx="4038600" cy="711328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5E111618-28D7-021E-4189-603C3DEBC704}"/>
              </a:ext>
            </a:extLst>
          </p:cNvPr>
          <p:cNvSpPr/>
          <p:nvPr userDrawn="1"/>
        </p:nvSpPr>
        <p:spPr>
          <a:xfrm>
            <a:off x="0" y="4738255"/>
            <a:ext cx="692727" cy="2119745"/>
          </a:xfrm>
          <a:prstGeom prst="rect">
            <a:avLst/>
          </a:prstGeom>
          <a:solidFill>
            <a:srgbClr val="3C8CA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268B0EC6-AF20-0293-7B9A-2E28BA393703}"/>
              </a:ext>
            </a:extLst>
          </p:cNvPr>
          <p:cNvSpPr/>
          <p:nvPr userDrawn="1"/>
        </p:nvSpPr>
        <p:spPr>
          <a:xfrm rot="5400000">
            <a:off x="10850707" y="5479039"/>
            <a:ext cx="562841" cy="2119745"/>
          </a:xfrm>
          <a:prstGeom prst="rect">
            <a:avLst/>
          </a:prstGeom>
          <a:solidFill>
            <a:srgbClr val="E6505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7973F493-03D1-AB9F-54E0-9C2676D706BA}"/>
              </a:ext>
            </a:extLst>
          </p:cNvPr>
          <p:cNvSpPr/>
          <p:nvPr userDrawn="1"/>
        </p:nvSpPr>
        <p:spPr>
          <a:xfrm rot="16200000">
            <a:off x="914400" y="-31967"/>
            <a:ext cx="216477" cy="2119745"/>
          </a:xfrm>
          <a:prstGeom prst="rect">
            <a:avLst/>
          </a:prstGeom>
          <a:solidFill>
            <a:srgbClr val="D7B42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4672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760BF9-29FA-D034-A4BA-E7285FAEB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6C96D5D-677A-331F-0349-0B9CC4328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9EC9EB2-11BF-CCC0-8125-A1AE35B3A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393E8-37C7-437D-B222-0BA2B35F3DE0}" type="datetimeFigureOut">
              <a:rPr lang="pt-BR" smtClean="0"/>
              <a:t>20/10/2024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DF62E30-BD40-3CC2-1A9F-4694674A8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5BC5DAE-0A53-6436-4952-D77C557F5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1C5A-74DC-4AD7-91E2-C66C38C3290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9226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EC5B11-A5B1-E5D0-7BDF-74097CEBE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95A48ED-9DBB-6E48-1FAB-C7E0A829DB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ABD01B5-06B1-A0C1-AF7A-B596052036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48B15E5-84B8-485D-248B-9DFBD23EC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393E8-37C7-437D-B222-0BA2B35F3DE0}" type="datetimeFigureOut">
              <a:rPr lang="pt-BR" smtClean="0"/>
              <a:t>20/10/2024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46D9199-D59F-42F7-1664-B5AE26123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A4C7AFF-56C7-0A57-13A3-B13AC13DD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1C5A-74DC-4AD7-91E2-C66C38C3290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5919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7884DC-ED7A-D745-9507-C7357B323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F97686C-F813-E795-6584-525683DB3D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9A22CF2-E4FB-A78C-5989-28C2ECB84D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892E8E6-2ACD-D3EF-02FB-5ED569FA9D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DD486095-2FC0-E862-3B0C-632567D5F3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C6109EE-D9C7-3C5A-9F93-FD5B65963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393E8-37C7-437D-B222-0BA2B35F3DE0}" type="datetimeFigureOut">
              <a:rPr lang="pt-BR" smtClean="0"/>
              <a:t>20/10/2024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8862090C-0061-1FDF-8A7D-593F95872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1B8138C4-F69F-4785-2BBF-6BC03E74F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1C5A-74DC-4AD7-91E2-C66C38C3290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224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D77947-753B-AC9B-FF31-743DCCE87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A5DB185-D0FE-D5AB-5FEE-4D7917DEE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393E8-37C7-437D-B222-0BA2B35F3DE0}" type="datetimeFigureOut">
              <a:rPr lang="pt-BR" smtClean="0"/>
              <a:t>20/10/2024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7E7BF22-6660-5B67-A010-91839A6DF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DF526A3-DC16-AA49-73D4-EDE78933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1C5A-74DC-4AD7-91E2-C66C38C3290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07202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B3743C2E-9B12-52F7-5A3B-7A81B0A66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393E8-37C7-437D-B222-0BA2B35F3DE0}" type="datetimeFigureOut">
              <a:rPr lang="pt-BR" smtClean="0"/>
              <a:t>20/10/2024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5D1B8F7-6636-238A-8971-B4FBD8C4A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1031BDC-32FC-6522-A35C-B1BC0F8CA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1C5A-74DC-4AD7-91E2-C66C38C3290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099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749363-8F75-317E-F321-E566C335A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7E00CB2-D438-6418-5FF2-E603C4F14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8A7F7AA-942E-6D74-63D2-71678C1270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1916A87-34D2-8175-5719-60350C055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393E8-37C7-437D-B222-0BA2B35F3DE0}" type="datetimeFigureOut">
              <a:rPr lang="pt-BR" smtClean="0"/>
              <a:t>20/10/2024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C626C36-A9B0-8D57-82EA-C0E04D541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0745291-E82D-4848-43FD-06D088FB6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1C5A-74DC-4AD7-91E2-C66C38C3290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3259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5CBE3C-2389-67E1-7418-873D6E7CE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A4E0D7E-C019-E2EA-2D5F-7FCE4A0614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6966D8B-A6F0-5808-6126-808928E9A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0CFD336-58B6-7893-E713-9AB923701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393E8-37C7-437D-B222-0BA2B35F3DE0}" type="datetimeFigureOut">
              <a:rPr lang="pt-BR" smtClean="0"/>
              <a:t>20/10/2024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5ACE436-7862-AFC6-CFB5-CDC10ADF8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2351478-0056-FCF5-6D16-DFB898ED1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1C5A-74DC-4AD7-91E2-C66C38C3290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8018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4176589C-62D5-3E89-8D06-1735ADF79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455D0F7-49D9-C464-C318-B7F7ED068F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0ED7B5B-252E-CA5A-86F5-2DF08ADFB1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4393E8-37C7-437D-B222-0BA2B35F3DE0}" type="datetimeFigureOut">
              <a:rPr lang="pt-BR" smtClean="0"/>
              <a:t>20/10/2024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2EA87D6-BE52-CEE5-1945-A8D3443C1F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59E4CB3-0929-C101-7E6A-BB0E9E39FC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C651C5A-74DC-4AD7-91E2-C66C38C3290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0288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dx.doi.org/10.5380/atoz.v12i0.87331" TargetMode="External"/><Relationship Id="rId3" Type="http://schemas.openxmlformats.org/officeDocument/2006/relationships/hyperlink" Target="https://zenodo.org/records/7051012" TargetMode="External"/><Relationship Id="rId7" Type="http://schemas.openxmlformats.org/officeDocument/2006/relationships/hyperlink" Target="https://doi.org/10.20396/rebpred.v2i00.15810" TargetMode="External"/><Relationship Id="rId2" Type="http://schemas.openxmlformats.org/officeDocument/2006/relationships/hyperlink" Target="https://doi.org/10.18617/liinc.v15i2.477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07/s11192-020-03762-5" TargetMode="External"/><Relationship Id="rId5" Type="http://schemas.openxmlformats.org/officeDocument/2006/relationships/hyperlink" Target="https://doi.org/10.7191/jeslib.761" TargetMode="External"/><Relationship Id="rId4" Type="http://schemas.openxmlformats.org/officeDocument/2006/relationships/hyperlink" Target="https://doi.org/10.18225/ci.inf.v48i3.4958" TargetMode="External"/><Relationship Id="rId9" Type="http://schemas.openxmlformats.org/officeDocument/2006/relationships/hyperlink" Target="https://doi.org/10.36517/2525-3468.ip.v6i00.2021.68088.1-18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4894/BYIJIP" TargetMode="External"/><Relationship Id="rId7" Type="http://schemas.openxmlformats.org/officeDocument/2006/relationships/hyperlink" Target="https://doi.org/10.34894/C4OTAF" TargetMode="External"/><Relationship Id="rId2" Type="http://schemas.openxmlformats.org/officeDocument/2006/relationships/hyperlink" Target="https://gams.uni-graz.a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psl.fr/en/home-en/" TargetMode="External"/><Relationship Id="rId5" Type="http://schemas.openxmlformats.org/officeDocument/2006/relationships/hyperlink" Target="https://doi.org/10.34894/ZMSMZI" TargetMode="External"/><Relationship Id="rId4" Type="http://schemas.openxmlformats.org/officeDocument/2006/relationships/hyperlink" Target="https://ladsweb.modaps.eosdis.nasa.gov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D7F1F1-197B-8239-829E-64B22D89AE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88490" y="2235200"/>
            <a:ext cx="12192000" cy="2387600"/>
          </a:xfrm>
        </p:spPr>
        <p:txBody>
          <a:bodyPr>
            <a:normAutofit fontScale="90000"/>
          </a:bodyPr>
          <a:lstStyle/>
          <a:p>
            <a:r>
              <a:rPr lang="pt-BR" dirty="0"/>
              <a:t>Análise das propostas de certificação de repositórios ao Core Trust Seal: o que podemos aprender com elas?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BC26F1A-6F2F-06C3-44F3-4C24611C07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499664"/>
            <a:ext cx="12192000" cy="1655762"/>
          </a:xfrm>
        </p:spPr>
        <p:txBody>
          <a:bodyPr/>
          <a:lstStyle/>
          <a:p>
            <a:r>
              <a:rPr lang="pt-BR" dirty="0" err="1"/>
              <a:t>Samile</a:t>
            </a:r>
            <a:r>
              <a:rPr lang="pt-BR" dirty="0"/>
              <a:t> de Souza </a:t>
            </a:r>
            <a:r>
              <a:rPr lang="pt-BR" dirty="0" err="1"/>
              <a:t>Vanz</a:t>
            </a:r>
            <a:r>
              <a:rPr lang="pt-BR" dirty="0"/>
              <a:t>, Rene Faustino Gabriel Junior, Marcel Garcia de Souza, Washington Segundo, Caterina </a:t>
            </a:r>
            <a:r>
              <a:rPr lang="pt-BR" dirty="0" err="1"/>
              <a:t>Groposo</a:t>
            </a:r>
            <a:r>
              <a:rPr lang="pt-BR" dirty="0"/>
              <a:t> Pavão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BE7749D-3926-785E-6C0E-86C9397FFB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936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397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91ED76-F02D-AF39-2E7D-81A59DD27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Resultados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88678EE-4673-82D2-5CDB-53C95F736F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AFAF65B-0C06-AAE3-A2B2-5FC83733C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252" y="1195192"/>
            <a:ext cx="9945168" cy="566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582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815E5B-9B5D-B89C-2D0A-F0F704CFE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Resultados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40426B1-166B-2251-DC14-0694147830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64362A8-7286-02F3-923E-C53EAC68D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790" y="1199753"/>
            <a:ext cx="9954419" cy="497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028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98CCD8-A1C7-B7F2-62A0-235D801A3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Resultados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B0E1A28-1959-E947-0CC2-996DD3BC03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1DC1770-4E17-926A-1B84-3058E7578C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419" y="1256427"/>
            <a:ext cx="9969910" cy="5601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715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195620-A2E4-1B9B-158D-D44B1C45E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Resultados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937F666B-6587-0B0E-88F5-EC5C0FB4A1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9038" y="1267731"/>
            <a:ext cx="11177588" cy="2413236"/>
          </a:xfrm>
        </p:spPr>
      </p:pic>
    </p:spTree>
    <p:extLst>
      <p:ext uri="{BB962C8B-B14F-4D97-AF65-F5344CB8AC3E}">
        <p14:creationId xmlns:p14="http://schemas.microsoft.com/office/powerpoint/2010/main" val="3330188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6B0B8A-0F4D-3444-0211-352EDC0D8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Resultados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FBD05D1-D96B-FD47-73A9-AF7B413343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12ED5B4-F783-BAED-6A23-A315839EEC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153706"/>
            <a:ext cx="9439602" cy="5512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4001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389FF2-0C2E-597F-E038-6007A9567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Resultados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6BAA189-B6DC-1D52-2585-94C43674B6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F6439BD-2AA5-FEF1-D3AE-D387FD6F17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1257214"/>
            <a:ext cx="10151938" cy="4828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7746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6AE039-1342-BAAE-ADF2-C900DCE33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Resultados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D910550-CBF4-D943-499C-FBB88EE504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CB5ACE2-DA16-86C2-2C1D-545C160DF0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279682"/>
            <a:ext cx="9807373" cy="549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4721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79A4AD-F0CF-90CC-893B-BC0CA956E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Resultados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BB0FFE3-E9F0-D712-22BD-88C832E15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48508"/>
            <a:ext cx="11178309" cy="5509491"/>
          </a:xfrm>
        </p:spPr>
        <p:txBody>
          <a:bodyPr>
            <a:normAutofit lnSpcReduction="10000"/>
          </a:bodyPr>
          <a:lstStyle/>
          <a:p>
            <a:r>
              <a:rPr lang="pt-BR" sz="32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 processo de certificação serve como catalisador para reunir grupos de pessoas em torno da biblioteca com interesses comuns. </a:t>
            </a:r>
          </a:p>
          <a:p>
            <a:r>
              <a:rPr lang="pt-BR" sz="32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 grupo responsável pela preservação digital deve responder aos requisitos da estratégia de preservação, e grupos diversos de usuários dos repositórios devem ser consultados para tomar decisões relativas a serviços do repositório. </a:t>
            </a:r>
          </a:p>
          <a:p>
            <a:r>
              <a:rPr lang="pt-BR" sz="32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Na certificação de um repositório destaca-se a importância da documentação disponibilizada de forma pública e aplicação das boas práticas, assim como a sua documentação. </a:t>
            </a:r>
          </a:p>
          <a:p>
            <a:r>
              <a:rPr lang="pt-BR" sz="32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Manter uma equipe dedicada para os serviços do repositório torna-se essencial para satisfazer os requisitos.  </a:t>
            </a:r>
            <a:endParaRPr lang="pt-BR" sz="4400" dirty="0"/>
          </a:p>
        </p:txBody>
      </p:sp>
    </p:spTree>
    <p:extLst>
      <p:ext uri="{BB962C8B-B14F-4D97-AF65-F5344CB8AC3E}">
        <p14:creationId xmlns:p14="http://schemas.microsoft.com/office/powerpoint/2010/main" val="7913033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07A9CD-C780-B7F5-2A43-07A251A5C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Considerações finais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587D0AD-6BCE-854D-0EDE-2BA5F8356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48508"/>
            <a:ext cx="11178309" cy="5509491"/>
          </a:xfrm>
        </p:spPr>
        <p:txBody>
          <a:bodyPr>
            <a:normAutofit/>
          </a:bodyPr>
          <a:lstStyle/>
          <a:p>
            <a:r>
              <a:rPr lang="pt-BR" sz="2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Os instrumentos de certificação estão revisados e melhorando ao longo do tempo e estes, estão sendo utilizados para melhorar políticas, procedimentos, competências, ferramentas e serviços dos repositórios de dados para permitir a reutilização de dados de forma contínua. </a:t>
            </a:r>
          </a:p>
          <a:p>
            <a:r>
              <a:rPr lang="pt-BR" sz="2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 processo de certificação permite refletir sobre as melhorias necessárias no repositório e nos serviços de dados de pesquisa, incluindo eficiência de fluxo de trabalho, melhorias nos recursos de software e na preservação dos conjuntos de dados. </a:t>
            </a:r>
          </a:p>
          <a:p>
            <a:r>
              <a:rPr lang="pt-BR" sz="24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Ajudou a entender a importância da institucionalização do repositório para certificar o Repositório de dados do Aleia (Ibict)</a:t>
            </a:r>
          </a:p>
          <a:p>
            <a:r>
              <a:rPr lang="pt-BR" sz="2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Entender não apenas o processo de submissão da proposta de certificação </a:t>
            </a:r>
            <a:r>
              <a:rPr lang="pt-BR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</a:t>
            </a:r>
            <a:r>
              <a:rPr lang="pt-BR" sz="2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repositório digital confiável ao Core Trust Seal, mas principalmente, verificar o tipo de resposta que os avaliadores esperam dos gestores do repositório, o nível, a quantidade e a disponibilidade da documentação relativa ao repositório e suas boas práticas à qual os certificadores devem ter acesso para confirmar as respostas dos 16 requisitos.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19069163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B81DCF-1188-522D-50E8-F69A6AB8D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Agradecimento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925811F-6A23-8796-27A7-0F12407C0B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dirty="0" err="1"/>
              <a:t>Samile</a:t>
            </a:r>
            <a:r>
              <a:rPr lang="pt-BR" dirty="0"/>
              <a:t> de Souza </a:t>
            </a:r>
            <a:r>
              <a:rPr lang="pt-BR" dirty="0" err="1"/>
              <a:t>Vanz</a:t>
            </a:r>
            <a:r>
              <a:rPr lang="pt-BR" baseline="30000" dirty="0"/>
              <a:t> (UFRGS)</a:t>
            </a:r>
          </a:p>
          <a:p>
            <a:pPr marL="0" indent="0">
              <a:buNone/>
            </a:pPr>
            <a:r>
              <a:rPr lang="pt-BR" dirty="0"/>
              <a:t>Rene Faustino Gabriel Junior </a:t>
            </a:r>
            <a:r>
              <a:rPr lang="pt-BR" baseline="30000" dirty="0"/>
              <a:t> (UFRGS)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Marcel Garcia de Souza </a:t>
            </a:r>
            <a:r>
              <a:rPr lang="pt-BR" baseline="30000" dirty="0"/>
              <a:t> (Ibict)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Washington Segundo </a:t>
            </a:r>
            <a:r>
              <a:rPr lang="pt-BR" baseline="30000" dirty="0"/>
              <a:t> (Ibict)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Caterina </a:t>
            </a:r>
            <a:r>
              <a:rPr lang="pt-BR" dirty="0" err="1"/>
              <a:t>Groposo</a:t>
            </a:r>
            <a:r>
              <a:rPr lang="pt-BR" dirty="0"/>
              <a:t> Pavão </a:t>
            </a:r>
            <a:r>
              <a:rPr lang="pt-BR" baseline="30000" dirty="0"/>
              <a:t> (UFRGS)</a:t>
            </a:r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pPr marL="0" indent="0">
              <a:buNone/>
            </a:pPr>
            <a:r>
              <a:rPr lang="pt-BR" dirty="0"/>
              <a:t>Agradecimento</a:t>
            </a:r>
          </a:p>
          <a:p>
            <a:r>
              <a:rPr lang="pt-BR" dirty="0"/>
              <a:t>Ibict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312B3BFC-FA42-AA50-35FF-B5601EB8C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9637" y="2682446"/>
            <a:ext cx="5442363" cy="3604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000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AE491A-CA32-A135-F8EF-31B9AD890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Introdução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0F3CF3-4928-0CEA-6AB7-F8EBA0CFF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48508"/>
            <a:ext cx="11178309" cy="542591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pt-BR" sz="3500" b="1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 que é um repositório certificado?</a:t>
            </a:r>
          </a:p>
          <a:p>
            <a:r>
              <a:rPr lang="pt-BR" sz="32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</a:t>
            </a:r>
            <a:r>
              <a:rPr lang="pt-BR" sz="32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epositório confiável garante que seus dados estão em local seguro, permanecendo acessíveis, utilizáveis e inteligíveis ao longo do tempo.</a:t>
            </a:r>
          </a:p>
          <a:p>
            <a:pPr lvl="1"/>
            <a:r>
              <a:rPr lang="pt-BR" sz="2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Preservação de longo prazo</a:t>
            </a:r>
            <a:r>
              <a:rPr lang="pt-BR" sz="2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Garantir que os dados sejam armazenados e preservados de forma confiável por um longo período, mesmo com a evolução tecnológica.</a:t>
            </a:r>
          </a:p>
          <a:p>
            <a:pPr lvl="1"/>
            <a:r>
              <a:rPr lang="pt-BR" sz="2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Autenticidade e integridade</a:t>
            </a:r>
            <a:r>
              <a:rPr lang="pt-BR" sz="2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Os dados mantidos no repositório devem ser verificáveis e não corrompidos.</a:t>
            </a:r>
          </a:p>
          <a:p>
            <a:pPr lvl="1"/>
            <a:r>
              <a:rPr lang="pt-BR" sz="2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Acessibilidade</a:t>
            </a:r>
            <a:r>
              <a:rPr lang="pt-BR" sz="2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Os dados devem ser acessíveis a quem tem permissão, respeitando os direitos de acesso.</a:t>
            </a:r>
          </a:p>
          <a:p>
            <a:pPr lvl="1"/>
            <a:r>
              <a:rPr lang="pt-BR" sz="2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Segurança</a:t>
            </a:r>
            <a:r>
              <a:rPr lang="pt-BR" sz="2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Deve haver medidas contra perda, roubo ou modificação não autorizada dos </a:t>
            </a:r>
            <a:r>
              <a:rPr lang="pt-BR" sz="28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dados.Transparência</a:t>
            </a:r>
            <a:r>
              <a:rPr lang="pt-BR" sz="2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O repositório deve ser transparente em relação aos seus processos de gestão de dados e política de preservação.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35820270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1BC574-21EF-D81A-75C9-909541915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Referências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7ED18A7-2A79-BB09-5904-3115890F57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427" y="1179871"/>
            <a:ext cx="11338082" cy="5574890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14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Caregnato</a:t>
            </a:r>
            <a:r>
              <a:rPr lang="pt-BR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S. E.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pt-BR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Vanz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S. A. De S., Pavão, C. M. G., </a:t>
            </a:r>
            <a:r>
              <a:rPr lang="pt-BR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Passos, P. C. S. J.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Borges, E. N., Gabriel Junior, R. F., Azambuja, L. A. B. &amp; </a:t>
            </a:r>
            <a:r>
              <a:rPr lang="pt-BR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Rocha, R. P.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(2019). Práticas e percepções dos pesquisadores brasileiros sobre serviços de acesso aberto a dados de pesquisa. LIINC EM REVISTA, 15, 121-141. </a:t>
            </a:r>
            <a:r>
              <a:rPr lang="pt-BR" sz="1400" i="1" u="none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2"/>
              </a:rPr>
              <a:t>https://doi.org/10.18617/liinc.v15i2.4771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pt-B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CORETRUSTSEAL. </a:t>
            </a:r>
            <a:r>
              <a:rPr lang="en-US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Coretrustseal</a:t>
            </a:r>
            <a:r>
              <a:rPr lang="en-US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Trustworthy Data Repositories Requirements 2023-2025. 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2023. </a:t>
            </a:r>
            <a:r>
              <a:rPr lang="pt-BR" sz="1400" i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3"/>
              </a:rPr>
              <a:t>https://zenodo.org/records/7051012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.</a:t>
            </a:r>
            <a:endParaRPr lang="pt-B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Donaldson, D. R. (2020). </a:t>
            </a:r>
            <a:r>
              <a:rPr lang="en-US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Certification information on trustworthy digital repository websites: A content analysis. 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PLoS ONE, 15(12): e0242525. https://doi.org/10.1371/</a:t>
            </a:r>
            <a:r>
              <a:rPr lang="pt-BR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journal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pone.0242525.</a:t>
            </a:r>
            <a:endParaRPr lang="pt-B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Gabriel Junior, R. F., </a:t>
            </a:r>
            <a:r>
              <a:rPr lang="pt-BR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Rocha, R. P.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pt-BR" sz="14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Caregnato</a:t>
            </a:r>
            <a:r>
              <a:rPr lang="pt-BR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S. E.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Pavão, C. M. G., </a:t>
            </a:r>
            <a:r>
              <a:rPr lang="pt-BR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Passos, P. C. S. J.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Borges, E. N., </a:t>
            </a:r>
            <a:r>
              <a:rPr lang="pt-BR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Vanz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S. A. de S. &amp; Azambuja, L. A. B. (2019). Acesso aberto a dados de pesquisa no Brasil: mapeamento de repositórios, práticas e percepções dos pesquisadores e tecnologias. Ciência da Informação (Online), 48, 87-101. </a:t>
            </a:r>
            <a:r>
              <a:rPr lang="pt-BR" sz="1400" i="1" u="none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4"/>
              </a:rPr>
              <a:t>https://doi.org/10.18225/ci.inf.v48i3.4958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pt-B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Key, C.,  </a:t>
            </a:r>
            <a:r>
              <a:rPr lang="en-US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Llebot</a:t>
            </a:r>
            <a:r>
              <a:rPr lang="en-US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C. &amp; </a:t>
            </a:r>
            <a:r>
              <a:rPr lang="en-US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Boock</a:t>
            </a:r>
            <a:r>
              <a:rPr lang="en-US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M. (2023). Building a Trustworthy Data Repository: </a:t>
            </a:r>
            <a:r>
              <a:rPr lang="en-US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CoreTrustSeal</a:t>
            </a:r>
            <a:r>
              <a:rPr lang="en-US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Certification as a Lens for Service Improvements. Journal of eScience Librarianship,</a:t>
            </a:r>
            <a:r>
              <a:rPr lang="en-US" sz="14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12(3): e761. </a:t>
            </a:r>
            <a:r>
              <a:rPr lang="en-US" sz="1400" i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5"/>
              </a:rPr>
              <a:t>https://doi.org/10.7191/jeslib.761</a:t>
            </a:r>
            <a:r>
              <a:rPr lang="en-US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pt-B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Lin, D., Crabtree, J., </a:t>
            </a:r>
            <a:r>
              <a:rPr lang="en-US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Dillo</a:t>
            </a:r>
            <a:r>
              <a:rPr lang="en-US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I. et al. The TRUST Principles for digital repositories. Sci Data 7, 144 (2020). https://doi.org/10.1038/s41597-020-0486-7</a:t>
            </a:r>
            <a:endParaRPr lang="pt-B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McManus, C. &amp; </a:t>
            </a:r>
            <a:r>
              <a:rPr lang="en-US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Baeta</a:t>
            </a:r>
            <a:r>
              <a:rPr lang="en-US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Neves, A.A. (2021). Funding research in Brazil. Scientometrics 126, 801–823. </a:t>
            </a:r>
            <a:r>
              <a:rPr lang="pt-BR" sz="1400" i="1" u="none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6"/>
              </a:rPr>
              <a:t>https://doi.org/10.1007/s11192-020-03762-5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pt-B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Rezende, L. V. R. (2021). Preservação e certificação de repositórios </a:t>
            </a:r>
            <a:r>
              <a:rPr lang="pt-BR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Dataverse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Revista Brasileira de Preservação Digital, 2(00): e021001. </a:t>
            </a:r>
            <a:r>
              <a:rPr lang="pt-BR" sz="1400" i="1" u="none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7"/>
              </a:rPr>
              <a:t>https://doi.org/10.20396/rebpred.v2i00.15810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 </a:t>
            </a:r>
            <a:endParaRPr lang="pt-B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RLG/OCLC Working Group on Digital Archive Attributes. (2002). Trusted digital repositories: Attributes and responsibilities. Mountain View, CA: Research Libraries Group. http://www.oclc.org/research/ activities/past/</a:t>
            </a:r>
            <a:r>
              <a:rPr lang="en-US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rlg</a:t>
            </a:r>
            <a:r>
              <a:rPr lang="en-US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/</a:t>
            </a:r>
            <a:r>
              <a:rPr lang="en-US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trustedrep</a:t>
            </a:r>
            <a:r>
              <a:rPr lang="en-US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/repositories.pdf.</a:t>
            </a:r>
            <a:endParaRPr lang="pt-B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Rocha, R. P.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Gabriel Junior, R. F., </a:t>
            </a:r>
            <a:r>
              <a:rPr lang="pt-BR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Vanz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S. A. de S., Borges, E. N., Azambuja, L. A. B., </a:t>
            </a:r>
            <a:r>
              <a:rPr lang="pt-BR" sz="14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Caregnato</a:t>
            </a:r>
            <a:r>
              <a:rPr lang="pt-BR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S. E.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Pavão, C. M. G., </a:t>
            </a:r>
            <a:r>
              <a:rPr lang="pt-BR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Passos, P. C. S. </a:t>
            </a:r>
            <a:r>
              <a:rPr lang="pt-BR" sz="1400" i="1" u="sng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J.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&amp; </a:t>
            </a:r>
            <a:r>
              <a:rPr lang="pt-BR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Felicissimo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C. H. (2021). Análise dos sistemas </a:t>
            </a:r>
            <a:r>
              <a:rPr lang="pt-BR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DSpace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 </a:t>
            </a:r>
            <a:r>
              <a:rPr lang="pt-BR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Dataverse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para repositórios de dados de pesquisa com acesso aberto. Revista Brasileira de Biblioteconomia e Documentação (Online), 17, 1-25. https://rbbd.febab.org.br/</a:t>
            </a:r>
            <a:r>
              <a:rPr lang="pt-BR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rbbd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/</a:t>
            </a:r>
            <a:r>
              <a:rPr lang="pt-BR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article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/</a:t>
            </a:r>
            <a:r>
              <a:rPr lang="pt-BR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view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/1572.</a:t>
            </a:r>
            <a:endParaRPr lang="pt-B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SANTOS, H. M. dos. (2019). Auditoria de repositórios arquivísticos digitais confiáveis. Informação em Pauta, 4(2), 156-172.  https://doi.org/10.32810/2525-3468.ip.v4i2.2019.41787.156-172.</a:t>
            </a:r>
            <a:endParaRPr lang="pt-B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Santos, D. B. &amp; </a:t>
            </a:r>
            <a:r>
              <a:rPr lang="pt-BR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Vanz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S. A. de S. (2023). Repositórios de dados de pesquisa: confrontação dos princípios, critérios e requisitos internacionais de avaliação da confiabilidade. Revista Brasileira de Preservação Digital, 4: e023003. </a:t>
            </a:r>
            <a:r>
              <a:rPr lang="pt-BR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https://doi.org/10.20396/rebpred.v4i00.17355.</a:t>
            </a:r>
            <a:endParaRPr lang="pt-B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SILVEIRA, J. I. &amp; </a:t>
            </a:r>
            <a:r>
              <a:rPr lang="pt-BR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Vanz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S. A. de S. (2023). Diretrizes para políticas de depósito, acesso e uso de dados de pesquisa: proposta a partir da análise de repositórios de dados universitários internacionais. ATOZ: Novas Práticas em Informação e Conhecimento, 12. </a:t>
            </a:r>
            <a:r>
              <a:rPr lang="pt-BR" sz="1400" i="1" u="none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7"/>
              </a:rPr>
              <a:t>https://doi.org/</a:t>
            </a:r>
            <a:r>
              <a:rPr lang="pt-BR" sz="1400" i="1" u="none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8"/>
              </a:rPr>
              <a:t>10.5380/atoz.v12i0.87331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pt-B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Silveira, Pavão e </a:t>
            </a:r>
            <a:r>
              <a:rPr lang="pt-BR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Vanz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2023, ANAIS DO BIREDIAL ainda não publicado.</a:t>
            </a:r>
            <a:endParaRPr lang="pt-B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Vanz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S. A. de S., Pavão, C. M. G., </a:t>
            </a:r>
            <a:r>
              <a:rPr lang="pt-BR" sz="14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Caregnato</a:t>
            </a:r>
            <a:r>
              <a:rPr lang="pt-BR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S. E.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pt-BR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Passos, P. C. S. J.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pt-BR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Moura, A. M. M. de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Borges, E. N., Gabriel Junior, R. F. &amp; </a:t>
            </a:r>
            <a:r>
              <a:rPr lang="pt-BR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Rocha, R. P.</a:t>
            </a:r>
            <a:r>
              <a:rPr lang="pt-B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(2021). Diretrizes para o estabelecimento de um checklist para curadoria de dados de pesquisa. Informação em Pauta, 6, 1-18. </a:t>
            </a:r>
            <a:r>
              <a:rPr lang="pt-BR" sz="1400" i="1" u="none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9"/>
              </a:rPr>
              <a:t>https://doi.org/10.36517/2525-3468.ip.v6i00.2021.68088.1-18</a:t>
            </a:r>
            <a:r>
              <a:rPr lang="pt-BR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pt-BR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268867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E1864F-8235-48AC-CFBF-E092C520D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200" dirty="0"/>
              <a:t>Principais certificadores de repositórios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1CA0435-B015-3DB6-B034-2F98215FF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48508"/>
            <a:ext cx="11178309" cy="5416085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en-US" sz="32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2002</a:t>
            </a:r>
            <a:endParaRPr lang="en-US" sz="2400" b="1" i="1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2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Open Archival Information System (OAIS). </a:t>
            </a:r>
            <a:r>
              <a:rPr lang="en-US" sz="24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Atualizado</a:t>
            </a:r>
            <a:r>
              <a:rPr lang="en-US" sz="2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para </a:t>
            </a:r>
            <a:r>
              <a:rPr lang="es-CO" sz="2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ISO 14721:2012</a:t>
            </a:r>
          </a:p>
          <a:p>
            <a:pPr marL="0" indent="0">
              <a:buNone/>
            </a:pPr>
            <a:r>
              <a:rPr lang="pt-BR" sz="3200" b="1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2007</a:t>
            </a:r>
            <a:endParaRPr lang="pt-BR" sz="2400" b="1" i="1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2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Trustworthy Repositories Audit and Certification (TRAC)</a:t>
            </a:r>
          </a:p>
          <a:p>
            <a:r>
              <a:rPr lang="es-CO" sz="2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NESTOR, DIN 31644</a:t>
            </a:r>
          </a:p>
          <a:p>
            <a:pPr marL="0" indent="0">
              <a:buNone/>
            </a:pPr>
            <a:r>
              <a:rPr lang="pt-BR" sz="3200" b="1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2008</a:t>
            </a:r>
            <a:endParaRPr lang="pt-BR" sz="2400" b="1" i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2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Data Seal of Approval (DSA)</a:t>
            </a:r>
            <a:endParaRPr lang="es-CO" sz="2400" i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2011</a:t>
            </a:r>
            <a:endParaRPr lang="en-US" sz="2400" b="1" i="1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2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Audit and Certification of Trustworthy Digital Repositories</a:t>
            </a:r>
            <a:r>
              <a:rPr lang="en-US" sz="240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(ACTD</a:t>
            </a:r>
            <a:r>
              <a:rPr lang="en-US" sz="2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R)</a:t>
            </a:r>
          </a:p>
          <a:p>
            <a:r>
              <a:rPr lang="es-CO" sz="2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WDS </a:t>
            </a:r>
            <a:r>
              <a:rPr lang="es-CO" sz="24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Certification</a:t>
            </a:r>
            <a:endParaRPr lang="en-US" sz="2400" i="1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BR" sz="3200" b="1" dirty="0">
                <a:latin typeface="Arial" panose="020B0604020202020204" pitchFamily="34" charset="0"/>
                <a:cs typeface="Arial" panose="020B0604020202020204" pitchFamily="34" charset="0"/>
              </a:rPr>
              <a:t>2012</a:t>
            </a:r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ISO 16363 - Audit and Certification of Trustworthy Digital Repositories</a:t>
            </a:r>
          </a:p>
          <a:p>
            <a:pPr marL="0" indent="0">
              <a:buNone/>
            </a:pPr>
            <a:r>
              <a:rPr lang="en-US" sz="3200" b="1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2017</a:t>
            </a:r>
            <a:endParaRPr lang="en-US" sz="2400" b="1" i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s-CO" sz="2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Core Trust </a:t>
            </a:r>
            <a:r>
              <a:rPr lang="es-CO" sz="24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Seal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D5E7057-DFEB-111B-B36F-93E6EDAC8293}"/>
              </a:ext>
            </a:extLst>
          </p:cNvPr>
          <p:cNvSpPr txBox="1"/>
          <p:nvPr/>
        </p:nvSpPr>
        <p:spPr>
          <a:xfrm>
            <a:off x="4181169" y="6488668"/>
            <a:ext cx="6218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8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Fonte</a:t>
            </a:r>
            <a:r>
              <a:rPr lang="es-CO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Adaptado de (Key, </a:t>
            </a:r>
            <a:r>
              <a:rPr lang="es-CO" sz="18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Llebot</a:t>
            </a:r>
            <a:r>
              <a:rPr lang="es-CO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&amp; </a:t>
            </a:r>
            <a:r>
              <a:rPr lang="es-CO" sz="18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Boock</a:t>
            </a:r>
            <a:r>
              <a:rPr lang="es-CO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2023; Santos, 2018)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86287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678FF6-4813-F769-38A7-8AC75303F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Core Trust Seal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8F5EB3-7A07-AE08-AD6B-A00AF662A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8509"/>
            <a:ext cx="7981336" cy="4828454"/>
          </a:xfrm>
        </p:spPr>
        <p:txBody>
          <a:bodyPr/>
          <a:lstStyle/>
          <a:p>
            <a:pPr marL="0" indent="0">
              <a:buNone/>
            </a:pPr>
            <a:r>
              <a:rPr lang="pt-BR" b="1" dirty="0"/>
              <a:t>O que é CTS?</a:t>
            </a:r>
          </a:p>
          <a:p>
            <a:r>
              <a:rPr lang="pt-BR" dirty="0"/>
              <a:t>O </a:t>
            </a:r>
            <a:r>
              <a:rPr lang="pt-BR" dirty="0" err="1"/>
              <a:t>CoreTrustSeal</a:t>
            </a:r>
            <a:r>
              <a:rPr lang="pt-BR" dirty="0"/>
              <a:t> é uma certificação internacional que avalia e reconhece repositórios de dados digitais como confiáveis, assegurando que eles cumprem com padrões de preservação e gerenciamento de dados. </a:t>
            </a:r>
          </a:p>
          <a:p>
            <a:r>
              <a:rPr lang="pt-BR" dirty="0"/>
              <a:t>A certificação </a:t>
            </a:r>
            <a:r>
              <a:rPr lang="pt-BR" dirty="0" err="1"/>
              <a:t>CoreTrustSeal</a:t>
            </a:r>
            <a:r>
              <a:rPr lang="pt-BR" dirty="0"/>
              <a:t> é voltada para repositórios que desejam demonstrar sua confiabilidade na preservação de dados para longo prazo, bem como na acessibilidade e integridade dos dados armazenados.</a:t>
            </a:r>
          </a:p>
        </p:txBody>
      </p:sp>
      <p:pic>
        <p:nvPicPr>
          <p:cNvPr id="1026" name="Picture 2" descr="CTS">
            <a:extLst>
              <a:ext uri="{FF2B5EF4-FFF2-40B4-BE49-F238E27FC236}">
                <a16:creationId xmlns:a16="http://schemas.microsoft.com/office/drawing/2014/main" id="{D04132AB-94B3-1C2B-CEE9-4C0F2E507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2853" y="681037"/>
            <a:ext cx="2999147" cy="2999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630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5B8332-24AD-9089-0379-20E40926E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Core Trust Seal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FBF724C-16F0-408B-D812-BBF851B925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48508"/>
            <a:ext cx="11178309" cy="55930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/>
              <a:t>O </a:t>
            </a:r>
            <a:r>
              <a:rPr lang="pt-BR" b="1" dirty="0" err="1"/>
              <a:t>CoreTrustSeal</a:t>
            </a:r>
            <a:r>
              <a:rPr lang="pt-BR" dirty="0"/>
              <a:t> é uma certificação internacional que avalia e reconhece repositórios de dados digitais como confiáveis, assegurando que eles cumprem com padrões de preservação e gerenciamento de dados. </a:t>
            </a:r>
          </a:p>
          <a:p>
            <a:pPr lvl="1">
              <a:buFont typeface="+mj-lt"/>
              <a:buAutoNum type="arabicPeriod"/>
            </a:pPr>
            <a:r>
              <a:rPr lang="pt-BR" dirty="0"/>
              <a:t>Confiabilidade e Transparência</a:t>
            </a:r>
          </a:p>
          <a:p>
            <a:pPr lvl="1">
              <a:buFont typeface="+mj-lt"/>
              <a:buAutoNum type="arabicPeriod"/>
            </a:pPr>
            <a:r>
              <a:rPr lang="pt-BR" dirty="0"/>
              <a:t>Acessibilidade</a:t>
            </a:r>
          </a:p>
          <a:p>
            <a:pPr lvl="1">
              <a:buFont typeface="+mj-lt"/>
              <a:buAutoNum type="arabicPeriod"/>
            </a:pPr>
            <a:r>
              <a:rPr lang="pt-BR" dirty="0"/>
              <a:t>Sustentabilidade de longo prazo</a:t>
            </a:r>
          </a:p>
          <a:p>
            <a:pPr lvl="1">
              <a:buFont typeface="+mj-lt"/>
              <a:buAutoNum type="arabicPeriod"/>
            </a:pPr>
            <a:r>
              <a:rPr lang="pt-BR" dirty="0"/>
              <a:t>Estrutura organizacional.</a:t>
            </a:r>
          </a:p>
          <a:p>
            <a:pPr lvl="1">
              <a:buFont typeface="+mj-lt"/>
              <a:buAutoNum type="arabicPeriod"/>
            </a:pPr>
            <a:r>
              <a:rPr lang="pt-BR" dirty="0"/>
              <a:t>Sustentabilidade</a:t>
            </a:r>
          </a:p>
          <a:p>
            <a:pPr lvl="1">
              <a:buFont typeface="+mj-lt"/>
              <a:buAutoNum type="arabicPeriod"/>
            </a:pPr>
            <a:r>
              <a:rPr lang="pt-BR" dirty="0"/>
              <a:t>Gestão de dados </a:t>
            </a:r>
          </a:p>
          <a:p>
            <a:pPr lvl="1">
              <a:buFont typeface="+mj-lt"/>
              <a:buAutoNum type="arabicPeriod"/>
            </a:pPr>
            <a:r>
              <a:rPr lang="pt-BR" dirty="0"/>
              <a:t>Segurança e integridade</a:t>
            </a:r>
          </a:p>
          <a:p>
            <a:pPr lvl="1">
              <a:buFont typeface="+mj-lt"/>
              <a:buAutoNum type="arabicPeriod"/>
            </a:pPr>
            <a:r>
              <a:rPr lang="pt-BR" dirty="0"/>
              <a:t>Infraestrutura</a:t>
            </a:r>
          </a:p>
          <a:p>
            <a:pPr>
              <a:buFont typeface="+mj-lt"/>
              <a:buAutoNum type="arabicPeriod"/>
            </a:pP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8075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226A05-62C7-3B9A-6C52-E02FF4E6F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Metodologia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0CA364C-BD90-8212-6D3A-FC7060CE46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 Core Trust Seal disponibiliza um arquivo PDF contendo as respostas e evidências fornecidas pelos repositórios acreditados, bem como comentários dos avaliadores para cada item avaliado. Foram analisadas as respostas concedidas por três repositórios certificados em fevereiro de 2024:</a:t>
            </a:r>
          </a:p>
          <a:p>
            <a:r>
              <a:rPr lang="pt-BR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GAMS (</a:t>
            </a:r>
            <a:r>
              <a:rPr lang="pt-BR" sz="1800" i="1" u="none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https://gams.uni-graz.at</a:t>
            </a:r>
            <a:r>
              <a:rPr lang="pt-BR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), repositório específico para </a:t>
            </a:r>
            <a:r>
              <a:rPr lang="pt-B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</a:t>
            </a:r>
            <a:r>
              <a:rPr lang="pt-BR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iências Humanas coordenado pelo Centre for Information </a:t>
            </a:r>
            <a:r>
              <a:rPr lang="pt-BR" sz="18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Modelling</a:t>
            </a:r>
            <a:r>
              <a:rPr lang="pt-BR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pt-BR" sz="18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at</a:t>
            </a:r>
            <a:r>
              <a:rPr lang="pt-BR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pt-BR" sz="18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pt-BR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pt-BR" sz="18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University</a:t>
            </a:r>
            <a:r>
              <a:rPr lang="pt-BR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pt-BR" sz="18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of</a:t>
            </a:r>
            <a:r>
              <a:rPr lang="pt-BR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Graz (Alemanha); </a:t>
            </a:r>
            <a:r>
              <a:rPr lang="es-CO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r>
              <a:rPr lang="es-CO" sz="1800" i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https://doi.org/10.34894/BYIJIP</a:t>
            </a:r>
            <a:r>
              <a:rPr lang="es-CO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Level-1 Atmosphere Archive &amp; Distribution System (LAADS) </a:t>
            </a:r>
            <a:r>
              <a:rPr lang="en-US" sz="1800" i="1" u="none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Level-1 and Atmosphere Archive &amp; Distribution System Distributed Active Archive Center - LAADS DAAC (nasa.gov)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US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Distributed Active Archive Center (DAAC), </a:t>
            </a:r>
            <a:r>
              <a:rPr lang="en-US" sz="18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vinculado</a:t>
            </a:r>
            <a:r>
              <a:rPr lang="en-US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à NASA; </a:t>
            </a:r>
            <a:r>
              <a:rPr lang="en-US" sz="1800" i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5"/>
              </a:rPr>
              <a:t>https://doi.org/10.34894/ZMSMZI</a:t>
            </a:r>
            <a:r>
              <a:rPr lang="en-US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IPSL </a:t>
            </a:r>
            <a:r>
              <a:rPr lang="pt-BR" sz="18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Computing</a:t>
            </a:r>
            <a:r>
              <a:rPr lang="pt-BR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pt-BR" sz="18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and</a:t>
            </a:r>
            <a:r>
              <a:rPr lang="pt-BR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Data Center </a:t>
            </a:r>
            <a:r>
              <a:rPr lang="pt-BR" sz="1800" i="1" u="none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Institut Pierre-Simon Laplace – </a:t>
            </a:r>
            <a:r>
              <a:rPr lang="pt-BR" sz="1800" i="1" u="none" strike="noStrike" dirty="0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Sciences</a:t>
            </a:r>
            <a:r>
              <a:rPr lang="pt-BR" sz="1800" i="1" u="none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 </a:t>
            </a:r>
            <a:r>
              <a:rPr lang="pt-BR" sz="1800" i="1" u="none" strike="noStrike" dirty="0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du</a:t>
            </a:r>
            <a:r>
              <a:rPr lang="pt-BR" sz="1800" i="1" u="none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 </a:t>
            </a:r>
            <a:r>
              <a:rPr lang="pt-BR" sz="1800" i="1" u="none" strike="noStrike" dirty="0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climat</a:t>
            </a:r>
            <a:r>
              <a:rPr lang="pt-BR" sz="1800" i="1" u="none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 (ipsl.fr)</a:t>
            </a:r>
            <a:r>
              <a:rPr lang="pt-BR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dedicado ao gerenciamento, coleta, distribuição e serviços de dados em ciências climáticas para observação e modelagem de dados, vinculado ao </a:t>
            </a:r>
            <a:r>
              <a:rPr lang="pt-BR" sz="18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Institute</a:t>
            </a:r>
            <a:r>
              <a:rPr lang="pt-BR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Pierre Simon Laplace (IPSL); </a:t>
            </a:r>
            <a:r>
              <a:rPr lang="es-CO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r>
              <a:rPr lang="es-CO" sz="1800" i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7"/>
              </a:rPr>
              <a:t>https://doi.org/10.34894/C4OTAF</a:t>
            </a:r>
            <a:r>
              <a:rPr lang="es-CO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pPr marL="0" indent="0"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s-CO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</a:t>
            </a:r>
            <a:r>
              <a:rPr lang="pt-BR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odos os documentos indicados como evidência comprobatória para os 16 requisitos foram acessados a partir do link fornecido no documento PDF. Uma síntese de seu conteúdo foi registrada em um quadro comparativo.</a:t>
            </a: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2422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8507B0-EA5C-380F-E6A8-C5A048231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Resultados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D9DFB1C-B5FA-1EAE-1F83-B9764A19AD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81576"/>
            <a:ext cx="12192000" cy="2821969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F9176E28-0611-8F9E-A034-8F1715AAAF9C}"/>
              </a:ext>
            </a:extLst>
          </p:cNvPr>
          <p:cNvSpPr txBox="1"/>
          <p:nvPr/>
        </p:nvSpPr>
        <p:spPr>
          <a:xfrm>
            <a:off x="412955" y="1740310"/>
            <a:ext cx="3048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R0 – Contexto do Repositório</a:t>
            </a:r>
          </a:p>
        </p:txBody>
      </p:sp>
    </p:spTree>
    <p:extLst>
      <p:ext uri="{BB962C8B-B14F-4D97-AF65-F5344CB8AC3E}">
        <p14:creationId xmlns:p14="http://schemas.microsoft.com/office/powerpoint/2010/main" val="3506968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E5CCE-0E24-9ABD-AC3A-4FB9908A7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Resultados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7BCE3FB-574D-D6BA-5BAB-E82ABC9B6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7388655-9175-2F66-2B42-6915FA40A2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006" y="1127271"/>
            <a:ext cx="10785987" cy="5926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219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FFEB1B-576C-67D2-EF20-9B0D9AE4A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Resultados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B8FFFFB-5C61-0DFC-B579-D849185EA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EE66339-B4A3-FD8D-B0A2-2DDF34955D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457" y="1167061"/>
            <a:ext cx="11412543" cy="302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615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1246</TotalTime>
  <Words>1801</Words>
  <Application>Microsoft Office PowerPoint</Application>
  <PresentationFormat>Widescreen</PresentationFormat>
  <Paragraphs>94</Paragraphs>
  <Slides>20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5" baseType="lpstr">
      <vt:lpstr>Aptos</vt:lpstr>
      <vt:lpstr>Aptos Display</vt:lpstr>
      <vt:lpstr>Arial</vt:lpstr>
      <vt:lpstr>Calibri</vt:lpstr>
      <vt:lpstr>Tema do Office</vt:lpstr>
      <vt:lpstr>Análise das propostas de certificação de repositórios ao Core Trust Seal: o que podemos aprender com elas? </vt:lpstr>
      <vt:lpstr>Introdução</vt:lpstr>
      <vt:lpstr>Principais certificadores de repositórios</vt:lpstr>
      <vt:lpstr>Core Trust Seal</vt:lpstr>
      <vt:lpstr>Core Trust Seal</vt:lpstr>
      <vt:lpstr>Metodologia</vt:lpstr>
      <vt:lpstr>Resultados</vt:lpstr>
      <vt:lpstr>Resultados</vt:lpstr>
      <vt:lpstr>Resultados</vt:lpstr>
      <vt:lpstr>Resultados</vt:lpstr>
      <vt:lpstr>Resultados</vt:lpstr>
      <vt:lpstr>Resultados</vt:lpstr>
      <vt:lpstr>Resultados</vt:lpstr>
      <vt:lpstr>Resultados</vt:lpstr>
      <vt:lpstr>Resultados</vt:lpstr>
      <vt:lpstr>Resultados</vt:lpstr>
      <vt:lpstr>Resultados</vt:lpstr>
      <vt:lpstr>Considerações finais</vt:lpstr>
      <vt:lpstr>Agradecimento</vt:lpstr>
      <vt:lpstr>Referências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Rene F. Gabriel Junior</dc:creator>
  <cp:lastModifiedBy>Rene F. Gabriel Junior</cp:lastModifiedBy>
  <cp:revision>3</cp:revision>
  <dcterms:created xsi:type="dcterms:W3CDTF">2024-10-20T18:23:00Z</dcterms:created>
  <dcterms:modified xsi:type="dcterms:W3CDTF">2024-10-21T15:09:52Z</dcterms:modified>
</cp:coreProperties>
</file>