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5" r:id="rId2"/>
    <p:sldId id="259" r:id="rId3"/>
    <p:sldId id="260" r:id="rId4"/>
    <p:sldId id="271" r:id="rId5"/>
    <p:sldId id="267" r:id="rId6"/>
    <p:sldId id="274" r:id="rId7"/>
    <p:sldId id="277" r:id="rId8"/>
    <p:sldId id="306" r:id="rId9"/>
    <p:sldId id="307" r:id="rId10"/>
    <p:sldId id="308" r:id="rId11"/>
    <p:sldId id="278" r:id="rId12"/>
    <p:sldId id="842" r:id="rId13"/>
    <p:sldId id="314" r:id="rId14"/>
    <p:sldId id="280" r:id="rId15"/>
    <p:sldId id="281" r:id="rId16"/>
    <p:sldId id="268" r:id="rId17"/>
    <p:sldId id="282" r:id="rId18"/>
    <p:sldId id="296" r:id="rId19"/>
    <p:sldId id="283" r:id="rId20"/>
    <p:sldId id="284" r:id="rId21"/>
    <p:sldId id="297" r:id="rId22"/>
    <p:sldId id="843" r:id="rId23"/>
    <p:sldId id="286" r:id="rId24"/>
    <p:sldId id="298" r:id="rId25"/>
    <p:sldId id="287" r:id="rId26"/>
    <p:sldId id="311" r:id="rId27"/>
    <p:sldId id="304" r:id="rId28"/>
    <p:sldId id="302" r:id="rId2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660"/>
    <a:srgbClr val="4472C4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027D1D-8144-47F2-82F5-2D36D3229062}" v="1" dt="2024-02-20T11:44:07.1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1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5">
        <a:alpha val="0"/>
      </a:schemeClr>
    </dgm:fillClrLst>
    <dgm:linClrLst meth="repeat">
      <a:schemeClr val="accent5">
        <a:alpha val="0"/>
      </a:schemeClr>
    </dgm:linClrLst>
    <dgm:effectClrLst/>
    <dgm:txLinClrLst/>
    <dgm:txFillClrLst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C96787-821C-4E77-B79C-CB37C376B6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6ECF195-8A15-4B17-9DD4-D0FA15F8EE7E}">
      <dgm:prSet custT="1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pPr algn="ctr" rtl="0"/>
          <a:r>
            <a:rPr lang="pt-BR" sz="2200" b="1" dirty="0">
              <a:solidFill>
                <a:srgbClr val="FFFF00"/>
              </a:solidFill>
            </a:rPr>
            <a:t> </a:t>
          </a:r>
          <a:r>
            <a:rPr lang="pt-BR" sz="2200" b="1" dirty="0">
              <a:solidFill>
                <a:srgbClr val="FFC000"/>
              </a:solidFill>
            </a:rPr>
            <a:t>PNAE Lei 11.947, de 2009</a:t>
          </a:r>
        </a:p>
      </dgm:t>
    </dgm:pt>
    <dgm:pt modelId="{DC9A114C-71A1-4FC5-9BFA-781889620435}" type="parTrans" cxnId="{6B5D16E4-D636-4E7C-A89C-5B68E68D6DCA}">
      <dgm:prSet/>
      <dgm:spPr/>
      <dgm:t>
        <a:bodyPr/>
        <a:lstStyle/>
        <a:p>
          <a:pPr algn="ctr"/>
          <a:endParaRPr lang="pt-BR" sz="2200">
            <a:solidFill>
              <a:srgbClr val="FFFF00"/>
            </a:solidFill>
          </a:endParaRPr>
        </a:p>
      </dgm:t>
    </dgm:pt>
    <dgm:pt modelId="{7DB14AC5-7DE8-4193-9EDF-53C3ED8AA19D}" type="sibTrans" cxnId="{6B5D16E4-D636-4E7C-A89C-5B68E68D6DCA}">
      <dgm:prSet/>
      <dgm:spPr/>
      <dgm:t>
        <a:bodyPr/>
        <a:lstStyle/>
        <a:p>
          <a:pPr algn="ctr"/>
          <a:endParaRPr lang="pt-BR" sz="2200">
            <a:solidFill>
              <a:srgbClr val="FFFF00"/>
            </a:solidFill>
          </a:endParaRPr>
        </a:p>
      </dgm:t>
    </dgm:pt>
    <dgm:pt modelId="{29D3DEBF-1EA1-457B-BCA3-AD9DEE9F0280}">
      <dgm:prSet custT="1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pPr algn="ctr" rtl="0"/>
          <a:r>
            <a:rPr lang="pt-BR" sz="2200" b="1" dirty="0">
              <a:solidFill>
                <a:srgbClr val="FFC000"/>
              </a:solidFill>
            </a:rPr>
            <a:t>Resolução CD/FNDE nº 6, de 2020</a:t>
          </a:r>
        </a:p>
      </dgm:t>
    </dgm:pt>
    <dgm:pt modelId="{8CD50A81-5E6C-40D2-B09C-91B44320B798}" type="parTrans" cxnId="{E206F6EE-2222-4E23-A464-AA00A4A8C30E}">
      <dgm:prSet/>
      <dgm:spPr/>
      <dgm:t>
        <a:bodyPr/>
        <a:lstStyle/>
        <a:p>
          <a:endParaRPr lang="pt-BR"/>
        </a:p>
      </dgm:t>
    </dgm:pt>
    <dgm:pt modelId="{642386AC-7227-4F08-A441-83B86FB8F2C4}" type="sibTrans" cxnId="{E206F6EE-2222-4E23-A464-AA00A4A8C30E}">
      <dgm:prSet/>
      <dgm:spPr/>
      <dgm:t>
        <a:bodyPr/>
        <a:lstStyle/>
        <a:p>
          <a:endParaRPr lang="pt-BR"/>
        </a:p>
      </dgm:t>
    </dgm:pt>
    <dgm:pt modelId="{1FAEE562-E2B1-4530-98F4-C55F16765CA0}" type="pres">
      <dgm:prSet presAssocID="{A4C96787-821C-4E77-B79C-CB37C376B6AB}" presName="linear" presStyleCnt="0">
        <dgm:presLayoutVars>
          <dgm:animLvl val="lvl"/>
          <dgm:resizeHandles val="exact"/>
        </dgm:presLayoutVars>
      </dgm:prSet>
      <dgm:spPr/>
    </dgm:pt>
    <dgm:pt modelId="{A1A6147F-DB5C-4183-8CB0-7A4E9027BA40}" type="pres">
      <dgm:prSet presAssocID="{56ECF195-8A15-4B17-9DD4-D0FA15F8EE7E}" presName="parentText" presStyleLbl="node1" presStyleIdx="0" presStyleCnt="2" custScaleY="179099" custLinFactY="-17374" custLinFactNeighborX="0" custLinFactNeighborY="-100000">
        <dgm:presLayoutVars>
          <dgm:chMax val="0"/>
          <dgm:bulletEnabled val="1"/>
        </dgm:presLayoutVars>
      </dgm:prSet>
      <dgm:spPr/>
    </dgm:pt>
    <dgm:pt modelId="{A8B6551E-BBD7-4C00-86D2-3C0DECDA27F7}" type="pres">
      <dgm:prSet presAssocID="{7DB14AC5-7DE8-4193-9EDF-53C3ED8AA19D}" presName="spacer" presStyleCnt="0"/>
      <dgm:spPr/>
    </dgm:pt>
    <dgm:pt modelId="{047663B0-1697-496F-9AC1-522E72C81C05}" type="pres">
      <dgm:prSet presAssocID="{29D3DEBF-1EA1-457B-BCA3-AD9DEE9F028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E2C8530-1E90-42D8-9CC4-3F1AD27F5BA0}" type="presOf" srcId="{56ECF195-8A15-4B17-9DD4-D0FA15F8EE7E}" destId="{A1A6147F-DB5C-4183-8CB0-7A4E9027BA40}" srcOrd="0" destOrd="0" presId="urn:microsoft.com/office/officeart/2005/8/layout/vList2"/>
    <dgm:cxn modelId="{6CE99163-55F5-498F-BDB8-66C50B847470}" type="presOf" srcId="{A4C96787-821C-4E77-B79C-CB37C376B6AB}" destId="{1FAEE562-E2B1-4530-98F4-C55F16765CA0}" srcOrd="0" destOrd="0" presId="urn:microsoft.com/office/officeart/2005/8/layout/vList2"/>
    <dgm:cxn modelId="{6B5D16E4-D636-4E7C-A89C-5B68E68D6DCA}" srcId="{A4C96787-821C-4E77-B79C-CB37C376B6AB}" destId="{56ECF195-8A15-4B17-9DD4-D0FA15F8EE7E}" srcOrd="0" destOrd="0" parTransId="{DC9A114C-71A1-4FC5-9BFA-781889620435}" sibTransId="{7DB14AC5-7DE8-4193-9EDF-53C3ED8AA19D}"/>
    <dgm:cxn modelId="{66E45DEA-AB21-48E6-8EF6-3C1131BEFDAC}" type="presOf" srcId="{29D3DEBF-1EA1-457B-BCA3-AD9DEE9F0280}" destId="{047663B0-1697-496F-9AC1-522E72C81C05}" srcOrd="0" destOrd="0" presId="urn:microsoft.com/office/officeart/2005/8/layout/vList2"/>
    <dgm:cxn modelId="{E206F6EE-2222-4E23-A464-AA00A4A8C30E}" srcId="{A4C96787-821C-4E77-B79C-CB37C376B6AB}" destId="{29D3DEBF-1EA1-457B-BCA3-AD9DEE9F0280}" srcOrd="1" destOrd="0" parTransId="{8CD50A81-5E6C-40D2-B09C-91B44320B798}" sibTransId="{642386AC-7227-4F08-A441-83B86FB8F2C4}"/>
    <dgm:cxn modelId="{FC07CB40-D9B0-406C-B85C-B2ECFC43936F}" type="presParOf" srcId="{1FAEE562-E2B1-4530-98F4-C55F16765CA0}" destId="{A1A6147F-DB5C-4183-8CB0-7A4E9027BA40}" srcOrd="0" destOrd="0" presId="urn:microsoft.com/office/officeart/2005/8/layout/vList2"/>
    <dgm:cxn modelId="{FCF74D33-6C7E-4AF1-9D5B-5CE934EC59A0}" type="presParOf" srcId="{1FAEE562-E2B1-4530-98F4-C55F16765CA0}" destId="{A8B6551E-BBD7-4C00-86D2-3C0DECDA27F7}" srcOrd="1" destOrd="0" presId="urn:microsoft.com/office/officeart/2005/8/layout/vList2"/>
    <dgm:cxn modelId="{9C16BCEF-F370-4856-B0D0-90F993080E31}" type="presParOf" srcId="{1FAEE562-E2B1-4530-98F4-C55F16765CA0}" destId="{047663B0-1697-496F-9AC1-522E72C81C05}" srcOrd="2" destOrd="0" presId="urn:microsoft.com/office/officeart/2005/8/layout/vList2"/>
  </dgm:cxnLst>
  <dgm:bg>
    <a:solidFill>
      <a:schemeClr val="tx2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9BAD1D-00AB-443D-8E23-2757B29F5CB2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0509A60-A954-4D67-A23D-FE1DBE7667DD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3"/>
        </a:solidFill>
      </dgm:spPr>
      <dgm:t>
        <a:bodyPr/>
        <a:lstStyle/>
        <a:p>
          <a:r>
            <a:rPr lang="pt-BR" dirty="0"/>
            <a:t>PNAE</a:t>
          </a:r>
        </a:p>
      </dgm:t>
    </dgm:pt>
    <dgm:pt modelId="{3E551208-8BD2-41E8-B9C0-205363CBE25D}" type="parTrans" cxnId="{8336FD72-5D45-4775-89B8-3579441EC4E7}">
      <dgm:prSet/>
      <dgm:spPr/>
      <dgm:t>
        <a:bodyPr/>
        <a:lstStyle/>
        <a:p>
          <a:endParaRPr lang="pt-BR"/>
        </a:p>
      </dgm:t>
    </dgm:pt>
    <dgm:pt modelId="{9FDEE608-C54F-4108-8F47-5EFEB642A212}" type="sibTrans" cxnId="{8336FD72-5D45-4775-89B8-3579441EC4E7}">
      <dgm:prSet/>
      <dgm:spPr/>
      <dgm:t>
        <a:bodyPr/>
        <a:lstStyle/>
        <a:p>
          <a:endParaRPr lang="pt-BR"/>
        </a:p>
      </dgm:t>
    </dgm:pt>
    <dgm:pt modelId="{BCCA23E6-7BCD-4DE7-9720-EDBF647D354B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dirty="0"/>
            <a:t>Oferta de refeições que cubram as necessidades nutricionais durante o período letivo </a:t>
          </a:r>
        </a:p>
      </dgm:t>
    </dgm:pt>
    <dgm:pt modelId="{D8CE9392-02A8-43EC-9F4C-58D26220E2BE}" type="parTrans" cxnId="{B6A7037C-9370-4F86-8F61-D8785D627930}">
      <dgm:prSet/>
      <dgm:spPr/>
      <dgm:t>
        <a:bodyPr/>
        <a:lstStyle/>
        <a:p>
          <a:endParaRPr lang="pt-BR"/>
        </a:p>
      </dgm:t>
    </dgm:pt>
    <dgm:pt modelId="{ADB4C3DD-5DB1-4F1B-B630-D9DF99DA6611}" type="sibTrans" cxnId="{B6A7037C-9370-4F86-8F61-D8785D627930}">
      <dgm:prSet/>
      <dgm:spPr/>
      <dgm:t>
        <a:bodyPr/>
        <a:lstStyle/>
        <a:p>
          <a:endParaRPr lang="pt-BR"/>
        </a:p>
      </dgm:t>
    </dgm:pt>
    <dgm:pt modelId="{34D98D53-434C-4F96-B2F2-409CC9508FDB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pt-BR" sz="1000" dirty="0"/>
            <a:t>Educação Alimentar e                                                    Nutricional</a:t>
          </a:r>
          <a:r>
            <a:rPr lang="pt-BR" sz="1500" dirty="0"/>
            <a:t>	</a:t>
          </a:r>
        </a:p>
      </dgm:t>
    </dgm:pt>
    <dgm:pt modelId="{3FD7C31F-6435-4BBA-9CCB-0341EF142B33}" type="parTrans" cxnId="{59AB6446-FF86-4328-9144-C1E47C9D6599}">
      <dgm:prSet/>
      <dgm:spPr/>
      <dgm:t>
        <a:bodyPr/>
        <a:lstStyle/>
        <a:p>
          <a:endParaRPr lang="pt-BR"/>
        </a:p>
      </dgm:t>
    </dgm:pt>
    <dgm:pt modelId="{3E1F7777-35EC-4E1A-9EC0-24254836779D}" type="sibTrans" cxnId="{59AB6446-FF86-4328-9144-C1E47C9D6599}">
      <dgm:prSet/>
      <dgm:spPr/>
      <dgm:t>
        <a:bodyPr/>
        <a:lstStyle/>
        <a:p>
          <a:endParaRPr lang="pt-BR"/>
        </a:p>
      </dgm:t>
    </dgm:pt>
    <dgm:pt modelId="{CE3F5B20-02CE-4812-95CC-DA339CF251B1}">
      <dgm:prSet custT="1"/>
      <dgm:spPr/>
      <dgm:t>
        <a:bodyPr/>
        <a:lstStyle/>
        <a:p>
          <a:pPr algn="ctr"/>
          <a:r>
            <a:rPr lang="pt-BR" sz="1200" b="1" dirty="0">
              <a:solidFill>
                <a:schemeClr val="tx1"/>
              </a:solidFill>
            </a:rPr>
            <a:t>Formação de práticas alimentares saudáveis</a:t>
          </a:r>
        </a:p>
      </dgm:t>
    </dgm:pt>
    <dgm:pt modelId="{FDEFE9E7-0198-4D1C-A46E-4F82BB4C43D8}" type="parTrans" cxnId="{9B002514-970D-4DE2-A64D-1D619FA2C7AC}">
      <dgm:prSet/>
      <dgm:spPr/>
      <dgm:t>
        <a:bodyPr/>
        <a:lstStyle/>
        <a:p>
          <a:endParaRPr lang="pt-BR"/>
        </a:p>
      </dgm:t>
    </dgm:pt>
    <dgm:pt modelId="{359A971F-0390-404A-BCF5-60D1CF16B388}" type="sibTrans" cxnId="{9B002514-970D-4DE2-A64D-1D619FA2C7AC}">
      <dgm:prSet/>
      <dgm:spPr/>
      <dgm:t>
        <a:bodyPr/>
        <a:lstStyle/>
        <a:p>
          <a:endParaRPr lang="pt-BR"/>
        </a:p>
      </dgm:t>
    </dgm:pt>
    <dgm:pt modelId="{8EB6532E-C355-49CE-BA1F-7D089968DCF5}">
      <dgm:prSet/>
      <dgm:spPr/>
      <dgm:t>
        <a:bodyPr/>
        <a:lstStyle/>
        <a:p>
          <a:r>
            <a:rPr lang="pt-BR" b="1" dirty="0">
              <a:solidFill>
                <a:schemeClr val="tx1"/>
              </a:solidFill>
            </a:rPr>
            <a:t>Crescimento</a:t>
          </a:r>
        </a:p>
      </dgm:t>
    </dgm:pt>
    <dgm:pt modelId="{B43DD80A-1E30-4E46-9489-C226124B1281}" type="parTrans" cxnId="{AEC3B161-18F1-4021-95E1-9F1175D1A401}">
      <dgm:prSet/>
      <dgm:spPr/>
      <dgm:t>
        <a:bodyPr/>
        <a:lstStyle/>
        <a:p>
          <a:endParaRPr lang="pt-BR"/>
        </a:p>
      </dgm:t>
    </dgm:pt>
    <dgm:pt modelId="{5BE94F5A-D437-4175-A826-790D4C3374B8}" type="sibTrans" cxnId="{AEC3B161-18F1-4021-95E1-9F1175D1A401}">
      <dgm:prSet/>
      <dgm:spPr/>
      <dgm:t>
        <a:bodyPr/>
        <a:lstStyle/>
        <a:p>
          <a:endParaRPr lang="pt-BR"/>
        </a:p>
      </dgm:t>
    </dgm:pt>
    <dgm:pt modelId="{48C686D5-3AE8-4A9A-8616-81875180A939}">
      <dgm:prSet custT="1"/>
      <dgm:spPr/>
      <dgm:t>
        <a:bodyPr/>
        <a:lstStyle/>
        <a:p>
          <a:r>
            <a:rPr lang="pt-BR" sz="1200" b="1" dirty="0">
              <a:solidFill>
                <a:schemeClr val="tx1"/>
              </a:solidFill>
            </a:rPr>
            <a:t>Aprendizagem/Rendimento Escolar</a:t>
          </a:r>
        </a:p>
      </dgm:t>
    </dgm:pt>
    <dgm:pt modelId="{6C9E2BBC-2523-486B-A90D-DE921A9DA805}" type="parTrans" cxnId="{904CA25E-2016-4AD0-A0F3-21B216772C9B}">
      <dgm:prSet/>
      <dgm:spPr/>
      <dgm:t>
        <a:bodyPr/>
        <a:lstStyle/>
        <a:p>
          <a:endParaRPr lang="pt-BR"/>
        </a:p>
      </dgm:t>
    </dgm:pt>
    <dgm:pt modelId="{1480CCAD-9F12-4705-BF73-ADB03D111372}" type="sibTrans" cxnId="{904CA25E-2016-4AD0-A0F3-21B216772C9B}">
      <dgm:prSet/>
      <dgm:spPr/>
      <dgm:t>
        <a:bodyPr/>
        <a:lstStyle/>
        <a:p>
          <a:endParaRPr lang="pt-BR"/>
        </a:p>
      </dgm:t>
    </dgm:pt>
    <dgm:pt modelId="{6BE81097-9741-46FD-8364-861D7DEA3167}">
      <dgm:prSet custT="1"/>
      <dgm:spPr/>
      <dgm:t>
        <a:bodyPr/>
        <a:lstStyle/>
        <a:p>
          <a:r>
            <a:rPr lang="pt-BR" sz="1200" b="1" dirty="0">
              <a:solidFill>
                <a:schemeClr val="tx1"/>
              </a:solidFill>
            </a:rPr>
            <a:t>Desenvolvimento biopsicossocial</a:t>
          </a:r>
        </a:p>
      </dgm:t>
    </dgm:pt>
    <dgm:pt modelId="{69D4BBAA-F9A0-4401-B17D-B09E63091819}" type="parTrans" cxnId="{A3DA3A6D-284D-45AB-A654-36C3C88E31B0}">
      <dgm:prSet/>
      <dgm:spPr/>
      <dgm:t>
        <a:bodyPr/>
        <a:lstStyle/>
        <a:p>
          <a:endParaRPr lang="pt-BR"/>
        </a:p>
      </dgm:t>
    </dgm:pt>
    <dgm:pt modelId="{3DFB4D55-96BD-46D0-9A14-521BA2F6B9D0}" type="sibTrans" cxnId="{A3DA3A6D-284D-45AB-A654-36C3C88E31B0}">
      <dgm:prSet/>
      <dgm:spPr/>
      <dgm:t>
        <a:bodyPr/>
        <a:lstStyle/>
        <a:p>
          <a:endParaRPr lang="pt-BR"/>
        </a:p>
      </dgm:t>
    </dgm:pt>
    <dgm:pt modelId="{9BAB9D92-A186-4640-AD6A-CAFB58902998}" type="pres">
      <dgm:prSet presAssocID="{009BAD1D-00AB-443D-8E23-2757B29F5CB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D4FD917-1F44-4069-A2E0-252872A15F25}" type="pres">
      <dgm:prSet presAssocID="{70509A60-A954-4D67-A23D-FE1DBE7667DD}" presName="singleCycle" presStyleCnt="0"/>
      <dgm:spPr/>
    </dgm:pt>
    <dgm:pt modelId="{809DE0AF-19CE-4C98-89FE-F036CEE34915}" type="pres">
      <dgm:prSet presAssocID="{70509A60-A954-4D67-A23D-FE1DBE7667DD}" presName="singleCenter" presStyleLbl="node1" presStyleIdx="0" presStyleCnt="7" custLinFactNeighborX="-9084" custLinFactNeighborY="-30280">
        <dgm:presLayoutVars>
          <dgm:chMax val="7"/>
          <dgm:chPref val="7"/>
        </dgm:presLayoutVars>
      </dgm:prSet>
      <dgm:spPr/>
    </dgm:pt>
    <dgm:pt modelId="{A0139205-DC38-4418-BEA4-82A3FEEBC9B1}" type="pres">
      <dgm:prSet presAssocID="{D8CE9392-02A8-43EC-9F4C-58D26220E2BE}" presName="Name56" presStyleLbl="parChTrans1D2" presStyleIdx="0" presStyleCnt="6"/>
      <dgm:spPr/>
    </dgm:pt>
    <dgm:pt modelId="{90486098-B23B-47C3-86BD-6B3439D23580}" type="pres">
      <dgm:prSet presAssocID="{BCCA23E6-7BCD-4DE7-9720-EDBF647D354B}" presName="text0" presStyleLbl="node1" presStyleIdx="1" presStyleCnt="7" custScaleX="250959" custScaleY="150811" custRadScaleRad="141713" custRadScaleInc="285891">
        <dgm:presLayoutVars>
          <dgm:bulletEnabled val="1"/>
        </dgm:presLayoutVars>
      </dgm:prSet>
      <dgm:spPr/>
    </dgm:pt>
    <dgm:pt modelId="{90DF8DFD-AF83-4937-8E05-EFE4EDFA7E50}" type="pres">
      <dgm:prSet presAssocID="{FDEFE9E7-0198-4D1C-A46E-4F82BB4C43D8}" presName="Name56" presStyleLbl="parChTrans1D2" presStyleIdx="1" presStyleCnt="6"/>
      <dgm:spPr/>
    </dgm:pt>
    <dgm:pt modelId="{D07A93B4-0120-4D26-A987-98206D8D6332}" type="pres">
      <dgm:prSet presAssocID="{CE3F5B20-02CE-4812-95CC-DA339CF251B1}" presName="text0" presStyleLbl="node1" presStyleIdx="2" presStyleCnt="7" custScaleX="236768" custScaleY="97778" custRadScaleRad="174506" custRadScaleInc="217320">
        <dgm:presLayoutVars>
          <dgm:bulletEnabled val="1"/>
        </dgm:presLayoutVars>
      </dgm:prSet>
      <dgm:spPr/>
    </dgm:pt>
    <dgm:pt modelId="{99477FA5-C07E-46F7-A84E-0BE581D5AABA}" type="pres">
      <dgm:prSet presAssocID="{6C9E2BBC-2523-486B-A90D-DE921A9DA805}" presName="Name56" presStyleLbl="parChTrans1D2" presStyleIdx="2" presStyleCnt="6"/>
      <dgm:spPr/>
    </dgm:pt>
    <dgm:pt modelId="{8A437C4A-FE7E-42C3-A9BA-DDC91EDE32B0}" type="pres">
      <dgm:prSet presAssocID="{48C686D5-3AE8-4A9A-8616-81875180A939}" presName="text0" presStyleLbl="node1" presStyleIdx="3" presStyleCnt="7" custScaleX="170508" custRadScaleRad="104206" custRadScaleInc="146830">
        <dgm:presLayoutVars>
          <dgm:bulletEnabled val="1"/>
        </dgm:presLayoutVars>
      </dgm:prSet>
      <dgm:spPr/>
    </dgm:pt>
    <dgm:pt modelId="{5ADC7E44-E827-4BAB-9B9F-61E15E514F47}" type="pres">
      <dgm:prSet presAssocID="{69D4BBAA-F9A0-4401-B17D-B09E63091819}" presName="Name56" presStyleLbl="parChTrans1D2" presStyleIdx="3" presStyleCnt="6"/>
      <dgm:spPr/>
    </dgm:pt>
    <dgm:pt modelId="{52A27710-26FE-4F4A-83AF-F8AC3C317682}" type="pres">
      <dgm:prSet presAssocID="{6BE81097-9741-46FD-8364-861D7DEA3167}" presName="text0" presStyleLbl="node1" presStyleIdx="4" presStyleCnt="7" custScaleX="211698" custRadScaleRad="128189" custRadScaleInc="128638">
        <dgm:presLayoutVars>
          <dgm:bulletEnabled val="1"/>
        </dgm:presLayoutVars>
      </dgm:prSet>
      <dgm:spPr/>
    </dgm:pt>
    <dgm:pt modelId="{D0DC7069-8039-4B73-9B12-18CD7AE36117}" type="pres">
      <dgm:prSet presAssocID="{B43DD80A-1E30-4E46-9489-C226124B1281}" presName="Name56" presStyleLbl="parChTrans1D2" presStyleIdx="4" presStyleCnt="6"/>
      <dgm:spPr/>
    </dgm:pt>
    <dgm:pt modelId="{CA3CE606-3755-4CE2-B612-400915900188}" type="pres">
      <dgm:prSet presAssocID="{8EB6532E-C355-49CE-BA1F-7D089968DCF5}" presName="text0" presStyleLbl="node1" presStyleIdx="5" presStyleCnt="7" custScaleX="153594" custRadScaleRad="203455" custRadScaleInc="1658">
        <dgm:presLayoutVars>
          <dgm:bulletEnabled val="1"/>
        </dgm:presLayoutVars>
      </dgm:prSet>
      <dgm:spPr/>
    </dgm:pt>
    <dgm:pt modelId="{EF75612F-1B10-434F-A3FE-D666E1119CC4}" type="pres">
      <dgm:prSet presAssocID="{3FD7C31F-6435-4BBA-9CCB-0341EF142B33}" presName="Name56" presStyleLbl="parChTrans1D2" presStyleIdx="5" presStyleCnt="6"/>
      <dgm:spPr/>
    </dgm:pt>
    <dgm:pt modelId="{4E6E1710-16D1-432D-9DBE-731CA7168E6D}" type="pres">
      <dgm:prSet presAssocID="{34D98D53-434C-4F96-B2F2-409CC9508FDB}" presName="text0" presStyleLbl="node1" presStyleIdx="6" presStyleCnt="7" custScaleX="230144" custScaleY="88537" custRadScaleRad="157275" custRadScaleInc="-94802">
        <dgm:presLayoutVars>
          <dgm:bulletEnabled val="1"/>
        </dgm:presLayoutVars>
      </dgm:prSet>
      <dgm:spPr/>
    </dgm:pt>
  </dgm:ptLst>
  <dgm:cxnLst>
    <dgm:cxn modelId="{CE2AA200-2CD0-4761-B560-8BE0BFCD1F3D}" type="presOf" srcId="{D8CE9392-02A8-43EC-9F4C-58D26220E2BE}" destId="{A0139205-DC38-4418-BEA4-82A3FEEBC9B1}" srcOrd="0" destOrd="0" presId="urn:microsoft.com/office/officeart/2008/layout/RadialCluster"/>
    <dgm:cxn modelId="{4291A304-921E-469D-9B4D-9A6648832A19}" type="presOf" srcId="{CE3F5B20-02CE-4812-95CC-DA339CF251B1}" destId="{D07A93B4-0120-4D26-A987-98206D8D6332}" srcOrd="0" destOrd="0" presId="urn:microsoft.com/office/officeart/2008/layout/RadialCluster"/>
    <dgm:cxn modelId="{9B002514-970D-4DE2-A64D-1D619FA2C7AC}" srcId="{70509A60-A954-4D67-A23D-FE1DBE7667DD}" destId="{CE3F5B20-02CE-4812-95CC-DA339CF251B1}" srcOrd="1" destOrd="0" parTransId="{FDEFE9E7-0198-4D1C-A46E-4F82BB4C43D8}" sibTransId="{359A971F-0390-404A-BCF5-60D1CF16B388}"/>
    <dgm:cxn modelId="{2F92BD1C-3622-467B-B5F3-4EFE42B1DDC3}" type="presOf" srcId="{009BAD1D-00AB-443D-8E23-2757B29F5CB2}" destId="{9BAB9D92-A186-4640-AD6A-CAFB58902998}" srcOrd="0" destOrd="0" presId="urn:microsoft.com/office/officeart/2008/layout/RadialCluster"/>
    <dgm:cxn modelId="{1808125C-D824-4C01-A3C3-C1F7DDFE4C0A}" type="presOf" srcId="{6C9E2BBC-2523-486B-A90D-DE921A9DA805}" destId="{99477FA5-C07E-46F7-A84E-0BE581D5AABA}" srcOrd="0" destOrd="0" presId="urn:microsoft.com/office/officeart/2008/layout/RadialCluster"/>
    <dgm:cxn modelId="{904CA25E-2016-4AD0-A0F3-21B216772C9B}" srcId="{70509A60-A954-4D67-A23D-FE1DBE7667DD}" destId="{48C686D5-3AE8-4A9A-8616-81875180A939}" srcOrd="2" destOrd="0" parTransId="{6C9E2BBC-2523-486B-A90D-DE921A9DA805}" sibTransId="{1480CCAD-9F12-4705-BF73-ADB03D111372}"/>
    <dgm:cxn modelId="{AEC3B161-18F1-4021-95E1-9F1175D1A401}" srcId="{70509A60-A954-4D67-A23D-FE1DBE7667DD}" destId="{8EB6532E-C355-49CE-BA1F-7D089968DCF5}" srcOrd="4" destOrd="0" parTransId="{B43DD80A-1E30-4E46-9489-C226124B1281}" sibTransId="{5BE94F5A-D437-4175-A826-790D4C3374B8}"/>
    <dgm:cxn modelId="{59AB6446-FF86-4328-9144-C1E47C9D6599}" srcId="{70509A60-A954-4D67-A23D-FE1DBE7667DD}" destId="{34D98D53-434C-4F96-B2F2-409CC9508FDB}" srcOrd="5" destOrd="0" parTransId="{3FD7C31F-6435-4BBA-9CCB-0341EF142B33}" sibTransId="{3E1F7777-35EC-4E1A-9EC0-24254836779D}"/>
    <dgm:cxn modelId="{45A7634B-108F-49FC-AA44-B7C8C4A6A593}" type="presOf" srcId="{48C686D5-3AE8-4A9A-8616-81875180A939}" destId="{8A437C4A-FE7E-42C3-A9BA-DDC91EDE32B0}" srcOrd="0" destOrd="0" presId="urn:microsoft.com/office/officeart/2008/layout/RadialCluster"/>
    <dgm:cxn modelId="{A3DA3A6D-284D-45AB-A654-36C3C88E31B0}" srcId="{70509A60-A954-4D67-A23D-FE1DBE7667DD}" destId="{6BE81097-9741-46FD-8364-861D7DEA3167}" srcOrd="3" destOrd="0" parTransId="{69D4BBAA-F9A0-4401-B17D-B09E63091819}" sibTransId="{3DFB4D55-96BD-46D0-9A14-521BA2F6B9D0}"/>
    <dgm:cxn modelId="{97E3FC4E-EA05-4C58-98EB-3522C6C4274A}" type="presOf" srcId="{BCCA23E6-7BCD-4DE7-9720-EDBF647D354B}" destId="{90486098-B23B-47C3-86BD-6B3439D23580}" srcOrd="0" destOrd="0" presId="urn:microsoft.com/office/officeart/2008/layout/RadialCluster"/>
    <dgm:cxn modelId="{8336FD72-5D45-4775-89B8-3579441EC4E7}" srcId="{009BAD1D-00AB-443D-8E23-2757B29F5CB2}" destId="{70509A60-A954-4D67-A23D-FE1DBE7667DD}" srcOrd="0" destOrd="0" parTransId="{3E551208-8BD2-41E8-B9C0-205363CBE25D}" sibTransId="{9FDEE608-C54F-4108-8F47-5EFEB642A212}"/>
    <dgm:cxn modelId="{37AFAB56-58EF-44ED-AC00-F7E52CAF65EB}" type="presOf" srcId="{8EB6532E-C355-49CE-BA1F-7D089968DCF5}" destId="{CA3CE606-3755-4CE2-B612-400915900188}" srcOrd="0" destOrd="0" presId="urn:microsoft.com/office/officeart/2008/layout/RadialCluster"/>
    <dgm:cxn modelId="{42CAC557-0305-4D57-A967-15109CBF898B}" type="presOf" srcId="{69D4BBAA-F9A0-4401-B17D-B09E63091819}" destId="{5ADC7E44-E827-4BAB-9B9F-61E15E514F47}" srcOrd="0" destOrd="0" presId="urn:microsoft.com/office/officeart/2008/layout/RadialCluster"/>
    <dgm:cxn modelId="{B6A7037C-9370-4F86-8F61-D8785D627930}" srcId="{70509A60-A954-4D67-A23D-FE1DBE7667DD}" destId="{BCCA23E6-7BCD-4DE7-9720-EDBF647D354B}" srcOrd="0" destOrd="0" parTransId="{D8CE9392-02A8-43EC-9F4C-58D26220E2BE}" sibTransId="{ADB4C3DD-5DB1-4F1B-B630-D9DF99DA6611}"/>
    <dgm:cxn modelId="{9B827983-EC56-4D1D-A54D-622CECDDF101}" type="presOf" srcId="{FDEFE9E7-0198-4D1C-A46E-4F82BB4C43D8}" destId="{90DF8DFD-AF83-4937-8E05-EFE4EDFA7E50}" srcOrd="0" destOrd="0" presId="urn:microsoft.com/office/officeart/2008/layout/RadialCluster"/>
    <dgm:cxn modelId="{60535198-5C4A-4ACD-88F1-B23885030E43}" type="presOf" srcId="{B43DD80A-1E30-4E46-9489-C226124B1281}" destId="{D0DC7069-8039-4B73-9B12-18CD7AE36117}" srcOrd="0" destOrd="0" presId="urn:microsoft.com/office/officeart/2008/layout/RadialCluster"/>
    <dgm:cxn modelId="{A92529AB-F6BB-4F33-88A5-32F21BB6C814}" type="presOf" srcId="{70509A60-A954-4D67-A23D-FE1DBE7667DD}" destId="{809DE0AF-19CE-4C98-89FE-F036CEE34915}" srcOrd="0" destOrd="0" presId="urn:microsoft.com/office/officeart/2008/layout/RadialCluster"/>
    <dgm:cxn modelId="{1E4FD3AC-A3B2-46FB-A9A0-5D9BEF553169}" type="presOf" srcId="{34D98D53-434C-4F96-B2F2-409CC9508FDB}" destId="{4E6E1710-16D1-432D-9DBE-731CA7168E6D}" srcOrd="0" destOrd="0" presId="urn:microsoft.com/office/officeart/2008/layout/RadialCluster"/>
    <dgm:cxn modelId="{F4E9A8F8-6182-42FD-A012-B7517E7DAF93}" type="presOf" srcId="{3FD7C31F-6435-4BBA-9CCB-0341EF142B33}" destId="{EF75612F-1B10-434F-A3FE-D666E1119CC4}" srcOrd="0" destOrd="0" presId="urn:microsoft.com/office/officeart/2008/layout/RadialCluster"/>
    <dgm:cxn modelId="{87AA1CFF-29CE-4A89-A15C-004C8FEAAED2}" type="presOf" srcId="{6BE81097-9741-46FD-8364-861D7DEA3167}" destId="{52A27710-26FE-4F4A-83AF-F8AC3C317682}" srcOrd="0" destOrd="0" presId="urn:microsoft.com/office/officeart/2008/layout/RadialCluster"/>
    <dgm:cxn modelId="{3C25593E-0E4A-4582-B2E8-BED2A346AF4D}" type="presParOf" srcId="{9BAB9D92-A186-4640-AD6A-CAFB58902998}" destId="{FD4FD917-1F44-4069-A2E0-252872A15F25}" srcOrd="0" destOrd="0" presId="urn:microsoft.com/office/officeart/2008/layout/RadialCluster"/>
    <dgm:cxn modelId="{64E52D64-16C3-4B45-9D1C-914F4218B6A7}" type="presParOf" srcId="{FD4FD917-1F44-4069-A2E0-252872A15F25}" destId="{809DE0AF-19CE-4C98-89FE-F036CEE34915}" srcOrd="0" destOrd="0" presId="urn:microsoft.com/office/officeart/2008/layout/RadialCluster"/>
    <dgm:cxn modelId="{E7C4AD7C-585A-4239-9790-E3FECF426E85}" type="presParOf" srcId="{FD4FD917-1F44-4069-A2E0-252872A15F25}" destId="{A0139205-DC38-4418-BEA4-82A3FEEBC9B1}" srcOrd="1" destOrd="0" presId="urn:microsoft.com/office/officeart/2008/layout/RadialCluster"/>
    <dgm:cxn modelId="{8546884C-8B12-4CBB-A67D-331479EF0EB9}" type="presParOf" srcId="{FD4FD917-1F44-4069-A2E0-252872A15F25}" destId="{90486098-B23B-47C3-86BD-6B3439D23580}" srcOrd="2" destOrd="0" presId="urn:microsoft.com/office/officeart/2008/layout/RadialCluster"/>
    <dgm:cxn modelId="{76638D0B-23CF-4C4A-A2C2-7D810E572410}" type="presParOf" srcId="{FD4FD917-1F44-4069-A2E0-252872A15F25}" destId="{90DF8DFD-AF83-4937-8E05-EFE4EDFA7E50}" srcOrd="3" destOrd="0" presId="urn:microsoft.com/office/officeart/2008/layout/RadialCluster"/>
    <dgm:cxn modelId="{5960E7AC-5E02-4ADE-A844-28CF381AE1F9}" type="presParOf" srcId="{FD4FD917-1F44-4069-A2E0-252872A15F25}" destId="{D07A93B4-0120-4D26-A987-98206D8D6332}" srcOrd="4" destOrd="0" presId="urn:microsoft.com/office/officeart/2008/layout/RadialCluster"/>
    <dgm:cxn modelId="{407D4113-17DE-488A-827A-5B1528E64370}" type="presParOf" srcId="{FD4FD917-1F44-4069-A2E0-252872A15F25}" destId="{99477FA5-C07E-46F7-A84E-0BE581D5AABA}" srcOrd="5" destOrd="0" presId="urn:microsoft.com/office/officeart/2008/layout/RadialCluster"/>
    <dgm:cxn modelId="{3D820D7D-F36E-44EE-961E-439BBAA187E8}" type="presParOf" srcId="{FD4FD917-1F44-4069-A2E0-252872A15F25}" destId="{8A437C4A-FE7E-42C3-A9BA-DDC91EDE32B0}" srcOrd="6" destOrd="0" presId="urn:microsoft.com/office/officeart/2008/layout/RadialCluster"/>
    <dgm:cxn modelId="{C0F5C6D3-01E4-447D-AD73-94E9CBC0ABE4}" type="presParOf" srcId="{FD4FD917-1F44-4069-A2E0-252872A15F25}" destId="{5ADC7E44-E827-4BAB-9B9F-61E15E514F47}" srcOrd="7" destOrd="0" presId="urn:microsoft.com/office/officeart/2008/layout/RadialCluster"/>
    <dgm:cxn modelId="{52A1DF58-9595-40E1-ADF5-6B35B6F9F3EE}" type="presParOf" srcId="{FD4FD917-1F44-4069-A2E0-252872A15F25}" destId="{52A27710-26FE-4F4A-83AF-F8AC3C317682}" srcOrd="8" destOrd="0" presId="urn:microsoft.com/office/officeart/2008/layout/RadialCluster"/>
    <dgm:cxn modelId="{68411400-445D-4A50-9BD1-36B7FC07B6F5}" type="presParOf" srcId="{FD4FD917-1F44-4069-A2E0-252872A15F25}" destId="{D0DC7069-8039-4B73-9B12-18CD7AE36117}" srcOrd="9" destOrd="0" presId="urn:microsoft.com/office/officeart/2008/layout/RadialCluster"/>
    <dgm:cxn modelId="{CF1F8F27-E3B1-4097-8399-9DF15986CEFA}" type="presParOf" srcId="{FD4FD917-1F44-4069-A2E0-252872A15F25}" destId="{CA3CE606-3755-4CE2-B612-400915900188}" srcOrd="10" destOrd="0" presId="urn:microsoft.com/office/officeart/2008/layout/RadialCluster"/>
    <dgm:cxn modelId="{3F4DA4A3-4998-4821-A1AB-A91F48894432}" type="presParOf" srcId="{FD4FD917-1F44-4069-A2E0-252872A15F25}" destId="{EF75612F-1B10-434F-A3FE-D666E1119CC4}" srcOrd="11" destOrd="0" presId="urn:microsoft.com/office/officeart/2008/layout/RadialCluster"/>
    <dgm:cxn modelId="{559FC27F-F37C-42D8-96A6-A9C8C55D6D5D}" type="presParOf" srcId="{FD4FD917-1F44-4069-A2E0-252872A15F25}" destId="{4E6E1710-16D1-432D-9DBE-731CA7168E6D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811BE4-B100-49F7-BBF7-CFBCE14EFBC4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8CA803C-E0E6-490A-AA0E-88610AA3B93D}">
      <dgm:prSet phldrT="[Texto]" custT="1"/>
      <dgm:spPr/>
      <dgm:t>
        <a:bodyPr/>
        <a:lstStyle/>
        <a:p>
          <a:r>
            <a:rPr lang="pt-BR" sz="1000" dirty="0"/>
            <a:t>Transferência em 10 parcelas mensais</a:t>
          </a:r>
        </a:p>
      </dgm:t>
    </dgm:pt>
    <dgm:pt modelId="{B5ACEBB4-D660-433B-987C-D44D20BB9F2E}" type="parTrans" cxnId="{A69BAC73-FA83-4FE8-8F19-E429C60D008D}">
      <dgm:prSet/>
      <dgm:spPr/>
      <dgm:t>
        <a:bodyPr/>
        <a:lstStyle/>
        <a:p>
          <a:endParaRPr lang="pt-BR"/>
        </a:p>
      </dgm:t>
    </dgm:pt>
    <dgm:pt modelId="{0015901A-F345-45CB-8F56-C44D4D3FC7C7}" type="sibTrans" cxnId="{A69BAC73-FA83-4FE8-8F19-E429C60D008D}">
      <dgm:prSet/>
      <dgm:spPr/>
      <dgm:t>
        <a:bodyPr/>
        <a:lstStyle/>
        <a:p>
          <a:endParaRPr lang="pt-BR"/>
        </a:p>
      </dgm:t>
    </dgm:pt>
    <dgm:pt modelId="{0122B601-DA39-473E-BC15-361854768830}">
      <dgm:prSet phldrT="[Texto]" custT="1"/>
      <dgm:spPr/>
      <dgm:t>
        <a:bodyPr/>
        <a:lstStyle/>
        <a:p>
          <a:endParaRPr lang="pt-BR" sz="1000" dirty="0"/>
        </a:p>
        <a:p>
          <a:r>
            <a:rPr lang="pt-BR" sz="1000" b="1" dirty="0"/>
            <a:t>VT = A x D x C</a:t>
          </a:r>
        </a:p>
        <a:p>
          <a:r>
            <a:rPr lang="pt-BR" sz="1000" b="1" dirty="0"/>
            <a:t>A = número de alunos; </a:t>
          </a:r>
        </a:p>
        <a:p>
          <a:r>
            <a:rPr lang="pt-BR" sz="1000" b="1" dirty="0"/>
            <a:t>D = número de dias de atendimento; </a:t>
          </a:r>
        </a:p>
        <a:p>
          <a:r>
            <a:rPr lang="pt-BR" sz="1000" b="1" dirty="0"/>
            <a:t>C </a:t>
          </a:r>
          <a:r>
            <a:rPr lang="pt-BR" sz="1000" dirty="0"/>
            <a:t>= valor per capita </a:t>
          </a:r>
        </a:p>
        <a:p>
          <a:endParaRPr lang="pt-BR" sz="1000" dirty="0"/>
        </a:p>
      </dgm:t>
    </dgm:pt>
    <dgm:pt modelId="{DE7A9F1B-9A25-4AB1-8C9D-40A2BFF5EE03}" type="parTrans" cxnId="{D4D1CEF0-AD14-412B-BC61-9F8040E95276}">
      <dgm:prSet/>
      <dgm:spPr/>
      <dgm:t>
        <a:bodyPr/>
        <a:lstStyle/>
        <a:p>
          <a:endParaRPr lang="pt-BR"/>
        </a:p>
      </dgm:t>
    </dgm:pt>
    <dgm:pt modelId="{46E64E27-55A9-405F-B83C-936D64F8FC3C}" type="sibTrans" cxnId="{D4D1CEF0-AD14-412B-BC61-9F8040E95276}">
      <dgm:prSet/>
      <dgm:spPr/>
      <dgm:t>
        <a:bodyPr/>
        <a:lstStyle/>
        <a:p>
          <a:endParaRPr lang="pt-BR"/>
        </a:p>
      </dgm:t>
    </dgm:pt>
    <dgm:pt modelId="{A28F195B-EF10-4920-B26E-F64C853411F8}">
      <dgm:prSet custT="1"/>
      <dgm:spPr/>
      <dgm:t>
        <a:bodyPr/>
        <a:lstStyle/>
        <a:p>
          <a:r>
            <a:rPr lang="pt-BR" sz="1000" b="1" dirty="0"/>
            <a:t>Conselho de Alimentação Escolar  (CAE) constituído  </a:t>
          </a:r>
        </a:p>
      </dgm:t>
    </dgm:pt>
    <dgm:pt modelId="{6BF51D8E-FA24-4C5C-B0A2-1C6A78FC8538}" type="parTrans" cxnId="{134A529F-86FF-45BB-AD15-4D58C3023ACD}">
      <dgm:prSet/>
      <dgm:spPr/>
      <dgm:t>
        <a:bodyPr/>
        <a:lstStyle/>
        <a:p>
          <a:endParaRPr lang="pt-BR"/>
        </a:p>
      </dgm:t>
    </dgm:pt>
    <dgm:pt modelId="{79F8C214-3D21-450F-8B72-3F7403CF7A3E}" type="sibTrans" cxnId="{134A529F-86FF-45BB-AD15-4D58C3023ACD}">
      <dgm:prSet/>
      <dgm:spPr/>
      <dgm:t>
        <a:bodyPr/>
        <a:lstStyle/>
        <a:p>
          <a:endParaRPr lang="pt-BR"/>
        </a:p>
      </dgm:t>
    </dgm:pt>
    <dgm:pt modelId="{83B005B1-B32F-4984-9891-912D8997B97C}">
      <dgm:prSet custT="1"/>
      <dgm:spPr/>
      <dgm:t>
        <a:bodyPr/>
        <a:lstStyle/>
        <a:p>
          <a:r>
            <a:rPr lang="pt-BR" sz="1000" b="1" dirty="0"/>
            <a:t>Mínimo de 30% agricultura familiar </a:t>
          </a:r>
          <a:endParaRPr lang="pt-BR" sz="1000" dirty="0"/>
        </a:p>
      </dgm:t>
    </dgm:pt>
    <dgm:pt modelId="{87F2A64F-3DEE-4AE7-B667-E726FFFBDF58}" type="parTrans" cxnId="{D531CD56-EC91-4DF7-8DCF-66C95DFAC7B8}">
      <dgm:prSet/>
      <dgm:spPr/>
      <dgm:t>
        <a:bodyPr/>
        <a:lstStyle/>
        <a:p>
          <a:endParaRPr lang="pt-BR"/>
        </a:p>
      </dgm:t>
    </dgm:pt>
    <dgm:pt modelId="{00AB4945-CAA0-46E6-BE57-39AD1F543E9A}" type="sibTrans" cxnId="{D531CD56-EC91-4DF7-8DCF-66C95DFAC7B8}">
      <dgm:prSet/>
      <dgm:spPr/>
      <dgm:t>
        <a:bodyPr/>
        <a:lstStyle/>
        <a:p>
          <a:endParaRPr lang="pt-BR"/>
        </a:p>
      </dgm:t>
    </dgm:pt>
    <dgm:pt modelId="{BC1B6CD2-D7BC-479F-9BF5-355373CD5E8F}">
      <dgm:prSet custT="1"/>
      <dgm:spPr/>
      <dgm:t>
        <a:bodyPr/>
        <a:lstStyle/>
        <a:p>
          <a:r>
            <a:rPr lang="pt-BR" sz="1000" b="1" dirty="0"/>
            <a:t>Nutricionista responsável técnico</a:t>
          </a:r>
        </a:p>
      </dgm:t>
    </dgm:pt>
    <dgm:pt modelId="{190622FE-92C7-42FD-8A5B-CD290436B099}" type="parTrans" cxnId="{2BDFC386-11AE-466E-8AF3-6A93B593C26D}">
      <dgm:prSet/>
      <dgm:spPr/>
      <dgm:t>
        <a:bodyPr/>
        <a:lstStyle/>
        <a:p>
          <a:endParaRPr lang="pt-BR"/>
        </a:p>
      </dgm:t>
    </dgm:pt>
    <dgm:pt modelId="{450DAA0D-4152-405E-B5B5-341AFCE7FC08}" type="sibTrans" cxnId="{2BDFC386-11AE-466E-8AF3-6A93B593C26D}">
      <dgm:prSet/>
      <dgm:spPr/>
      <dgm:t>
        <a:bodyPr/>
        <a:lstStyle/>
        <a:p>
          <a:endParaRPr lang="pt-BR"/>
        </a:p>
      </dgm:t>
    </dgm:pt>
    <dgm:pt modelId="{844AD114-F4AC-4AC6-9245-2DD924077C30}" type="pres">
      <dgm:prSet presAssocID="{DA811BE4-B100-49F7-BBF7-CFBCE14EFBC4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204F0070-E202-4AC2-9C30-B5BCEBF6D54F}" type="pres">
      <dgm:prSet presAssocID="{BC1B6CD2-D7BC-479F-9BF5-355373CD5E8F}" presName="Accent5" presStyleCnt="0"/>
      <dgm:spPr/>
    </dgm:pt>
    <dgm:pt modelId="{ED5D29A0-95D4-4568-8882-64022375FC45}" type="pres">
      <dgm:prSet presAssocID="{BC1B6CD2-D7BC-479F-9BF5-355373CD5E8F}" presName="Accent" presStyleLbl="node1" presStyleIdx="0" presStyleCnt="5"/>
      <dgm:spPr/>
    </dgm:pt>
    <dgm:pt modelId="{23A4D71C-01A8-4BF3-8EB7-2994720EECCC}" type="pres">
      <dgm:prSet presAssocID="{BC1B6CD2-D7BC-479F-9BF5-355373CD5E8F}" presName="ParentBackground5" presStyleCnt="0"/>
      <dgm:spPr/>
    </dgm:pt>
    <dgm:pt modelId="{EB03C054-DE69-443B-B050-27604F96F5CF}" type="pres">
      <dgm:prSet presAssocID="{BC1B6CD2-D7BC-479F-9BF5-355373CD5E8F}" presName="ParentBackground" presStyleLbl="fgAcc1" presStyleIdx="0" presStyleCnt="5" custScaleX="139389" custLinFactNeighborX="16253" custLinFactNeighborY="-1016"/>
      <dgm:spPr/>
    </dgm:pt>
    <dgm:pt modelId="{DACA7034-2BBA-4B42-93D2-68CB055C283F}" type="pres">
      <dgm:prSet presAssocID="{BC1B6CD2-D7BC-479F-9BF5-355373CD5E8F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EF455952-4672-4B41-A673-A3C397761E9A}" type="pres">
      <dgm:prSet presAssocID="{A28F195B-EF10-4920-B26E-F64C853411F8}" presName="Accent4" presStyleCnt="0"/>
      <dgm:spPr/>
    </dgm:pt>
    <dgm:pt modelId="{5A9E4F47-C965-4FD8-A43F-8CA00A9CDAF4}" type="pres">
      <dgm:prSet presAssocID="{A28F195B-EF10-4920-B26E-F64C853411F8}" presName="Accent" presStyleLbl="node1" presStyleIdx="1" presStyleCnt="5"/>
      <dgm:spPr/>
    </dgm:pt>
    <dgm:pt modelId="{E1A0A098-1A4D-4D09-B786-D28C339993D1}" type="pres">
      <dgm:prSet presAssocID="{A28F195B-EF10-4920-B26E-F64C853411F8}" presName="ParentBackground4" presStyleCnt="0"/>
      <dgm:spPr/>
    </dgm:pt>
    <dgm:pt modelId="{FA512095-5CB1-445A-A05D-8A6F7D30B943}" type="pres">
      <dgm:prSet presAssocID="{A28F195B-EF10-4920-B26E-F64C853411F8}" presName="ParentBackground" presStyleLbl="fgAcc1" presStyleIdx="1" presStyleCnt="5" custScaleX="127025"/>
      <dgm:spPr/>
    </dgm:pt>
    <dgm:pt modelId="{C934F6DF-6B91-4E82-90A6-CA0FBA1756CE}" type="pres">
      <dgm:prSet presAssocID="{A28F195B-EF10-4920-B26E-F64C853411F8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7401F2B-5C2F-404E-B71C-0E9A3DCEA2AA}" type="pres">
      <dgm:prSet presAssocID="{83B005B1-B32F-4984-9891-912D8997B97C}" presName="Accent3" presStyleCnt="0"/>
      <dgm:spPr/>
    </dgm:pt>
    <dgm:pt modelId="{A6076034-BC8E-4356-9817-2390C20BFCFA}" type="pres">
      <dgm:prSet presAssocID="{83B005B1-B32F-4984-9891-912D8997B97C}" presName="Accent" presStyleLbl="node1" presStyleIdx="2" presStyleCnt="5"/>
      <dgm:spPr/>
    </dgm:pt>
    <dgm:pt modelId="{C2AF51F4-C585-46B1-82F6-3A66FEE0223C}" type="pres">
      <dgm:prSet presAssocID="{83B005B1-B32F-4984-9891-912D8997B97C}" presName="ParentBackground3" presStyleCnt="0"/>
      <dgm:spPr/>
    </dgm:pt>
    <dgm:pt modelId="{A5FEBAB7-FB5F-45BB-B1F6-80F511A77CC7}" type="pres">
      <dgm:prSet presAssocID="{83B005B1-B32F-4984-9891-912D8997B97C}" presName="ParentBackground" presStyleLbl="fgAcc1" presStyleIdx="2" presStyleCnt="5" custScaleX="108794" custScaleY="104794"/>
      <dgm:spPr/>
    </dgm:pt>
    <dgm:pt modelId="{4B6C7C0B-469C-4532-BD5F-885DF2E8C645}" type="pres">
      <dgm:prSet presAssocID="{83B005B1-B32F-4984-9891-912D8997B97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EE28042-F928-4CD5-8592-8CE49B3CE1F2}" type="pres">
      <dgm:prSet presAssocID="{0122B601-DA39-473E-BC15-361854768830}" presName="Accent2" presStyleCnt="0"/>
      <dgm:spPr/>
    </dgm:pt>
    <dgm:pt modelId="{6A8DDA12-367E-401F-BB78-67152F0BE8D5}" type="pres">
      <dgm:prSet presAssocID="{0122B601-DA39-473E-BC15-361854768830}" presName="Accent" presStyleLbl="node1" presStyleIdx="3" presStyleCnt="5" custScaleX="140231" custScaleY="92821" custLinFactNeighborX="-1756" custLinFactNeighborY="1916"/>
      <dgm:spPr/>
    </dgm:pt>
    <dgm:pt modelId="{47729169-644E-4649-999B-6008C608008F}" type="pres">
      <dgm:prSet presAssocID="{0122B601-DA39-473E-BC15-361854768830}" presName="ParentBackground2" presStyleCnt="0"/>
      <dgm:spPr/>
    </dgm:pt>
    <dgm:pt modelId="{A2720718-42CB-4800-8B67-C37593279C56}" type="pres">
      <dgm:prSet presAssocID="{0122B601-DA39-473E-BC15-361854768830}" presName="ParentBackground" presStyleLbl="fgAcc1" presStyleIdx="3" presStyleCnt="5" custAng="0" custScaleX="150195" custScaleY="107189" custLinFactNeighborX="-23805" custLinFactNeighborY="288"/>
      <dgm:spPr/>
    </dgm:pt>
    <dgm:pt modelId="{319C2FE5-6105-4060-A430-988CD4ECC4D1}" type="pres">
      <dgm:prSet presAssocID="{0122B601-DA39-473E-BC15-36185476883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042BF98-37DB-4AF7-AFDA-07CDE1CFB1B9}" type="pres">
      <dgm:prSet presAssocID="{A8CA803C-E0E6-490A-AA0E-88610AA3B93D}" presName="Accent1" presStyleCnt="0"/>
      <dgm:spPr/>
    </dgm:pt>
    <dgm:pt modelId="{BAB92DAB-17E7-4229-A6BA-E861C95D6ED2}" type="pres">
      <dgm:prSet presAssocID="{A8CA803C-E0E6-490A-AA0E-88610AA3B93D}" presName="Accent" presStyleLbl="node1" presStyleIdx="4" presStyleCnt="5" custLinFactNeighborX="-31050" custLinFactNeighborY="-3969"/>
      <dgm:spPr/>
    </dgm:pt>
    <dgm:pt modelId="{80F5BD89-B2F8-4532-9675-FFE009E6BC3E}" type="pres">
      <dgm:prSet presAssocID="{A8CA803C-E0E6-490A-AA0E-88610AA3B93D}" presName="ParentBackground1" presStyleCnt="0"/>
      <dgm:spPr/>
    </dgm:pt>
    <dgm:pt modelId="{1C3C0F1F-BBDB-4D20-99DF-99F194EFBC95}" type="pres">
      <dgm:prSet presAssocID="{A8CA803C-E0E6-490A-AA0E-88610AA3B93D}" presName="ParentBackground" presStyleLbl="fgAcc1" presStyleIdx="4" presStyleCnt="5" custLinFactNeighborX="-45534" custLinFactNeighborY="-5912"/>
      <dgm:spPr/>
    </dgm:pt>
    <dgm:pt modelId="{8B2A8B47-5588-40BC-AD92-9794219671A8}" type="pres">
      <dgm:prSet presAssocID="{A8CA803C-E0E6-490A-AA0E-88610AA3B93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964CD07-3636-458A-9A91-E921E913B16C}" type="presOf" srcId="{83B005B1-B32F-4984-9891-912D8997B97C}" destId="{A5FEBAB7-FB5F-45BB-B1F6-80F511A77CC7}" srcOrd="0" destOrd="0" presId="urn:microsoft.com/office/officeart/2011/layout/CircleProcess"/>
    <dgm:cxn modelId="{E4F1820C-E1C9-4BAF-8103-A2960D0B2D93}" type="presOf" srcId="{BC1B6CD2-D7BC-479F-9BF5-355373CD5E8F}" destId="{EB03C054-DE69-443B-B050-27604F96F5CF}" srcOrd="0" destOrd="0" presId="urn:microsoft.com/office/officeart/2011/layout/CircleProcess"/>
    <dgm:cxn modelId="{A13E5028-6DAA-4D36-8E07-1DC259F0DD29}" type="presOf" srcId="{A28F195B-EF10-4920-B26E-F64C853411F8}" destId="{FA512095-5CB1-445A-A05D-8A6F7D30B943}" srcOrd="0" destOrd="0" presId="urn:microsoft.com/office/officeart/2011/layout/CircleProcess"/>
    <dgm:cxn modelId="{33694D73-03F7-4073-8CC0-0D307037EC0B}" type="presOf" srcId="{83B005B1-B32F-4984-9891-912D8997B97C}" destId="{4B6C7C0B-469C-4532-BD5F-885DF2E8C645}" srcOrd="1" destOrd="0" presId="urn:microsoft.com/office/officeart/2011/layout/CircleProcess"/>
    <dgm:cxn modelId="{A69BAC73-FA83-4FE8-8F19-E429C60D008D}" srcId="{DA811BE4-B100-49F7-BBF7-CFBCE14EFBC4}" destId="{A8CA803C-E0E6-490A-AA0E-88610AA3B93D}" srcOrd="0" destOrd="0" parTransId="{B5ACEBB4-D660-433B-987C-D44D20BB9F2E}" sibTransId="{0015901A-F345-45CB-8F56-C44D4D3FC7C7}"/>
    <dgm:cxn modelId="{D531CD56-EC91-4DF7-8DCF-66C95DFAC7B8}" srcId="{DA811BE4-B100-49F7-BBF7-CFBCE14EFBC4}" destId="{83B005B1-B32F-4984-9891-912D8997B97C}" srcOrd="2" destOrd="0" parTransId="{87F2A64F-3DEE-4AE7-B667-E726FFFBDF58}" sibTransId="{00AB4945-CAA0-46E6-BE57-39AD1F543E9A}"/>
    <dgm:cxn modelId="{4CB91078-2C04-4BA1-8D82-D4E72F68F3AD}" type="presOf" srcId="{A28F195B-EF10-4920-B26E-F64C853411F8}" destId="{C934F6DF-6B91-4E82-90A6-CA0FBA1756CE}" srcOrd="1" destOrd="0" presId="urn:microsoft.com/office/officeart/2011/layout/CircleProcess"/>
    <dgm:cxn modelId="{2BDFC386-11AE-466E-8AF3-6A93B593C26D}" srcId="{DA811BE4-B100-49F7-BBF7-CFBCE14EFBC4}" destId="{BC1B6CD2-D7BC-479F-9BF5-355373CD5E8F}" srcOrd="4" destOrd="0" parTransId="{190622FE-92C7-42FD-8A5B-CD290436B099}" sibTransId="{450DAA0D-4152-405E-B5B5-341AFCE7FC08}"/>
    <dgm:cxn modelId="{10BE5C8B-9465-4B8A-98DC-F9645FC63188}" type="presOf" srcId="{A8CA803C-E0E6-490A-AA0E-88610AA3B93D}" destId="{8B2A8B47-5588-40BC-AD92-9794219671A8}" srcOrd="1" destOrd="0" presId="urn:microsoft.com/office/officeart/2011/layout/CircleProcess"/>
    <dgm:cxn modelId="{ABD81992-DF92-45F9-B2E9-18A3F08A7C49}" type="presOf" srcId="{BC1B6CD2-D7BC-479F-9BF5-355373CD5E8F}" destId="{DACA7034-2BBA-4B42-93D2-68CB055C283F}" srcOrd="1" destOrd="0" presId="urn:microsoft.com/office/officeart/2011/layout/CircleProcess"/>
    <dgm:cxn modelId="{134A529F-86FF-45BB-AD15-4D58C3023ACD}" srcId="{DA811BE4-B100-49F7-BBF7-CFBCE14EFBC4}" destId="{A28F195B-EF10-4920-B26E-F64C853411F8}" srcOrd="3" destOrd="0" parTransId="{6BF51D8E-FA24-4C5C-B0A2-1C6A78FC8538}" sibTransId="{79F8C214-3D21-450F-8B72-3F7403CF7A3E}"/>
    <dgm:cxn modelId="{1550B6B3-8B79-447C-9A40-57F194AAEF59}" type="presOf" srcId="{DA811BE4-B100-49F7-BBF7-CFBCE14EFBC4}" destId="{844AD114-F4AC-4AC6-9245-2DD924077C30}" srcOrd="0" destOrd="0" presId="urn:microsoft.com/office/officeart/2011/layout/CircleProcess"/>
    <dgm:cxn modelId="{6FD0DAB7-764E-4568-93F6-C2404DB15923}" type="presOf" srcId="{0122B601-DA39-473E-BC15-361854768830}" destId="{319C2FE5-6105-4060-A430-988CD4ECC4D1}" srcOrd="1" destOrd="0" presId="urn:microsoft.com/office/officeart/2011/layout/CircleProcess"/>
    <dgm:cxn modelId="{F22F9BDA-CAAB-4DA5-99B8-94EE3E96526D}" type="presOf" srcId="{0122B601-DA39-473E-BC15-361854768830}" destId="{A2720718-42CB-4800-8B67-C37593279C56}" srcOrd="0" destOrd="0" presId="urn:microsoft.com/office/officeart/2011/layout/CircleProcess"/>
    <dgm:cxn modelId="{1A5083EA-3BE1-4C91-8B73-2550ACFEFD5E}" type="presOf" srcId="{A8CA803C-E0E6-490A-AA0E-88610AA3B93D}" destId="{1C3C0F1F-BBDB-4D20-99DF-99F194EFBC95}" srcOrd="0" destOrd="0" presId="urn:microsoft.com/office/officeart/2011/layout/CircleProcess"/>
    <dgm:cxn modelId="{D4D1CEF0-AD14-412B-BC61-9F8040E95276}" srcId="{DA811BE4-B100-49F7-BBF7-CFBCE14EFBC4}" destId="{0122B601-DA39-473E-BC15-361854768830}" srcOrd="1" destOrd="0" parTransId="{DE7A9F1B-9A25-4AB1-8C9D-40A2BFF5EE03}" sibTransId="{46E64E27-55A9-405F-B83C-936D64F8FC3C}"/>
    <dgm:cxn modelId="{94063F32-974A-4DC6-B881-9A402ADC5AFE}" type="presParOf" srcId="{844AD114-F4AC-4AC6-9245-2DD924077C30}" destId="{204F0070-E202-4AC2-9C30-B5BCEBF6D54F}" srcOrd="0" destOrd="0" presId="urn:microsoft.com/office/officeart/2011/layout/CircleProcess"/>
    <dgm:cxn modelId="{228808F7-D273-477F-A978-7B996C88C4DF}" type="presParOf" srcId="{204F0070-E202-4AC2-9C30-B5BCEBF6D54F}" destId="{ED5D29A0-95D4-4568-8882-64022375FC45}" srcOrd="0" destOrd="0" presId="urn:microsoft.com/office/officeart/2011/layout/CircleProcess"/>
    <dgm:cxn modelId="{FCAA1A58-6282-4883-9B9E-C6C3E8E34573}" type="presParOf" srcId="{844AD114-F4AC-4AC6-9245-2DD924077C30}" destId="{23A4D71C-01A8-4BF3-8EB7-2994720EECCC}" srcOrd="1" destOrd="0" presId="urn:microsoft.com/office/officeart/2011/layout/CircleProcess"/>
    <dgm:cxn modelId="{8F928C8F-CC6A-4220-AF28-21F99A489B7E}" type="presParOf" srcId="{23A4D71C-01A8-4BF3-8EB7-2994720EECCC}" destId="{EB03C054-DE69-443B-B050-27604F96F5CF}" srcOrd="0" destOrd="0" presId="urn:microsoft.com/office/officeart/2011/layout/CircleProcess"/>
    <dgm:cxn modelId="{510A314C-6B36-475B-B382-589384FE9FA2}" type="presParOf" srcId="{844AD114-F4AC-4AC6-9245-2DD924077C30}" destId="{DACA7034-2BBA-4B42-93D2-68CB055C283F}" srcOrd="2" destOrd="0" presId="urn:microsoft.com/office/officeart/2011/layout/CircleProcess"/>
    <dgm:cxn modelId="{26104292-64E6-4013-82F3-AC20983B0ED9}" type="presParOf" srcId="{844AD114-F4AC-4AC6-9245-2DD924077C30}" destId="{EF455952-4672-4B41-A673-A3C397761E9A}" srcOrd="3" destOrd="0" presId="urn:microsoft.com/office/officeart/2011/layout/CircleProcess"/>
    <dgm:cxn modelId="{E5AB874F-C7AA-40AE-AEDC-EED05AECC584}" type="presParOf" srcId="{EF455952-4672-4B41-A673-A3C397761E9A}" destId="{5A9E4F47-C965-4FD8-A43F-8CA00A9CDAF4}" srcOrd="0" destOrd="0" presId="urn:microsoft.com/office/officeart/2011/layout/CircleProcess"/>
    <dgm:cxn modelId="{75E285DE-69B1-489A-9A6E-0A5E4C6C39CE}" type="presParOf" srcId="{844AD114-F4AC-4AC6-9245-2DD924077C30}" destId="{E1A0A098-1A4D-4D09-B786-D28C339993D1}" srcOrd="4" destOrd="0" presId="urn:microsoft.com/office/officeart/2011/layout/CircleProcess"/>
    <dgm:cxn modelId="{886B8E34-1F2E-45EE-AA4C-98EC11F5F9A2}" type="presParOf" srcId="{E1A0A098-1A4D-4D09-B786-D28C339993D1}" destId="{FA512095-5CB1-445A-A05D-8A6F7D30B943}" srcOrd="0" destOrd="0" presId="urn:microsoft.com/office/officeart/2011/layout/CircleProcess"/>
    <dgm:cxn modelId="{1733BB61-A96C-4ABF-B9EF-2C3A4D3E6933}" type="presParOf" srcId="{844AD114-F4AC-4AC6-9245-2DD924077C30}" destId="{C934F6DF-6B91-4E82-90A6-CA0FBA1756CE}" srcOrd="5" destOrd="0" presId="urn:microsoft.com/office/officeart/2011/layout/CircleProcess"/>
    <dgm:cxn modelId="{7F8354CB-0498-4CDB-89A4-41A3CCD25EEB}" type="presParOf" srcId="{844AD114-F4AC-4AC6-9245-2DD924077C30}" destId="{57401F2B-5C2F-404E-B71C-0E9A3DCEA2AA}" srcOrd="6" destOrd="0" presId="urn:microsoft.com/office/officeart/2011/layout/CircleProcess"/>
    <dgm:cxn modelId="{A4F34708-3A07-43EB-ADFD-A2856D2BB95C}" type="presParOf" srcId="{57401F2B-5C2F-404E-B71C-0E9A3DCEA2AA}" destId="{A6076034-BC8E-4356-9817-2390C20BFCFA}" srcOrd="0" destOrd="0" presId="urn:microsoft.com/office/officeart/2011/layout/CircleProcess"/>
    <dgm:cxn modelId="{11B371C3-B103-4447-BD3B-9822ED824743}" type="presParOf" srcId="{844AD114-F4AC-4AC6-9245-2DD924077C30}" destId="{C2AF51F4-C585-46B1-82F6-3A66FEE0223C}" srcOrd="7" destOrd="0" presId="urn:microsoft.com/office/officeart/2011/layout/CircleProcess"/>
    <dgm:cxn modelId="{E3D51739-E4A1-4EAF-9DDF-735CDD4E8AE2}" type="presParOf" srcId="{C2AF51F4-C585-46B1-82F6-3A66FEE0223C}" destId="{A5FEBAB7-FB5F-45BB-B1F6-80F511A77CC7}" srcOrd="0" destOrd="0" presId="urn:microsoft.com/office/officeart/2011/layout/CircleProcess"/>
    <dgm:cxn modelId="{790B10F7-67EF-4DFD-9F73-5D720A094857}" type="presParOf" srcId="{844AD114-F4AC-4AC6-9245-2DD924077C30}" destId="{4B6C7C0B-469C-4532-BD5F-885DF2E8C645}" srcOrd="8" destOrd="0" presId="urn:microsoft.com/office/officeart/2011/layout/CircleProcess"/>
    <dgm:cxn modelId="{B2AE2FFE-6ED8-4123-98B3-5A429D088756}" type="presParOf" srcId="{844AD114-F4AC-4AC6-9245-2DD924077C30}" destId="{4EE28042-F928-4CD5-8592-8CE49B3CE1F2}" srcOrd="9" destOrd="0" presId="urn:microsoft.com/office/officeart/2011/layout/CircleProcess"/>
    <dgm:cxn modelId="{BAA51620-CE1D-4B72-B5CE-117336581655}" type="presParOf" srcId="{4EE28042-F928-4CD5-8592-8CE49B3CE1F2}" destId="{6A8DDA12-367E-401F-BB78-67152F0BE8D5}" srcOrd="0" destOrd="0" presId="urn:microsoft.com/office/officeart/2011/layout/CircleProcess"/>
    <dgm:cxn modelId="{69401CDC-21A9-485B-AE06-068567A39534}" type="presParOf" srcId="{844AD114-F4AC-4AC6-9245-2DD924077C30}" destId="{47729169-644E-4649-999B-6008C608008F}" srcOrd="10" destOrd="0" presId="urn:microsoft.com/office/officeart/2011/layout/CircleProcess"/>
    <dgm:cxn modelId="{31315D08-6C1D-4C06-86D3-445CDBD0CFCE}" type="presParOf" srcId="{47729169-644E-4649-999B-6008C608008F}" destId="{A2720718-42CB-4800-8B67-C37593279C56}" srcOrd="0" destOrd="0" presId="urn:microsoft.com/office/officeart/2011/layout/CircleProcess"/>
    <dgm:cxn modelId="{4699716A-1CD7-4AE1-A42E-4A8676A6FD59}" type="presParOf" srcId="{844AD114-F4AC-4AC6-9245-2DD924077C30}" destId="{319C2FE5-6105-4060-A430-988CD4ECC4D1}" srcOrd="11" destOrd="0" presId="urn:microsoft.com/office/officeart/2011/layout/CircleProcess"/>
    <dgm:cxn modelId="{BB80E6E9-7E14-4A59-B080-C58FCDD78E87}" type="presParOf" srcId="{844AD114-F4AC-4AC6-9245-2DD924077C30}" destId="{C042BF98-37DB-4AF7-AFDA-07CDE1CFB1B9}" srcOrd="12" destOrd="0" presId="urn:microsoft.com/office/officeart/2011/layout/CircleProcess"/>
    <dgm:cxn modelId="{4CAA58FA-18D4-450A-9D71-46C8B631778F}" type="presParOf" srcId="{C042BF98-37DB-4AF7-AFDA-07CDE1CFB1B9}" destId="{BAB92DAB-17E7-4229-A6BA-E861C95D6ED2}" srcOrd="0" destOrd="0" presId="urn:microsoft.com/office/officeart/2011/layout/CircleProcess"/>
    <dgm:cxn modelId="{BD76444D-7A19-4DFB-A17A-266BD2D1FA90}" type="presParOf" srcId="{844AD114-F4AC-4AC6-9245-2DD924077C30}" destId="{80F5BD89-B2F8-4532-9675-FFE009E6BC3E}" srcOrd="13" destOrd="0" presId="urn:microsoft.com/office/officeart/2011/layout/CircleProcess"/>
    <dgm:cxn modelId="{3C4C1CDE-28A7-4619-A8C2-D6A72BDFACD0}" type="presParOf" srcId="{80F5BD89-B2F8-4532-9675-FFE009E6BC3E}" destId="{1C3C0F1F-BBDB-4D20-99DF-99F194EFBC95}" srcOrd="0" destOrd="0" presId="urn:microsoft.com/office/officeart/2011/layout/CircleProcess"/>
    <dgm:cxn modelId="{EF3534D9-4BC3-4CF3-81F7-7D86FB2F0AEE}" type="presParOf" srcId="{844AD114-F4AC-4AC6-9245-2DD924077C30}" destId="{8B2A8B47-5588-40BC-AD92-9794219671A8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00A904-7287-4066-B18F-5C497A6D9515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5" csCatId="colorful" phldr="1"/>
      <dgm:spPr/>
    </dgm:pt>
    <dgm:pt modelId="{2D0FCB15-7272-4B62-8742-CAD4CC9931E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b="1">
              <a:latin typeface="Tw Cen MT" panose="020B0602020104020603" pitchFamily="34" charset="0"/>
            </a:rPr>
            <a:t>Respeito à autonomia pedagógica</a:t>
          </a:r>
        </a:p>
      </dgm:t>
    </dgm:pt>
    <dgm:pt modelId="{BE9BB49A-4589-41D3-BC2D-6E30B7DC41D1}" type="parTrans" cxnId="{419A5E30-96BA-4E23-A66F-12690CC6689F}">
      <dgm:prSet/>
      <dgm:spPr/>
      <dgm:t>
        <a:bodyPr/>
        <a:lstStyle/>
        <a:p>
          <a:endParaRPr lang="pt-BR" sz="2200" b="1"/>
        </a:p>
      </dgm:t>
    </dgm:pt>
    <dgm:pt modelId="{5AB2AAF0-6AA8-4D21-B1C1-F405BB8B890A}" type="sibTrans" cxnId="{419A5E30-96BA-4E23-A66F-12690CC6689F}">
      <dgm:prSet/>
      <dgm:spPr/>
      <dgm:t>
        <a:bodyPr/>
        <a:lstStyle/>
        <a:p>
          <a:endParaRPr lang="pt-BR" b="1"/>
        </a:p>
      </dgm:t>
    </dgm:pt>
    <dgm:pt modelId="{B68FFF85-BFDA-4B38-91EE-AD037533C342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b="1" dirty="0">
              <a:solidFill>
                <a:srgbClr val="00B0F0"/>
              </a:solidFill>
              <a:latin typeface="Tw Cen MT" panose="020B0602020104020603" pitchFamily="34" charset="0"/>
            </a:rPr>
            <a:t>Respeito às diversidades sociais, regionais e culturais</a:t>
          </a:r>
        </a:p>
      </dgm:t>
    </dgm:pt>
    <dgm:pt modelId="{ECD1EE8B-2B4B-475B-B149-D7CF15A3727E}" type="parTrans" cxnId="{41C056E7-7215-4B64-8156-65F7FC3C272D}">
      <dgm:prSet/>
      <dgm:spPr/>
      <dgm:t>
        <a:bodyPr/>
        <a:lstStyle/>
        <a:p>
          <a:endParaRPr lang="pt-BR" sz="2200" b="1"/>
        </a:p>
      </dgm:t>
    </dgm:pt>
    <dgm:pt modelId="{EA4A19F8-C7DC-43A1-B003-00CAF1467471}" type="sibTrans" cxnId="{41C056E7-7215-4B64-8156-65F7FC3C272D}">
      <dgm:prSet/>
      <dgm:spPr/>
      <dgm:t>
        <a:bodyPr/>
        <a:lstStyle/>
        <a:p>
          <a:endParaRPr lang="pt-BR" b="1"/>
        </a:p>
      </dgm:t>
    </dgm:pt>
    <dgm:pt modelId="{F4BF3330-9BBF-4E84-B2E0-D7404A431461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b="1">
              <a:latin typeface="Tw Cen MT" panose="020B0602020104020603" pitchFamily="34" charset="0"/>
            </a:rPr>
            <a:t>Garantia de isonomia, publicidade, transparência</a:t>
          </a:r>
        </a:p>
      </dgm:t>
    </dgm:pt>
    <dgm:pt modelId="{6BEEEE6F-3F0A-456D-AA8A-96A41D2A5865}" type="parTrans" cxnId="{22527C7A-79D9-4A24-8099-FD443FF6EA9F}">
      <dgm:prSet/>
      <dgm:spPr/>
      <dgm:t>
        <a:bodyPr/>
        <a:lstStyle/>
        <a:p>
          <a:endParaRPr lang="pt-BR" sz="2200" b="1"/>
        </a:p>
      </dgm:t>
    </dgm:pt>
    <dgm:pt modelId="{97634C2C-C3DA-47E4-BE87-D7666BA9EC42}" type="sibTrans" cxnId="{22527C7A-79D9-4A24-8099-FD443FF6EA9F}">
      <dgm:prSet/>
      <dgm:spPr/>
      <dgm:t>
        <a:bodyPr/>
        <a:lstStyle/>
        <a:p>
          <a:endParaRPr lang="pt-BR" b="1"/>
        </a:p>
      </dgm:t>
    </dgm:pt>
    <dgm:pt modelId="{330BC40D-0638-425C-A97A-0DACFB752E16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b="1" dirty="0">
              <a:latin typeface="Tw Cen MT" panose="020B0602020104020603" pitchFamily="34" charset="0"/>
            </a:rPr>
            <a:t>Respeito à liberdade e o apreço à tolerância</a:t>
          </a:r>
        </a:p>
      </dgm:t>
    </dgm:pt>
    <dgm:pt modelId="{EC87569C-E202-402C-AB79-5405751406FC}" type="parTrans" cxnId="{D1F22F44-0729-4288-9B90-CD4372B5F45A}">
      <dgm:prSet/>
      <dgm:spPr/>
      <dgm:t>
        <a:bodyPr/>
        <a:lstStyle/>
        <a:p>
          <a:endParaRPr lang="pt-BR" sz="2200"/>
        </a:p>
      </dgm:t>
    </dgm:pt>
    <dgm:pt modelId="{154A47BF-FF17-40EE-A60E-37124F46F261}" type="sibTrans" cxnId="{D1F22F44-0729-4288-9B90-CD4372B5F45A}">
      <dgm:prSet/>
      <dgm:spPr/>
      <dgm:t>
        <a:bodyPr/>
        <a:lstStyle/>
        <a:p>
          <a:endParaRPr lang="pt-BR"/>
        </a:p>
      </dgm:t>
    </dgm:pt>
    <dgm:pt modelId="{85C86E42-3191-46A1-92EF-DD1FFCA3239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pt-BR" b="1" dirty="0">
              <a:solidFill>
                <a:srgbClr val="FC9C1C"/>
              </a:solidFill>
              <a:latin typeface="Tw Cen MT" panose="020B0602020104020603" pitchFamily="34" charset="0"/>
            </a:rPr>
            <a:t>Respeito ao pluralismo de ideias</a:t>
          </a:r>
        </a:p>
      </dgm:t>
    </dgm:pt>
    <dgm:pt modelId="{EB5552C9-1130-4B88-8323-318E01C8E470}" type="parTrans" cxnId="{1FC91732-3A2E-4549-BAF5-92F9644D2733}">
      <dgm:prSet/>
      <dgm:spPr/>
      <dgm:t>
        <a:bodyPr/>
        <a:lstStyle/>
        <a:p>
          <a:endParaRPr lang="pt-BR" sz="2200"/>
        </a:p>
      </dgm:t>
    </dgm:pt>
    <dgm:pt modelId="{3289B139-162E-4AC4-9100-9C0D1676AFF7}" type="sibTrans" cxnId="{1FC91732-3A2E-4549-BAF5-92F9644D2733}">
      <dgm:prSet/>
      <dgm:spPr/>
      <dgm:t>
        <a:bodyPr/>
        <a:lstStyle/>
        <a:p>
          <a:endParaRPr lang="pt-BR"/>
        </a:p>
      </dgm:t>
    </dgm:pt>
    <dgm:pt modelId="{9F9CE30F-8B13-4677-827A-9BEE83EC67E5}" type="pres">
      <dgm:prSet presAssocID="{0C00A904-7287-4066-B18F-5C497A6D9515}" presName="root" presStyleCnt="0">
        <dgm:presLayoutVars>
          <dgm:dir/>
          <dgm:resizeHandles val="exact"/>
        </dgm:presLayoutVars>
      </dgm:prSet>
      <dgm:spPr/>
    </dgm:pt>
    <dgm:pt modelId="{B4ADE8E3-E5CF-48E8-99D7-12196AD1EF6A}" type="pres">
      <dgm:prSet presAssocID="{2D0FCB15-7272-4B62-8742-CAD4CC9931E0}" presName="compNode" presStyleCnt="0"/>
      <dgm:spPr/>
    </dgm:pt>
    <dgm:pt modelId="{A301E215-7EB7-4E14-BFAF-1D5BA71C62E3}" type="pres">
      <dgm:prSet presAssocID="{2D0FCB15-7272-4B62-8742-CAD4CC9931E0}" presName="iconBgRect" presStyleLbl="bgShp" presStyleIdx="0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01A32E38-8AB5-4705-810B-07C06C150131}" type="pres">
      <dgm:prSet presAssocID="{2D0FCB15-7272-4B62-8742-CAD4CC9931E0}" presName="iconRect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8B2A9C77-DA41-4557-8889-95A17791E362}" type="pres">
      <dgm:prSet presAssocID="{2D0FCB15-7272-4B62-8742-CAD4CC9931E0}" presName="spaceRect" presStyleCnt="0"/>
      <dgm:spPr/>
    </dgm:pt>
    <dgm:pt modelId="{7B458F41-23BC-4EED-867D-6F3F54B0CC32}" type="pres">
      <dgm:prSet presAssocID="{2D0FCB15-7272-4B62-8742-CAD4CC9931E0}" presName="textRect" presStyleLbl="revTx" presStyleIdx="0" presStyleCnt="5">
        <dgm:presLayoutVars>
          <dgm:chMax val="1"/>
          <dgm:chPref val="1"/>
        </dgm:presLayoutVars>
      </dgm:prSet>
      <dgm:spPr/>
    </dgm:pt>
    <dgm:pt modelId="{69AD8E44-596E-4578-AE7A-D51A67A87D91}" type="pres">
      <dgm:prSet presAssocID="{5AB2AAF0-6AA8-4D21-B1C1-F405BB8B890A}" presName="sibTrans" presStyleCnt="0"/>
      <dgm:spPr/>
    </dgm:pt>
    <dgm:pt modelId="{E3F93AC4-F4E1-4246-A4F5-57D2B5817FB8}" type="pres">
      <dgm:prSet presAssocID="{B68FFF85-BFDA-4B38-91EE-AD037533C342}" presName="compNode" presStyleCnt="0"/>
      <dgm:spPr/>
    </dgm:pt>
    <dgm:pt modelId="{99A872BD-FAD1-453A-95BE-4818CA424786}" type="pres">
      <dgm:prSet presAssocID="{B68FFF85-BFDA-4B38-91EE-AD037533C342}" presName="iconBgRect" presStyleLbl="bgShp" presStyleIdx="1" presStyleCnt="5"/>
      <dgm:spPr>
        <a:prstGeom prst="round2DiagRect">
          <a:avLst>
            <a:gd name="adj1" fmla="val 29727"/>
            <a:gd name="adj2" fmla="val 0"/>
          </a:avLst>
        </a:prstGeom>
        <a:solidFill>
          <a:srgbClr val="00B0F0"/>
        </a:solidFill>
      </dgm:spPr>
    </dgm:pt>
    <dgm:pt modelId="{34B2FBEB-4929-44FC-8874-97467F748909}" type="pres">
      <dgm:prSet presAssocID="{B68FFF85-BFDA-4B38-91EE-AD037533C342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obo terrestre: Américas"/>
        </a:ext>
      </dgm:extLst>
    </dgm:pt>
    <dgm:pt modelId="{1BB3A76E-0DCB-4C9A-988D-8DA7FB666B1C}" type="pres">
      <dgm:prSet presAssocID="{B68FFF85-BFDA-4B38-91EE-AD037533C342}" presName="spaceRect" presStyleCnt="0"/>
      <dgm:spPr/>
    </dgm:pt>
    <dgm:pt modelId="{E955A727-08B0-4EFA-8447-F6DE8F4486A7}" type="pres">
      <dgm:prSet presAssocID="{B68FFF85-BFDA-4B38-91EE-AD037533C342}" presName="textRect" presStyleLbl="revTx" presStyleIdx="1" presStyleCnt="5">
        <dgm:presLayoutVars>
          <dgm:chMax val="1"/>
          <dgm:chPref val="1"/>
        </dgm:presLayoutVars>
      </dgm:prSet>
      <dgm:spPr/>
    </dgm:pt>
    <dgm:pt modelId="{268C4A3F-6F80-44C4-8C49-CCD3BEDB88E1}" type="pres">
      <dgm:prSet presAssocID="{EA4A19F8-C7DC-43A1-B003-00CAF1467471}" presName="sibTrans" presStyleCnt="0"/>
      <dgm:spPr/>
    </dgm:pt>
    <dgm:pt modelId="{8361966C-6F7F-4670-85C8-A13A90247B8E}" type="pres">
      <dgm:prSet presAssocID="{F4BF3330-9BBF-4E84-B2E0-D7404A431461}" presName="compNode" presStyleCnt="0"/>
      <dgm:spPr/>
    </dgm:pt>
    <dgm:pt modelId="{ACF8E8DB-E077-4EBE-8734-BA9391DA556E}" type="pres">
      <dgm:prSet presAssocID="{F4BF3330-9BBF-4E84-B2E0-D7404A431461}" presName="iconBgRect" presStyleLbl="bgShp" presStyleIdx="2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FEE4A9E4-88AC-4259-B063-578B0C112C2E}" type="pres">
      <dgm:prSet presAssocID="{F4BF3330-9BBF-4E84-B2E0-D7404A431461}" presName="iconRect" presStyleLbl="node1" presStyleIdx="2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3E0723A0-DDAA-4F9F-9B45-C62DBCB82FC9}" type="pres">
      <dgm:prSet presAssocID="{F4BF3330-9BBF-4E84-B2E0-D7404A431461}" presName="spaceRect" presStyleCnt="0"/>
      <dgm:spPr/>
    </dgm:pt>
    <dgm:pt modelId="{DCE1171D-8965-4D4E-9887-C641C1E69DDD}" type="pres">
      <dgm:prSet presAssocID="{F4BF3330-9BBF-4E84-B2E0-D7404A431461}" presName="textRect" presStyleLbl="revTx" presStyleIdx="2" presStyleCnt="5">
        <dgm:presLayoutVars>
          <dgm:chMax val="1"/>
          <dgm:chPref val="1"/>
        </dgm:presLayoutVars>
      </dgm:prSet>
      <dgm:spPr/>
    </dgm:pt>
    <dgm:pt modelId="{A4FAE5BF-1C55-48D9-93EB-49518076A183}" type="pres">
      <dgm:prSet presAssocID="{97634C2C-C3DA-47E4-BE87-D7666BA9EC42}" presName="sibTrans" presStyleCnt="0"/>
      <dgm:spPr/>
    </dgm:pt>
    <dgm:pt modelId="{7D8EE396-8B81-4735-B745-62A18A04427D}" type="pres">
      <dgm:prSet presAssocID="{85C86E42-3191-46A1-92EF-DD1FFCA32394}" presName="compNode" presStyleCnt="0"/>
      <dgm:spPr/>
    </dgm:pt>
    <dgm:pt modelId="{60BFA8DE-B247-4682-B24D-831B88FE1131}" type="pres">
      <dgm:prSet presAssocID="{85C86E42-3191-46A1-92EF-DD1FFCA32394}" presName="iconBgRect" presStyleLbl="bgShp" presStyleIdx="3" presStyleCnt="5"/>
      <dgm:spPr>
        <a:prstGeom prst="round2DiagRect">
          <a:avLst>
            <a:gd name="adj1" fmla="val 29727"/>
            <a:gd name="adj2" fmla="val 0"/>
          </a:avLst>
        </a:prstGeom>
        <a:solidFill>
          <a:srgbClr val="FC9C1C"/>
        </a:solidFill>
      </dgm:spPr>
    </dgm:pt>
    <dgm:pt modelId="{6CBFEBAB-6891-4F15-B406-F6E1FFCBECD4}" type="pres">
      <dgm:prSet presAssocID="{85C86E42-3191-46A1-92EF-DD1FFCA32394}" presName="iconRect" presStyleLbl="nod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C92D9D79-3174-42D3-BD97-7E75CCD8F4C9}" type="pres">
      <dgm:prSet presAssocID="{85C86E42-3191-46A1-92EF-DD1FFCA32394}" presName="spaceRect" presStyleCnt="0"/>
      <dgm:spPr/>
    </dgm:pt>
    <dgm:pt modelId="{449CD220-CB51-4757-8861-6915BE7F5720}" type="pres">
      <dgm:prSet presAssocID="{85C86E42-3191-46A1-92EF-DD1FFCA32394}" presName="textRect" presStyleLbl="revTx" presStyleIdx="3" presStyleCnt="5">
        <dgm:presLayoutVars>
          <dgm:chMax val="1"/>
          <dgm:chPref val="1"/>
        </dgm:presLayoutVars>
      </dgm:prSet>
      <dgm:spPr/>
    </dgm:pt>
    <dgm:pt modelId="{D7F4A0A9-DEC5-4196-9B9B-045A0E3D5FEB}" type="pres">
      <dgm:prSet presAssocID="{3289B139-162E-4AC4-9100-9C0D1676AFF7}" presName="sibTrans" presStyleCnt="0"/>
      <dgm:spPr/>
    </dgm:pt>
    <dgm:pt modelId="{5495B24D-4563-4C9D-9C41-689ACDB8E0C7}" type="pres">
      <dgm:prSet presAssocID="{330BC40D-0638-425C-A97A-0DACFB752E16}" presName="compNode" presStyleCnt="0"/>
      <dgm:spPr/>
    </dgm:pt>
    <dgm:pt modelId="{1522DEF4-C8DD-43B9-8E9E-9666460BF359}" type="pres">
      <dgm:prSet presAssocID="{330BC40D-0638-425C-A97A-0DACFB752E16}" presName="iconBgRect" presStyleLbl="bgShp" presStyleIdx="4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678B1DFF-CEA5-4660-8B99-5E3E804C865E}" type="pres">
      <dgm:prSet presAssocID="{330BC40D-0638-425C-A97A-0DACFB752E16}" presName="iconRect" presStyleLbl="nod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 Ideia"/>
        </a:ext>
      </dgm:extLst>
    </dgm:pt>
    <dgm:pt modelId="{8E8C6D0F-2EB7-4AFD-A753-D02C7CD14829}" type="pres">
      <dgm:prSet presAssocID="{330BC40D-0638-425C-A97A-0DACFB752E16}" presName="spaceRect" presStyleCnt="0"/>
      <dgm:spPr/>
    </dgm:pt>
    <dgm:pt modelId="{A4E41F3C-91B3-4AAC-9156-DDC68EA0A2E7}" type="pres">
      <dgm:prSet presAssocID="{330BC40D-0638-425C-A97A-0DACFB752E16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419A5E30-96BA-4E23-A66F-12690CC6689F}" srcId="{0C00A904-7287-4066-B18F-5C497A6D9515}" destId="{2D0FCB15-7272-4B62-8742-CAD4CC9931E0}" srcOrd="0" destOrd="0" parTransId="{BE9BB49A-4589-41D3-BC2D-6E30B7DC41D1}" sibTransId="{5AB2AAF0-6AA8-4D21-B1C1-F405BB8B890A}"/>
    <dgm:cxn modelId="{1FC91732-3A2E-4549-BAF5-92F9644D2733}" srcId="{0C00A904-7287-4066-B18F-5C497A6D9515}" destId="{85C86E42-3191-46A1-92EF-DD1FFCA32394}" srcOrd="3" destOrd="0" parTransId="{EB5552C9-1130-4B88-8323-318E01C8E470}" sibTransId="{3289B139-162E-4AC4-9100-9C0D1676AFF7}"/>
    <dgm:cxn modelId="{D1F22F44-0729-4288-9B90-CD4372B5F45A}" srcId="{0C00A904-7287-4066-B18F-5C497A6D9515}" destId="{330BC40D-0638-425C-A97A-0DACFB752E16}" srcOrd="4" destOrd="0" parTransId="{EC87569C-E202-402C-AB79-5405751406FC}" sibTransId="{154A47BF-FF17-40EE-A60E-37124F46F261}"/>
    <dgm:cxn modelId="{B3C4F048-0E0B-4E5D-B228-1C1F39BE5A06}" type="presOf" srcId="{0C00A904-7287-4066-B18F-5C497A6D9515}" destId="{9F9CE30F-8B13-4677-827A-9BEE83EC67E5}" srcOrd="0" destOrd="0" presId="urn:microsoft.com/office/officeart/2018/5/layout/IconLeafLabelList"/>
    <dgm:cxn modelId="{159EA670-B217-496D-9E4F-75E0C1E3BD59}" type="presOf" srcId="{330BC40D-0638-425C-A97A-0DACFB752E16}" destId="{A4E41F3C-91B3-4AAC-9156-DDC68EA0A2E7}" srcOrd="0" destOrd="0" presId="urn:microsoft.com/office/officeart/2018/5/layout/IconLeafLabelList"/>
    <dgm:cxn modelId="{22527C7A-79D9-4A24-8099-FD443FF6EA9F}" srcId="{0C00A904-7287-4066-B18F-5C497A6D9515}" destId="{F4BF3330-9BBF-4E84-B2E0-D7404A431461}" srcOrd="2" destOrd="0" parTransId="{6BEEEE6F-3F0A-456D-AA8A-96A41D2A5865}" sibTransId="{97634C2C-C3DA-47E4-BE87-D7666BA9EC42}"/>
    <dgm:cxn modelId="{842DD187-3498-4244-A4D8-1C6AD018C989}" type="presOf" srcId="{B68FFF85-BFDA-4B38-91EE-AD037533C342}" destId="{E955A727-08B0-4EFA-8447-F6DE8F4486A7}" srcOrd="0" destOrd="0" presId="urn:microsoft.com/office/officeart/2018/5/layout/IconLeafLabelList"/>
    <dgm:cxn modelId="{DFC5138A-7026-4B47-ADB5-3A2B4BD74F22}" type="presOf" srcId="{2D0FCB15-7272-4B62-8742-CAD4CC9931E0}" destId="{7B458F41-23BC-4EED-867D-6F3F54B0CC32}" srcOrd="0" destOrd="0" presId="urn:microsoft.com/office/officeart/2018/5/layout/IconLeafLabelList"/>
    <dgm:cxn modelId="{0DA71F91-94E2-482B-9948-D4C164D2CE05}" type="presOf" srcId="{F4BF3330-9BBF-4E84-B2E0-D7404A431461}" destId="{DCE1171D-8965-4D4E-9887-C641C1E69DDD}" srcOrd="0" destOrd="0" presId="urn:microsoft.com/office/officeart/2018/5/layout/IconLeafLabelList"/>
    <dgm:cxn modelId="{A9BC82E2-1A50-438C-9C35-922083377E82}" type="presOf" srcId="{85C86E42-3191-46A1-92EF-DD1FFCA32394}" destId="{449CD220-CB51-4757-8861-6915BE7F5720}" srcOrd="0" destOrd="0" presId="urn:microsoft.com/office/officeart/2018/5/layout/IconLeafLabelList"/>
    <dgm:cxn modelId="{41C056E7-7215-4B64-8156-65F7FC3C272D}" srcId="{0C00A904-7287-4066-B18F-5C497A6D9515}" destId="{B68FFF85-BFDA-4B38-91EE-AD037533C342}" srcOrd="1" destOrd="0" parTransId="{ECD1EE8B-2B4B-475B-B149-D7CF15A3727E}" sibTransId="{EA4A19F8-C7DC-43A1-B003-00CAF1467471}"/>
    <dgm:cxn modelId="{30C316D5-3711-4B00-8AA8-4B1202E4B169}" type="presParOf" srcId="{9F9CE30F-8B13-4677-827A-9BEE83EC67E5}" destId="{B4ADE8E3-E5CF-48E8-99D7-12196AD1EF6A}" srcOrd="0" destOrd="0" presId="urn:microsoft.com/office/officeart/2018/5/layout/IconLeafLabelList"/>
    <dgm:cxn modelId="{CE6F1F7A-7EFE-4E3D-8031-3D1F4D8910D1}" type="presParOf" srcId="{B4ADE8E3-E5CF-48E8-99D7-12196AD1EF6A}" destId="{A301E215-7EB7-4E14-BFAF-1D5BA71C62E3}" srcOrd="0" destOrd="0" presId="urn:microsoft.com/office/officeart/2018/5/layout/IconLeafLabelList"/>
    <dgm:cxn modelId="{1E881AC3-7843-43EC-8E7A-78852A86E8CC}" type="presParOf" srcId="{B4ADE8E3-E5CF-48E8-99D7-12196AD1EF6A}" destId="{01A32E38-8AB5-4705-810B-07C06C150131}" srcOrd="1" destOrd="0" presId="urn:microsoft.com/office/officeart/2018/5/layout/IconLeafLabelList"/>
    <dgm:cxn modelId="{9343FE78-7A9F-41FB-BC8C-3B52F7AE3A9F}" type="presParOf" srcId="{B4ADE8E3-E5CF-48E8-99D7-12196AD1EF6A}" destId="{8B2A9C77-DA41-4557-8889-95A17791E362}" srcOrd="2" destOrd="0" presId="urn:microsoft.com/office/officeart/2018/5/layout/IconLeafLabelList"/>
    <dgm:cxn modelId="{B0E64306-C563-4578-B927-436A463A1D71}" type="presParOf" srcId="{B4ADE8E3-E5CF-48E8-99D7-12196AD1EF6A}" destId="{7B458F41-23BC-4EED-867D-6F3F54B0CC32}" srcOrd="3" destOrd="0" presId="urn:microsoft.com/office/officeart/2018/5/layout/IconLeafLabelList"/>
    <dgm:cxn modelId="{02C95876-102D-42F6-BD9D-87602D80A37A}" type="presParOf" srcId="{9F9CE30F-8B13-4677-827A-9BEE83EC67E5}" destId="{69AD8E44-596E-4578-AE7A-D51A67A87D91}" srcOrd="1" destOrd="0" presId="urn:microsoft.com/office/officeart/2018/5/layout/IconLeafLabelList"/>
    <dgm:cxn modelId="{0AC7E79E-E57F-4298-BA6B-82AF0FE2A503}" type="presParOf" srcId="{9F9CE30F-8B13-4677-827A-9BEE83EC67E5}" destId="{E3F93AC4-F4E1-4246-A4F5-57D2B5817FB8}" srcOrd="2" destOrd="0" presId="urn:microsoft.com/office/officeart/2018/5/layout/IconLeafLabelList"/>
    <dgm:cxn modelId="{C02A3E28-F618-437A-915E-9BB5BEC4C184}" type="presParOf" srcId="{E3F93AC4-F4E1-4246-A4F5-57D2B5817FB8}" destId="{99A872BD-FAD1-453A-95BE-4818CA424786}" srcOrd="0" destOrd="0" presId="urn:microsoft.com/office/officeart/2018/5/layout/IconLeafLabelList"/>
    <dgm:cxn modelId="{811E5A96-5822-4691-9C53-E651B3F49DC9}" type="presParOf" srcId="{E3F93AC4-F4E1-4246-A4F5-57D2B5817FB8}" destId="{34B2FBEB-4929-44FC-8874-97467F748909}" srcOrd="1" destOrd="0" presId="urn:microsoft.com/office/officeart/2018/5/layout/IconLeafLabelList"/>
    <dgm:cxn modelId="{819601DA-8504-4982-BA6D-D4F42D887587}" type="presParOf" srcId="{E3F93AC4-F4E1-4246-A4F5-57D2B5817FB8}" destId="{1BB3A76E-0DCB-4C9A-988D-8DA7FB666B1C}" srcOrd="2" destOrd="0" presId="urn:microsoft.com/office/officeart/2018/5/layout/IconLeafLabelList"/>
    <dgm:cxn modelId="{44B974FF-3A0C-4719-837F-40DF2792D006}" type="presParOf" srcId="{E3F93AC4-F4E1-4246-A4F5-57D2B5817FB8}" destId="{E955A727-08B0-4EFA-8447-F6DE8F4486A7}" srcOrd="3" destOrd="0" presId="urn:microsoft.com/office/officeart/2018/5/layout/IconLeafLabelList"/>
    <dgm:cxn modelId="{10FF7CED-818B-4E26-BB7B-E5DEA86820D6}" type="presParOf" srcId="{9F9CE30F-8B13-4677-827A-9BEE83EC67E5}" destId="{268C4A3F-6F80-44C4-8C49-CCD3BEDB88E1}" srcOrd="3" destOrd="0" presId="urn:microsoft.com/office/officeart/2018/5/layout/IconLeafLabelList"/>
    <dgm:cxn modelId="{2B700766-4561-4FC4-A367-42DB8792AA24}" type="presParOf" srcId="{9F9CE30F-8B13-4677-827A-9BEE83EC67E5}" destId="{8361966C-6F7F-4670-85C8-A13A90247B8E}" srcOrd="4" destOrd="0" presId="urn:microsoft.com/office/officeart/2018/5/layout/IconLeafLabelList"/>
    <dgm:cxn modelId="{B910F725-A176-47C0-9D28-1B9C70F61ED6}" type="presParOf" srcId="{8361966C-6F7F-4670-85C8-A13A90247B8E}" destId="{ACF8E8DB-E077-4EBE-8734-BA9391DA556E}" srcOrd="0" destOrd="0" presId="urn:microsoft.com/office/officeart/2018/5/layout/IconLeafLabelList"/>
    <dgm:cxn modelId="{3EE919A7-11A9-4BDE-B972-2EC616B64FE9}" type="presParOf" srcId="{8361966C-6F7F-4670-85C8-A13A90247B8E}" destId="{FEE4A9E4-88AC-4259-B063-578B0C112C2E}" srcOrd="1" destOrd="0" presId="urn:microsoft.com/office/officeart/2018/5/layout/IconLeafLabelList"/>
    <dgm:cxn modelId="{A462DAF3-F2CD-4678-9BC6-4D9B36672BAE}" type="presParOf" srcId="{8361966C-6F7F-4670-85C8-A13A90247B8E}" destId="{3E0723A0-DDAA-4F9F-9B45-C62DBCB82FC9}" srcOrd="2" destOrd="0" presId="urn:microsoft.com/office/officeart/2018/5/layout/IconLeafLabelList"/>
    <dgm:cxn modelId="{B8E484F6-0299-40D8-9006-1E9FDAC05872}" type="presParOf" srcId="{8361966C-6F7F-4670-85C8-A13A90247B8E}" destId="{DCE1171D-8965-4D4E-9887-C641C1E69DDD}" srcOrd="3" destOrd="0" presId="urn:microsoft.com/office/officeart/2018/5/layout/IconLeafLabelList"/>
    <dgm:cxn modelId="{913845AF-20E4-4A79-8326-8A1A67A615A4}" type="presParOf" srcId="{9F9CE30F-8B13-4677-827A-9BEE83EC67E5}" destId="{A4FAE5BF-1C55-48D9-93EB-49518076A183}" srcOrd="5" destOrd="0" presId="urn:microsoft.com/office/officeart/2018/5/layout/IconLeafLabelList"/>
    <dgm:cxn modelId="{46D80507-7991-4625-91ED-D26F97E6975A}" type="presParOf" srcId="{9F9CE30F-8B13-4677-827A-9BEE83EC67E5}" destId="{7D8EE396-8B81-4735-B745-62A18A04427D}" srcOrd="6" destOrd="0" presId="urn:microsoft.com/office/officeart/2018/5/layout/IconLeafLabelList"/>
    <dgm:cxn modelId="{99156D88-118F-40A7-9AA2-A665D9E14CCB}" type="presParOf" srcId="{7D8EE396-8B81-4735-B745-62A18A04427D}" destId="{60BFA8DE-B247-4682-B24D-831B88FE1131}" srcOrd="0" destOrd="0" presId="urn:microsoft.com/office/officeart/2018/5/layout/IconLeafLabelList"/>
    <dgm:cxn modelId="{4898F756-EF2A-4246-81D5-2DF3B5B2B7B4}" type="presParOf" srcId="{7D8EE396-8B81-4735-B745-62A18A04427D}" destId="{6CBFEBAB-6891-4F15-B406-F6E1FFCBECD4}" srcOrd="1" destOrd="0" presId="urn:microsoft.com/office/officeart/2018/5/layout/IconLeafLabelList"/>
    <dgm:cxn modelId="{57469566-AB73-4CD3-BC56-7DFB0E3BC628}" type="presParOf" srcId="{7D8EE396-8B81-4735-B745-62A18A04427D}" destId="{C92D9D79-3174-42D3-BD97-7E75CCD8F4C9}" srcOrd="2" destOrd="0" presId="urn:microsoft.com/office/officeart/2018/5/layout/IconLeafLabelList"/>
    <dgm:cxn modelId="{45E7761A-09D4-4801-BC0D-EE1F7140ECBC}" type="presParOf" srcId="{7D8EE396-8B81-4735-B745-62A18A04427D}" destId="{449CD220-CB51-4757-8861-6915BE7F5720}" srcOrd="3" destOrd="0" presId="urn:microsoft.com/office/officeart/2018/5/layout/IconLeafLabelList"/>
    <dgm:cxn modelId="{02BC2646-B002-44D3-927E-0DFDAECCC06F}" type="presParOf" srcId="{9F9CE30F-8B13-4677-827A-9BEE83EC67E5}" destId="{D7F4A0A9-DEC5-4196-9B9B-045A0E3D5FEB}" srcOrd="7" destOrd="0" presId="urn:microsoft.com/office/officeart/2018/5/layout/IconLeafLabelList"/>
    <dgm:cxn modelId="{CDB9D9FF-7697-4134-9CF6-FEF6E87CD442}" type="presParOf" srcId="{9F9CE30F-8B13-4677-827A-9BEE83EC67E5}" destId="{5495B24D-4563-4C9D-9C41-689ACDB8E0C7}" srcOrd="8" destOrd="0" presId="urn:microsoft.com/office/officeart/2018/5/layout/IconLeafLabelList"/>
    <dgm:cxn modelId="{64EE041C-C911-41D9-85AA-7A9237EFEDB9}" type="presParOf" srcId="{5495B24D-4563-4C9D-9C41-689ACDB8E0C7}" destId="{1522DEF4-C8DD-43B9-8E9E-9666460BF359}" srcOrd="0" destOrd="0" presId="urn:microsoft.com/office/officeart/2018/5/layout/IconLeafLabelList"/>
    <dgm:cxn modelId="{964C20E6-C752-4074-B413-9D7CAC74679A}" type="presParOf" srcId="{5495B24D-4563-4C9D-9C41-689ACDB8E0C7}" destId="{678B1DFF-CEA5-4660-8B99-5E3E804C865E}" srcOrd="1" destOrd="0" presId="urn:microsoft.com/office/officeart/2018/5/layout/IconLeafLabelList"/>
    <dgm:cxn modelId="{4D32E71B-67FE-4EF4-A15B-170B5F63BAA3}" type="presParOf" srcId="{5495B24D-4563-4C9D-9C41-689ACDB8E0C7}" destId="{8E8C6D0F-2EB7-4AFD-A753-D02C7CD14829}" srcOrd="2" destOrd="0" presId="urn:microsoft.com/office/officeart/2018/5/layout/IconLeafLabelList"/>
    <dgm:cxn modelId="{BD85C903-035C-4CF2-AAB3-B3737A8A8990}" type="presParOf" srcId="{5495B24D-4563-4C9D-9C41-689ACDB8E0C7}" destId="{A4E41F3C-91B3-4AAC-9156-DDC68EA0A2E7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6147F-DB5C-4183-8CB0-7A4E9027BA40}">
      <dsp:nvSpPr>
        <dsp:cNvPr id="0" name=""/>
        <dsp:cNvSpPr/>
      </dsp:nvSpPr>
      <dsp:spPr>
        <a:xfrm>
          <a:off x="0" y="0"/>
          <a:ext cx="7849253" cy="436725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rgbClr val="FFFF00"/>
              </a:solidFill>
            </a:rPr>
            <a:t> </a:t>
          </a:r>
          <a:r>
            <a:rPr lang="pt-BR" sz="2200" b="1" kern="1200" dirty="0">
              <a:solidFill>
                <a:srgbClr val="FFC000"/>
              </a:solidFill>
            </a:rPr>
            <a:t>PNAE Lei 11.947, de 2009</a:t>
          </a:r>
        </a:p>
      </dsp:txBody>
      <dsp:txXfrm>
        <a:off x="21319" y="21319"/>
        <a:ext cx="7806615" cy="394087"/>
      </dsp:txXfrm>
    </dsp:sp>
    <dsp:sp modelId="{047663B0-1697-496F-9AC1-522E72C81C05}">
      <dsp:nvSpPr>
        <dsp:cNvPr id="0" name=""/>
        <dsp:cNvSpPr/>
      </dsp:nvSpPr>
      <dsp:spPr>
        <a:xfrm>
          <a:off x="0" y="476427"/>
          <a:ext cx="7849253" cy="243845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rgbClr val="FFC000"/>
              </a:solidFill>
            </a:rPr>
            <a:t>Resolução CD/FNDE nº 6, de 2020</a:t>
          </a:r>
        </a:p>
      </dsp:txBody>
      <dsp:txXfrm>
        <a:off x="11904" y="488331"/>
        <a:ext cx="7825445" cy="220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DE0AF-19CE-4C98-89FE-F036CEE34915}">
      <dsp:nvSpPr>
        <dsp:cNvPr id="0" name=""/>
        <dsp:cNvSpPr/>
      </dsp:nvSpPr>
      <dsp:spPr>
        <a:xfrm>
          <a:off x="3134440" y="439171"/>
          <a:ext cx="985813" cy="985813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PNAE</a:t>
          </a:r>
        </a:p>
      </dsp:txBody>
      <dsp:txXfrm>
        <a:off x="3182563" y="487294"/>
        <a:ext cx="889567" cy="889567"/>
      </dsp:txXfrm>
    </dsp:sp>
    <dsp:sp modelId="{A0139205-DC38-4418-BEA4-82A3FEEBC9B1}">
      <dsp:nvSpPr>
        <dsp:cNvPr id="0" name=""/>
        <dsp:cNvSpPr/>
      </dsp:nvSpPr>
      <dsp:spPr>
        <a:xfrm rot="1046315">
          <a:off x="4101666" y="1208107"/>
          <a:ext cx="8088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883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486098-B23B-47C3-86BD-6B3439D23580}">
      <dsp:nvSpPr>
        <dsp:cNvPr id="0" name=""/>
        <dsp:cNvSpPr/>
      </dsp:nvSpPr>
      <dsp:spPr>
        <a:xfrm>
          <a:off x="4891914" y="1091594"/>
          <a:ext cx="1657571" cy="996099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Oferta de refeições que cubram as necessidades nutricionais durante o período letivo </a:t>
          </a:r>
        </a:p>
      </dsp:txBody>
      <dsp:txXfrm>
        <a:off x="4940540" y="1140220"/>
        <a:ext cx="1560319" cy="898847"/>
      </dsp:txXfrm>
    </dsp:sp>
    <dsp:sp modelId="{90DF8DFD-AF83-4937-8E05-EFE4EDFA7E50}">
      <dsp:nvSpPr>
        <dsp:cNvPr id="0" name=""/>
        <dsp:cNvSpPr/>
      </dsp:nvSpPr>
      <dsp:spPr>
        <a:xfrm rot="2634378">
          <a:off x="3871614" y="2023371"/>
          <a:ext cx="17790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90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7A93B4-0120-4D26-A987-98206D8D6332}">
      <dsp:nvSpPr>
        <dsp:cNvPr id="0" name=""/>
        <dsp:cNvSpPr/>
      </dsp:nvSpPr>
      <dsp:spPr>
        <a:xfrm>
          <a:off x="4955543" y="2640226"/>
          <a:ext cx="1563840" cy="6458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tx1"/>
              </a:solidFill>
            </a:rPr>
            <a:t>Formação de práticas alimentares saudáveis</a:t>
          </a:r>
        </a:p>
      </dsp:txBody>
      <dsp:txXfrm>
        <a:off x="4987069" y="2671752"/>
        <a:ext cx="1500788" cy="582766"/>
      </dsp:txXfrm>
    </dsp:sp>
    <dsp:sp modelId="{99477FA5-C07E-46F7-A84E-0BE581D5AABA}">
      <dsp:nvSpPr>
        <dsp:cNvPr id="0" name=""/>
        <dsp:cNvSpPr/>
      </dsp:nvSpPr>
      <dsp:spPr>
        <a:xfrm rot="4386833">
          <a:off x="3331863" y="2025267"/>
          <a:ext cx="125466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466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37C4A-FE7E-42C3-A9BA-DDC91EDE32B0}">
      <dsp:nvSpPr>
        <dsp:cNvPr id="0" name=""/>
        <dsp:cNvSpPr/>
      </dsp:nvSpPr>
      <dsp:spPr>
        <a:xfrm>
          <a:off x="3678565" y="2625549"/>
          <a:ext cx="1126196" cy="660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tx1"/>
              </a:solidFill>
            </a:rPr>
            <a:t>Aprendizagem/Rendimento Escolar</a:t>
          </a:r>
        </a:p>
      </dsp:txBody>
      <dsp:txXfrm>
        <a:off x="3710808" y="2657792"/>
        <a:ext cx="1061710" cy="596009"/>
      </dsp:txXfrm>
    </dsp:sp>
    <dsp:sp modelId="{5ADC7E44-E827-4BAB-9B9F-61E15E514F47}">
      <dsp:nvSpPr>
        <dsp:cNvPr id="0" name=""/>
        <dsp:cNvSpPr/>
      </dsp:nvSpPr>
      <dsp:spPr>
        <a:xfrm rot="6662952">
          <a:off x="2502542" y="2067076"/>
          <a:ext cx="137600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7600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27710-26FE-4F4A-83AF-F8AC3C317682}">
      <dsp:nvSpPr>
        <dsp:cNvPr id="0" name=""/>
        <dsp:cNvSpPr/>
      </dsp:nvSpPr>
      <dsp:spPr>
        <a:xfrm>
          <a:off x="2117211" y="2709168"/>
          <a:ext cx="1398254" cy="660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tx1"/>
              </a:solidFill>
            </a:rPr>
            <a:t>Desenvolvimento biopsicossocial</a:t>
          </a:r>
        </a:p>
      </dsp:txBody>
      <dsp:txXfrm>
        <a:off x="2149454" y="2741411"/>
        <a:ext cx="1333768" cy="596009"/>
      </dsp:txXfrm>
    </dsp:sp>
    <dsp:sp modelId="{D0DC7069-8039-4B73-9B12-18CD7AE36117}">
      <dsp:nvSpPr>
        <dsp:cNvPr id="0" name=""/>
        <dsp:cNvSpPr/>
      </dsp:nvSpPr>
      <dsp:spPr>
        <a:xfrm rot="8151784">
          <a:off x="1635741" y="2017952"/>
          <a:ext cx="174502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502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3CE606-3755-4CE2-B612-400915900188}">
      <dsp:nvSpPr>
        <dsp:cNvPr id="0" name=""/>
        <dsp:cNvSpPr/>
      </dsp:nvSpPr>
      <dsp:spPr>
        <a:xfrm>
          <a:off x="1034481" y="2625549"/>
          <a:ext cx="1014480" cy="660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1" kern="1200" dirty="0">
              <a:solidFill>
                <a:schemeClr val="tx1"/>
              </a:solidFill>
            </a:rPr>
            <a:t>Crescimento</a:t>
          </a:r>
        </a:p>
      </dsp:txBody>
      <dsp:txXfrm>
        <a:off x="1066724" y="2657792"/>
        <a:ext cx="949994" cy="596009"/>
      </dsp:txXfrm>
    </dsp:sp>
    <dsp:sp modelId="{EF75612F-1B10-434F-A3FE-D666E1119CC4}">
      <dsp:nvSpPr>
        <dsp:cNvPr id="0" name=""/>
        <dsp:cNvSpPr/>
      </dsp:nvSpPr>
      <dsp:spPr>
        <a:xfrm rot="9477861">
          <a:off x="2500717" y="1254970"/>
          <a:ext cx="6577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74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E1710-16D1-432D-9DBE-731CA7168E6D}">
      <dsp:nvSpPr>
        <dsp:cNvPr id="0" name=""/>
        <dsp:cNvSpPr/>
      </dsp:nvSpPr>
      <dsp:spPr>
        <a:xfrm>
          <a:off x="1042297" y="1378357"/>
          <a:ext cx="1520089" cy="584782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Educação Alimentar e                                                    Nutricional</a:t>
          </a:r>
          <a:r>
            <a:rPr lang="pt-BR" sz="1500" kern="1200" dirty="0"/>
            <a:t>	</a:t>
          </a:r>
        </a:p>
      </dsp:txBody>
      <dsp:txXfrm>
        <a:off x="1070844" y="1406904"/>
        <a:ext cx="1462995" cy="527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D29A0-95D4-4568-8882-64022375FC45}">
      <dsp:nvSpPr>
        <dsp:cNvPr id="0" name=""/>
        <dsp:cNvSpPr/>
      </dsp:nvSpPr>
      <dsp:spPr>
        <a:xfrm>
          <a:off x="5973225" y="451658"/>
          <a:ext cx="1186529" cy="11867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03C054-DE69-443B-B050-27604F96F5CF}">
      <dsp:nvSpPr>
        <dsp:cNvPr id="0" name=""/>
        <dsp:cNvSpPr/>
      </dsp:nvSpPr>
      <dsp:spPr>
        <a:xfrm>
          <a:off x="5974259" y="479970"/>
          <a:ext cx="1543866" cy="110759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Nutricionista responsável técnico</a:t>
          </a:r>
        </a:p>
      </dsp:txBody>
      <dsp:txXfrm>
        <a:off x="6195188" y="638227"/>
        <a:ext cx="1102887" cy="791079"/>
      </dsp:txXfrm>
    </dsp:sp>
    <dsp:sp modelId="{5A9E4F47-C965-4FD8-A43F-8CA00A9CDAF4}">
      <dsp:nvSpPr>
        <dsp:cNvPr id="0" name=""/>
        <dsp:cNvSpPr/>
      </dsp:nvSpPr>
      <dsp:spPr>
        <a:xfrm rot="2700000">
          <a:off x="4746351" y="451720"/>
          <a:ext cx="1186392" cy="118639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512095-5CB1-445A-A05D-8A6F7D30B943}">
      <dsp:nvSpPr>
        <dsp:cNvPr id="0" name=""/>
        <dsp:cNvSpPr/>
      </dsp:nvSpPr>
      <dsp:spPr>
        <a:xfrm>
          <a:off x="4637032" y="491223"/>
          <a:ext cx="1406923" cy="110759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Conselho de Alimentação Escolar  (CAE) constituído  </a:t>
          </a:r>
        </a:p>
      </dsp:txBody>
      <dsp:txXfrm>
        <a:off x="4837563" y="649480"/>
        <a:ext cx="1005060" cy="791079"/>
      </dsp:txXfrm>
    </dsp:sp>
    <dsp:sp modelId="{A6076034-BC8E-4356-9817-2390C20BFCFA}">
      <dsp:nvSpPr>
        <dsp:cNvPr id="0" name=""/>
        <dsp:cNvSpPr/>
      </dsp:nvSpPr>
      <dsp:spPr>
        <a:xfrm rot="2700000">
          <a:off x="3520670" y="451720"/>
          <a:ext cx="1186392" cy="118639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EBAB7-FB5F-45BB-B1F6-80F511A77CC7}">
      <dsp:nvSpPr>
        <dsp:cNvPr id="0" name=""/>
        <dsp:cNvSpPr/>
      </dsp:nvSpPr>
      <dsp:spPr>
        <a:xfrm>
          <a:off x="3511683" y="464674"/>
          <a:ext cx="1204997" cy="116069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Mínimo de 30% agricultura familiar </a:t>
          </a:r>
          <a:endParaRPr lang="pt-BR" sz="1000" kern="1200" dirty="0"/>
        </a:p>
      </dsp:txBody>
      <dsp:txXfrm>
        <a:off x="3683433" y="630518"/>
        <a:ext cx="860810" cy="829004"/>
      </dsp:txXfrm>
    </dsp:sp>
    <dsp:sp modelId="{6A8DDA12-367E-401F-BB78-67152F0BE8D5}">
      <dsp:nvSpPr>
        <dsp:cNvPr id="0" name=""/>
        <dsp:cNvSpPr/>
      </dsp:nvSpPr>
      <dsp:spPr>
        <a:xfrm rot="2700000">
          <a:off x="2307300" y="526282"/>
          <a:ext cx="1101582" cy="110158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720718-42CB-4800-8B67-C37593279C56}">
      <dsp:nvSpPr>
        <dsp:cNvPr id="0" name=""/>
        <dsp:cNvSpPr/>
      </dsp:nvSpPr>
      <dsp:spPr>
        <a:xfrm>
          <a:off x="1792430" y="454600"/>
          <a:ext cx="1663553" cy="118721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00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VT = A x D x C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A = número de alunos;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D = número de dias de atendimento;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b="1" kern="1200" dirty="0"/>
            <a:t>C </a:t>
          </a:r>
          <a:r>
            <a:rPr lang="pt-BR" sz="1000" kern="1200" dirty="0"/>
            <a:t>= valor per capita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00" kern="1200" dirty="0"/>
        </a:p>
      </dsp:txBody>
      <dsp:txXfrm>
        <a:off x="2030487" y="624235"/>
        <a:ext cx="1188388" cy="847950"/>
      </dsp:txXfrm>
    </dsp:sp>
    <dsp:sp modelId="{BAB92DAB-17E7-4229-A6BA-E861C95D6ED2}">
      <dsp:nvSpPr>
        <dsp:cNvPr id="0" name=""/>
        <dsp:cNvSpPr/>
      </dsp:nvSpPr>
      <dsp:spPr>
        <a:xfrm rot="2700000">
          <a:off x="547085" y="385106"/>
          <a:ext cx="1186392" cy="1186392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C0F1F-BBDB-4D20-99DF-99F194EFBC95}">
      <dsp:nvSpPr>
        <dsp:cNvPr id="0" name=""/>
        <dsp:cNvSpPr/>
      </dsp:nvSpPr>
      <dsp:spPr>
        <a:xfrm>
          <a:off x="603427" y="425742"/>
          <a:ext cx="1107595" cy="110759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Transferência em 10 parcelas mensais</a:t>
          </a:r>
        </a:p>
      </dsp:txBody>
      <dsp:txXfrm>
        <a:off x="761926" y="583999"/>
        <a:ext cx="791230" cy="7910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1E215-7EB7-4E14-BFAF-1D5BA71C62E3}">
      <dsp:nvSpPr>
        <dsp:cNvPr id="0" name=""/>
        <dsp:cNvSpPr/>
      </dsp:nvSpPr>
      <dsp:spPr>
        <a:xfrm>
          <a:off x="889862" y="1996"/>
          <a:ext cx="759164" cy="759164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A32E38-8AB5-4705-810B-07C06C150131}">
      <dsp:nvSpPr>
        <dsp:cNvPr id="0" name=""/>
        <dsp:cNvSpPr/>
      </dsp:nvSpPr>
      <dsp:spPr>
        <a:xfrm>
          <a:off x="1051651" y="163785"/>
          <a:ext cx="435585" cy="43558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58F41-23BC-4EED-867D-6F3F54B0CC32}">
      <dsp:nvSpPr>
        <dsp:cNvPr id="0" name=""/>
        <dsp:cNvSpPr/>
      </dsp:nvSpPr>
      <dsp:spPr>
        <a:xfrm>
          <a:off x="647179" y="997621"/>
          <a:ext cx="1244531" cy="49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100" b="1" kern="1200">
              <a:latin typeface="Tw Cen MT" panose="020B0602020104020603" pitchFamily="34" charset="0"/>
            </a:rPr>
            <a:t>Respeito à autonomia pedagógica</a:t>
          </a:r>
        </a:p>
      </dsp:txBody>
      <dsp:txXfrm>
        <a:off x="647179" y="997621"/>
        <a:ext cx="1244531" cy="497812"/>
      </dsp:txXfrm>
    </dsp:sp>
    <dsp:sp modelId="{99A872BD-FAD1-453A-95BE-4818CA424786}">
      <dsp:nvSpPr>
        <dsp:cNvPr id="0" name=""/>
        <dsp:cNvSpPr/>
      </dsp:nvSpPr>
      <dsp:spPr>
        <a:xfrm>
          <a:off x="2352186" y="1996"/>
          <a:ext cx="759164" cy="759164"/>
        </a:xfrm>
        <a:prstGeom prst="round2DiagRect">
          <a:avLst>
            <a:gd name="adj1" fmla="val 29727"/>
            <a:gd name="adj2" fmla="val 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2FBEB-4929-44FC-8874-97467F748909}">
      <dsp:nvSpPr>
        <dsp:cNvPr id="0" name=""/>
        <dsp:cNvSpPr/>
      </dsp:nvSpPr>
      <dsp:spPr>
        <a:xfrm>
          <a:off x="2513976" y="163785"/>
          <a:ext cx="435585" cy="4355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5A727-08B0-4EFA-8447-F6DE8F4486A7}">
      <dsp:nvSpPr>
        <dsp:cNvPr id="0" name=""/>
        <dsp:cNvSpPr/>
      </dsp:nvSpPr>
      <dsp:spPr>
        <a:xfrm>
          <a:off x="2109503" y="997621"/>
          <a:ext cx="1244531" cy="49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100" b="1" kern="1200" dirty="0">
              <a:solidFill>
                <a:srgbClr val="00B0F0"/>
              </a:solidFill>
              <a:latin typeface="Tw Cen MT" panose="020B0602020104020603" pitchFamily="34" charset="0"/>
            </a:rPr>
            <a:t>Respeito às diversidades sociais, regionais e culturais</a:t>
          </a:r>
        </a:p>
      </dsp:txBody>
      <dsp:txXfrm>
        <a:off x="2109503" y="997621"/>
        <a:ext cx="1244531" cy="497812"/>
      </dsp:txXfrm>
    </dsp:sp>
    <dsp:sp modelId="{ACF8E8DB-E077-4EBE-8734-BA9391DA556E}">
      <dsp:nvSpPr>
        <dsp:cNvPr id="0" name=""/>
        <dsp:cNvSpPr/>
      </dsp:nvSpPr>
      <dsp:spPr>
        <a:xfrm>
          <a:off x="3814511" y="1996"/>
          <a:ext cx="759164" cy="759164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4A9E4-88AC-4259-B063-578B0C112C2E}">
      <dsp:nvSpPr>
        <dsp:cNvPr id="0" name=""/>
        <dsp:cNvSpPr/>
      </dsp:nvSpPr>
      <dsp:spPr>
        <a:xfrm>
          <a:off x="3976300" y="163785"/>
          <a:ext cx="435585" cy="43558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1171D-8965-4D4E-9887-C641C1E69DDD}">
      <dsp:nvSpPr>
        <dsp:cNvPr id="0" name=""/>
        <dsp:cNvSpPr/>
      </dsp:nvSpPr>
      <dsp:spPr>
        <a:xfrm>
          <a:off x="3571827" y="997621"/>
          <a:ext cx="1244531" cy="49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100" b="1" kern="1200">
              <a:latin typeface="Tw Cen MT" panose="020B0602020104020603" pitchFamily="34" charset="0"/>
            </a:rPr>
            <a:t>Garantia de isonomia, publicidade, transparência</a:t>
          </a:r>
        </a:p>
      </dsp:txBody>
      <dsp:txXfrm>
        <a:off x="3571827" y="997621"/>
        <a:ext cx="1244531" cy="497812"/>
      </dsp:txXfrm>
    </dsp:sp>
    <dsp:sp modelId="{60BFA8DE-B247-4682-B24D-831B88FE1131}">
      <dsp:nvSpPr>
        <dsp:cNvPr id="0" name=""/>
        <dsp:cNvSpPr/>
      </dsp:nvSpPr>
      <dsp:spPr>
        <a:xfrm>
          <a:off x="1621024" y="1806566"/>
          <a:ext cx="759164" cy="759164"/>
        </a:xfrm>
        <a:prstGeom prst="round2DiagRect">
          <a:avLst>
            <a:gd name="adj1" fmla="val 29727"/>
            <a:gd name="adj2" fmla="val 0"/>
          </a:avLst>
        </a:prstGeom>
        <a:solidFill>
          <a:srgbClr val="FC9C1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BFEBAB-6891-4F15-B406-F6E1FFCBECD4}">
      <dsp:nvSpPr>
        <dsp:cNvPr id="0" name=""/>
        <dsp:cNvSpPr/>
      </dsp:nvSpPr>
      <dsp:spPr>
        <a:xfrm>
          <a:off x="1782813" y="1968355"/>
          <a:ext cx="435585" cy="435585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9CD220-CB51-4757-8861-6915BE7F5720}">
      <dsp:nvSpPr>
        <dsp:cNvPr id="0" name=""/>
        <dsp:cNvSpPr/>
      </dsp:nvSpPr>
      <dsp:spPr>
        <a:xfrm>
          <a:off x="1378341" y="2802191"/>
          <a:ext cx="1244531" cy="49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100" b="1" kern="1200" dirty="0">
              <a:solidFill>
                <a:srgbClr val="FC9C1C"/>
              </a:solidFill>
              <a:latin typeface="Tw Cen MT" panose="020B0602020104020603" pitchFamily="34" charset="0"/>
            </a:rPr>
            <a:t>Respeito ao pluralismo de ideias</a:t>
          </a:r>
        </a:p>
      </dsp:txBody>
      <dsp:txXfrm>
        <a:off x="1378341" y="2802191"/>
        <a:ext cx="1244531" cy="497812"/>
      </dsp:txXfrm>
    </dsp:sp>
    <dsp:sp modelId="{1522DEF4-C8DD-43B9-8E9E-9666460BF359}">
      <dsp:nvSpPr>
        <dsp:cNvPr id="0" name=""/>
        <dsp:cNvSpPr/>
      </dsp:nvSpPr>
      <dsp:spPr>
        <a:xfrm>
          <a:off x="3083349" y="1806566"/>
          <a:ext cx="759164" cy="759164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B1DFF-CEA5-4660-8B99-5E3E804C865E}">
      <dsp:nvSpPr>
        <dsp:cNvPr id="0" name=""/>
        <dsp:cNvSpPr/>
      </dsp:nvSpPr>
      <dsp:spPr>
        <a:xfrm>
          <a:off x="3245138" y="1968355"/>
          <a:ext cx="435585" cy="435585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41F3C-91B3-4AAC-9156-DDC68EA0A2E7}">
      <dsp:nvSpPr>
        <dsp:cNvPr id="0" name=""/>
        <dsp:cNvSpPr/>
      </dsp:nvSpPr>
      <dsp:spPr>
        <a:xfrm>
          <a:off x="2840665" y="2802191"/>
          <a:ext cx="1244531" cy="497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pt-BR" sz="1100" b="1" kern="1200" dirty="0">
              <a:latin typeface="Tw Cen MT" panose="020B0602020104020603" pitchFamily="34" charset="0"/>
            </a:rPr>
            <a:t>Respeito à liberdade e o apreço à tolerância</a:t>
          </a:r>
        </a:p>
      </dsp:txBody>
      <dsp:txXfrm>
        <a:off x="2840665" y="2802191"/>
        <a:ext cx="1244531" cy="497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so em Círculo"/>
  <dgm:desc val="Use para mostrar etapas sequenciais de um processo. Limitado a 11 formas de Nível 1 com número ilimitado de formas de Nível 2. Funciona melhor com pequenas quantidades de texto. O texto não utilizado não aparece, mas permanecerá disponível se você alternar os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9171786-8477-42F3-16AB-8FBF8DF53D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2A9D4A8-19A2-07DA-DAAD-9D46948E9D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E7B5D-D221-4CB3-9E22-5362F3C67D7B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15619DD-003C-B01A-E263-112EFC5795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30864DF-51E8-D9EC-2960-543CAE2A97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B7B5B-98E6-4B3F-8EEF-338CE396268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4833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E4C6D-7CB3-49C4-9438-43DCE6EC9A76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2D132-3EF9-4478-9683-670DDA098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417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19075" y="333375"/>
            <a:ext cx="2941638" cy="1655763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Lembrar da integração com outras ações do MEC no momento de desenvolver os planos táticos. EX:</a:t>
            </a:r>
            <a:r>
              <a:rPr lang="pt-BR" baseline="0" dirty="0"/>
              <a:t> </a:t>
            </a:r>
            <a:r>
              <a:rPr lang="pt-BR" baseline="0" dirty="0" err="1"/>
              <a:t>Proinfo</a:t>
            </a:r>
            <a:r>
              <a:rPr lang="pt-BR" baseline="0" dirty="0"/>
              <a:t> para disponibilização de recursos pedagógicos.</a:t>
            </a:r>
          </a:p>
          <a:p>
            <a:r>
              <a:rPr lang="pt-BR" baseline="0" dirty="0"/>
              <a:t>Separar o que é NOVIDADE do que já está </a:t>
            </a:r>
            <a:r>
              <a:rPr lang="pt-BR" baseline="0"/>
              <a:t>em execução.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61DD1-5158-40D7-B35B-54F52159F966}" type="slidenum">
              <a:rPr lang="pt-BR" smtClean="0"/>
              <a:pPr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20650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66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010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45F4-F856-48D0-B571-BB94EDB2EA7E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522E-EDA0-4EF5-B1B8-2083B4AA801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207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7463E11-758F-7664-5216-3D499F4FA3EB}"/>
              </a:ext>
            </a:extLst>
          </p:cNvPr>
          <p:cNvSpPr/>
          <p:nvPr userDrawn="1"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441A547-513A-3DA2-6598-80DE61409E5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1" y="5739788"/>
            <a:ext cx="12255781" cy="11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86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Raquel.pereira@fnde.gov.b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Prédio alto com céu azul&#10;&#10;Descrição gerada automaticamente">
            <a:extLst>
              <a:ext uri="{FF2B5EF4-FFF2-40B4-BE49-F238E27FC236}">
                <a16:creationId xmlns:a16="http://schemas.microsoft.com/office/drawing/2014/main" id="{9EB38B3E-90AA-C462-99C9-84A231C899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0" y="-64294"/>
            <a:ext cx="12306300" cy="692229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58481F5C-D4D7-131B-8DEF-64C3EAA69FD7}"/>
              </a:ext>
            </a:extLst>
          </p:cNvPr>
          <p:cNvSpPr/>
          <p:nvPr/>
        </p:nvSpPr>
        <p:spPr>
          <a:xfrm>
            <a:off x="6721548" y="5121958"/>
            <a:ext cx="3494087" cy="846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31608464-9D72-D5C0-CC22-EAA4DC7F5F7F}"/>
              </a:ext>
            </a:extLst>
          </p:cNvPr>
          <p:cNvSpPr txBox="1">
            <a:spLocks/>
          </p:cNvSpPr>
          <p:nvPr/>
        </p:nvSpPr>
        <p:spPr>
          <a:xfrm>
            <a:off x="5122719" y="889905"/>
            <a:ext cx="6463146" cy="1143385"/>
          </a:xfrm>
          <a:prstGeom prst="rect">
            <a:avLst/>
          </a:prstGeom>
          <a:solidFill>
            <a:schemeClr val="bg1"/>
          </a:solidFill>
          <a:ln>
            <a:solidFill>
              <a:srgbClr val="1E366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3600" b="1" dirty="0">
                <a:solidFill>
                  <a:schemeClr val="tx1"/>
                </a:solidFill>
              </a:rPr>
              <a:t>Fundo Nacional de Desenvolvimento da Educação</a:t>
            </a:r>
            <a:endParaRPr lang="pt-BR" sz="2400" b="1" dirty="0">
              <a:solidFill>
                <a:schemeClr val="tx1"/>
              </a:solidFill>
            </a:endParaRPr>
          </a:p>
        </p:txBody>
      </p:sp>
      <p:pic>
        <p:nvPicPr>
          <p:cNvPr id="4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53E69046-EAB7-D3C5-C8FE-0CCA4C17B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548" y="5121958"/>
            <a:ext cx="34940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08C5191-5D38-5597-E6EE-C6A5B9E3F278}"/>
              </a:ext>
            </a:extLst>
          </p:cNvPr>
          <p:cNvSpPr txBox="1"/>
          <p:nvPr/>
        </p:nvSpPr>
        <p:spPr>
          <a:xfrm>
            <a:off x="4947322" y="2485017"/>
            <a:ext cx="66385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Qualidade no Gasto com  Educação </a:t>
            </a:r>
          </a:p>
          <a:p>
            <a:pPr algn="ctr"/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847943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3EC0BB4A-9226-546A-FD0C-3A99E235340D}"/>
              </a:ext>
            </a:extLst>
          </p:cNvPr>
          <p:cNvSpPr/>
          <p:nvPr/>
        </p:nvSpPr>
        <p:spPr>
          <a:xfrm>
            <a:off x="928913" y="1442846"/>
            <a:ext cx="10327059" cy="4259636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Homem de camisa branca&#10;&#10;Descrição gerada automaticamente com confiança média">
            <a:extLst>
              <a:ext uri="{FF2B5EF4-FFF2-40B4-BE49-F238E27FC236}">
                <a16:creationId xmlns:a16="http://schemas.microsoft.com/office/drawing/2014/main" id="{5697C693-7E25-9DAB-F27C-70495C470B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" r="54863"/>
          <a:stretch/>
        </p:blipFill>
        <p:spPr>
          <a:xfrm>
            <a:off x="936028" y="840385"/>
            <a:ext cx="3902532" cy="4980216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DCB88F83-3961-0A19-4707-D8CB8B2F2C0C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226566" y="2150732"/>
            <a:ext cx="5742871" cy="3117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Existem também as </a:t>
            </a:r>
            <a:r>
              <a:rPr lang="pt-BR" sz="165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Ações Integradas do PDDE</a:t>
            </a: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com objetivos e públicos-alvo mais restritos.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PDDE Qualidade: </a:t>
            </a:r>
            <a:r>
              <a:rPr lang="pt-BR" sz="165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SEB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Itinerários Formativos;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Inovação Educação Conectada;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Educação e Família;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Primeira Infância na Escola;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Cantinho da Leitura</a:t>
            </a:r>
            <a:r>
              <a:rPr lang="pt-BR" sz="165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65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132037" y="1442846"/>
            <a:ext cx="5213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PDDE Ações integradas </a:t>
            </a:r>
          </a:p>
        </p:txBody>
      </p:sp>
    </p:spTree>
    <p:extLst>
      <p:ext uri="{BB962C8B-B14F-4D97-AF65-F5344CB8AC3E}">
        <p14:creationId xmlns:p14="http://schemas.microsoft.com/office/powerpoint/2010/main" val="2769288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DF52A640-C5AB-1F8A-1102-8C1BD4F6777F}"/>
              </a:ext>
            </a:extLst>
          </p:cNvPr>
          <p:cNvSpPr/>
          <p:nvPr/>
        </p:nvSpPr>
        <p:spPr>
          <a:xfrm>
            <a:off x="928913" y="1037398"/>
            <a:ext cx="10334001" cy="4714528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547F927C-0941-9130-E4E5-68A2401B1EA0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Criança com escova de dentes na boca&#10;&#10;Descrição gerada automaticamente com confiança média">
            <a:extLst>
              <a:ext uri="{FF2B5EF4-FFF2-40B4-BE49-F238E27FC236}">
                <a16:creationId xmlns:a16="http://schemas.microsoft.com/office/drawing/2014/main" id="{2FBBF51C-5F8F-48AC-CEB1-FC9444D85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7" t="16856" r="7524" b="9381"/>
          <a:stretch/>
        </p:blipFill>
        <p:spPr>
          <a:xfrm flipH="1">
            <a:off x="936026" y="840386"/>
            <a:ext cx="3902532" cy="498021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4996401" y="1788082"/>
            <a:ext cx="6365883" cy="3827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Programa Nacional de Alimentação Escolar (PNAE)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transfere recursos financeiros, em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caráter suplementar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aos entes federados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auxiliar no provimento da alimentação de estudantes de toda a educação básica, matriculados em escolas públicas, filantrópicas e em entidades comunitárias conveniadas com o poder público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 isso, o programa ajuda a oferecer alimentação saudável e adequada, respeitando a cultura, as tradições e os hábitos alimentares locais, além de contribuir para a melhoria do rendimento escolar dos alunos.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4845670" y="1106074"/>
            <a:ext cx="4001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FFC000"/>
                </a:solidFill>
              </a:rPr>
              <a:t>PNAE</a:t>
            </a:r>
          </a:p>
        </p:txBody>
      </p:sp>
    </p:spTree>
    <p:extLst>
      <p:ext uri="{BB962C8B-B14F-4D97-AF65-F5344CB8AC3E}">
        <p14:creationId xmlns:p14="http://schemas.microsoft.com/office/powerpoint/2010/main" val="41905673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ítulo 1"/>
          <p:cNvSpPr txBox="1">
            <a:spLocks/>
          </p:cNvSpPr>
          <p:nvPr/>
        </p:nvSpPr>
        <p:spPr>
          <a:xfrm>
            <a:off x="2230955" y="89632"/>
            <a:ext cx="8028278" cy="272675"/>
          </a:xfrm>
          <a:prstGeom prst="rect">
            <a:avLst/>
          </a:prstGeom>
        </p:spPr>
        <p:txBody>
          <a:bodyPr vert="horz" lIns="56975" tIns="28487" rIns="56975" bIns="2848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pt-BR" sz="2400" b="1" i="1" dirty="0">
              <a:solidFill>
                <a:srgbClr val="4BACC6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AA1-F852-4C52-B5DC-73F619FC283C}" type="slidenum">
              <a:rPr lang="pt-BR" smtClean="0"/>
              <a:pPr/>
              <a:t>12</a:t>
            </a:fld>
            <a:endParaRPr lang="pt-BR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B069414-82D2-3412-23F2-F19C6EEB6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8516555"/>
              </p:ext>
            </p:extLst>
          </p:nvPr>
        </p:nvGraphicFramePr>
        <p:xfrm>
          <a:off x="2014741" y="699676"/>
          <a:ext cx="7849253" cy="751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69C5C73-E20F-EAA4-2D73-2D1EC45E3E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0838205"/>
              </p:ext>
            </p:extLst>
          </p:nvPr>
        </p:nvGraphicFramePr>
        <p:xfrm>
          <a:off x="2230955" y="1573823"/>
          <a:ext cx="7753477" cy="3286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3451EC7-CB7A-4738-1F2C-9C7A6407F56E}"/>
              </a:ext>
            </a:extLst>
          </p:cNvPr>
          <p:cNvGraphicFramePr/>
          <p:nvPr/>
        </p:nvGraphicFramePr>
        <p:xfrm>
          <a:off x="1859146" y="4618877"/>
          <a:ext cx="8160445" cy="2089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949975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3D2A9364-2AA7-C141-AD90-145D0BD5611E}"/>
              </a:ext>
            </a:extLst>
          </p:cNvPr>
          <p:cNvSpPr/>
          <p:nvPr/>
        </p:nvSpPr>
        <p:spPr>
          <a:xfrm>
            <a:off x="4383313" y="1611085"/>
            <a:ext cx="6749143" cy="3062515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370E2B2-847B-E644-A61B-2E54AD180780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Imagem 10" descr="Criança com escova de dentes na boca&#10;&#10;Descrição gerada automaticamente com confiança média">
            <a:extLst>
              <a:ext uri="{FF2B5EF4-FFF2-40B4-BE49-F238E27FC236}">
                <a16:creationId xmlns:a16="http://schemas.microsoft.com/office/drawing/2014/main" id="{F5B6C986-CD19-6A61-5844-52D9A76F61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7" t="16856" r="7524" b="9381"/>
          <a:stretch/>
        </p:blipFill>
        <p:spPr>
          <a:xfrm flipH="1">
            <a:off x="936026" y="840386"/>
            <a:ext cx="3902532" cy="49802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828130" y="1963745"/>
            <a:ext cx="4001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FFC000"/>
                </a:solidFill>
              </a:rPr>
              <a:t>PNAE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E848C27-42FE-E28C-50E9-F9D04480071C}"/>
              </a:ext>
            </a:extLst>
          </p:cNvPr>
          <p:cNvSpPr txBox="1"/>
          <p:nvPr/>
        </p:nvSpPr>
        <p:spPr>
          <a:xfrm>
            <a:off x="5086432" y="3209906"/>
            <a:ext cx="5478182" cy="1017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R$ 5,4 bilhões</a:t>
            </a:r>
            <a:endParaRPr lang="pt-BR" sz="54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BF65F7E-4E83-C815-7A59-1AEF96C23522}"/>
              </a:ext>
            </a:extLst>
          </p:cNvPr>
          <p:cNvSpPr txBox="1"/>
          <p:nvPr/>
        </p:nvSpPr>
        <p:spPr>
          <a:xfrm>
            <a:off x="5066948" y="2564922"/>
            <a:ext cx="5478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Previsão orçamentária para repasse a </a:t>
            </a:r>
            <a:r>
              <a:rPr lang="pt-BR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escolas de todo o país </a:t>
            </a:r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2023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9704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8A742AB3-22BA-610B-D4F8-277E61B0EE58}"/>
              </a:ext>
            </a:extLst>
          </p:cNvPr>
          <p:cNvSpPr/>
          <p:nvPr/>
        </p:nvSpPr>
        <p:spPr>
          <a:xfrm>
            <a:off x="4383313" y="1155410"/>
            <a:ext cx="6749143" cy="4358364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0D7CCF6F-4A0C-6C0C-0308-1E8E96A406B0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Imagem 11" descr="Criança com escova de dentes na boca&#10;&#10;Descrição gerada automaticamente com confiança média">
            <a:extLst>
              <a:ext uri="{FF2B5EF4-FFF2-40B4-BE49-F238E27FC236}">
                <a16:creationId xmlns:a16="http://schemas.microsoft.com/office/drawing/2014/main" id="{738A585F-FC4E-0A71-49AA-E9EB876830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7" t="16856" r="7524" b="9381"/>
          <a:stretch/>
        </p:blipFill>
        <p:spPr>
          <a:xfrm flipH="1">
            <a:off x="936026" y="840386"/>
            <a:ext cx="3902532" cy="4980216"/>
          </a:xfrm>
          <a:prstGeom prst="rect">
            <a:avLst/>
          </a:prstGeom>
        </p:spPr>
      </p:pic>
      <p:pic>
        <p:nvPicPr>
          <p:cNvPr id="8" name="Imagem 7" descr="Ônibus escolares estacionados&#10;&#10;Descrição gerada automaticamente">
            <a:extLst>
              <a:ext uri="{FF2B5EF4-FFF2-40B4-BE49-F238E27FC236}">
                <a16:creationId xmlns:a16="http://schemas.microsoft.com/office/drawing/2014/main" id="{9310FE52-D6F4-3A9E-8E4E-788E672A6A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24" t="15256" b="9711"/>
          <a:stretch/>
        </p:blipFill>
        <p:spPr>
          <a:xfrm>
            <a:off x="969080" y="840387"/>
            <a:ext cx="3873968" cy="498021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033878" y="2052112"/>
            <a:ext cx="6098577" cy="3162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Estados, municípios e o Distrito Federal recebem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recursos financeiros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suplementares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Nacional de Apoio ao Transporte do Escolar (PNATE), criado em 2004,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oferecerem meios de locomoção aos estudantes de toda a educação básica da rede pública, residentes preferencialmente em áreas rurais.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transferências ajudam a pagar despesas dos veículos escolares, como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seguro, impostos, manutenção, combustível e terceirização do serviço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4984778" y="1344226"/>
            <a:ext cx="4001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FFC000"/>
                </a:solidFill>
              </a:rPr>
              <a:t>PNATE</a:t>
            </a:r>
          </a:p>
        </p:txBody>
      </p:sp>
    </p:spTree>
    <p:extLst>
      <p:ext uri="{BB962C8B-B14F-4D97-AF65-F5344CB8AC3E}">
        <p14:creationId xmlns:p14="http://schemas.microsoft.com/office/powerpoint/2010/main" val="2453943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52B1240B-2E9C-A979-6CC4-11102E9B5E62}"/>
              </a:ext>
            </a:extLst>
          </p:cNvPr>
          <p:cNvSpPr/>
          <p:nvPr/>
        </p:nvSpPr>
        <p:spPr>
          <a:xfrm>
            <a:off x="4383313" y="1669143"/>
            <a:ext cx="6749143" cy="2815772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B4492DC7-104F-D23E-2B9C-4663499BC1A3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Imagem 11" descr="Ônibus escolares estacionados&#10;&#10;Descrição gerada automaticamente">
            <a:extLst>
              <a:ext uri="{FF2B5EF4-FFF2-40B4-BE49-F238E27FC236}">
                <a16:creationId xmlns:a16="http://schemas.microsoft.com/office/drawing/2014/main" id="{382712D0-2FAB-5D01-3EB2-32D8ADA0B1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24" t="15256" b="9711"/>
          <a:stretch/>
        </p:blipFill>
        <p:spPr>
          <a:xfrm>
            <a:off x="969080" y="840387"/>
            <a:ext cx="3873968" cy="49802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629320" y="1912059"/>
            <a:ext cx="4001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FFC000"/>
                </a:solidFill>
              </a:rPr>
              <a:t>PNATE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1505B49-6263-62A4-17C6-38E767709090}"/>
              </a:ext>
            </a:extLst>
          </p:cNvPr>
          <p:cNvSpPr txBox="1"/>
          <p:nvPr/>
        </p:nvSpPr>
        <p:spPr>
          <a:xfrm>
            <a:off x="5226503" y="3126497"/>
            <a:ext cx="5478182" cy="1017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R$ 872 milhões</a:t>
            </a:r>
            <a:endParaRPr lang="pt-BR" sz="54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46BF87E-A997-EF1B-1FC9-FD0C4976391E}"/>
              </a:ext>
            </a:extLst>
          </p:cNvPr>
          <p:cNvSpPr txBox="1"/>
          <p:nvPr/>
        </p:nvSpPr>
        <p:spPr>
          <a:xfrm>
            <a:off x="5055748" y="2572499"/>
            <a:ext cx="5478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Previsão orçamentária para repasse a </a:t>
            </a:r>
            <a:r>
              <a:rPr lang="pt-BR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entes federados </a:t>
            </a:r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2023</a:t>
            </a:r>
            <a:endParaRPr lang="pt-BR" sz="1600" dirty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2436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Homem em cima de mesa&#10;&#10;Descrição gerada automaticamente com confiança baixa">
            <a:extLst>
              <a:ext uri="{FF2B5EF4-FFF2-40B4-BE49-F238E27FC236}">
                <a16:creationId xmlns:a16="http://schemas.microsoft.com/office/drawing/2014/main" id="{F55CD8B8-80E4-3A37-4CCC-EEB1EEB66F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5" t="7092" b="20313"/>
          <a:stretch/>
        </p:blipFill>
        <p:spPr>
          <a:xfrm>
            <a:off x="641774" y="623275"/>
            <a:ext cx="10905292" cy="5607882"/>
          </a:xfrm>
          <a:prstGeom prst="rect">
            <a:avLst/>
          </a:prstGeom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71E91854-CABE-8EAC-CD72-71C2C822F652}"/>
              </a:ext>
            </a:extLst>
          </p:cNvPr>
          <p:cNvSpPr/>
          <p:nvPr/>
        </p:nvSpPr>
        <p:spPr>
          <a:xfrm>
            <a:off x="5169807" y="845457"/>
            <a:ext cx="6194879" cy="4034971"/>
          </a:xfrm>
          <a:prstGeom prst="rect">
            <a:avLst/>
          </a:prstGeom>
          <a:solidFill>
            <a:srgbClr val="002060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bg1"/>
                </a:solidFill>
              </a:ln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C9647785-4184-7784-1358-43E2C56CA0E1}"/>
              </a:ext>
            </a:extLst>
          </p:cNvPr>
          <p:cNvSpPr/>
          <p:nvPr/>
        </p:nvSpPr>
        <p:spPr>
          <a:xfrm>
            <a:off x="5198837" y="865075"/>
            <a:ext cx="901788" cy="399573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33AAE17C-FD79-745C-28FF-984D07860289}"/>
              </a:ext>
            </a:extLst>
          </p:cNvPr>
          <p:cNvSpPr txBox="1"/>
          <p:nvPr/>
        </p:nvSpPr>
        <p:spPr>
          <a:xfrm rot="16200000">
            <a:off x="4075587" y="2601331"/>
            <a:ext cx="3174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FNDE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352F025E-7BDB-5843-C962-D30C2FE24270}"/>
              </a:ext>
            </a:extLst>
          </p:cNvPr>
          <p:cNvSpPr txBox="1"/>
          <p:nvPr/>
        </p:nvSpPr>
        <p:spPr>
          <a:xfrm>
            <a:off x="6516914" y="1644927"/>
            <a:ext cx="4180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>
                <a:solidFill>
                  <a:srgbClr val="FFC000"/>
                </a:solidFill>
                <a:cs typeface="Aharoni" panose="02010803020104030203" pitchFamily="2" charset="-79"/>
              </a:rPr>
              <a:t>Transferências</a:t>
            </a:r>
            <a:r>
              <a:rPr lang="en-US" sz="4800" b="1" dirty="0">
                <a:solidFill>
                  <a:srgbClr val="FFC000"/>
                </a:solidFill>
                <a:cs typeface="Aharoni" panose="02010803020104030203" pitchFamily="2" charset="-79"/>
              </a:rPr>
              <a:t> </a:t>
            </a:r>
            <a:r>
              <a:rPr lang="en-US" sz="4800" b="1" dirty="0" err="1">
                <a:solidFill>
                  <a:srgbClr val="FFC000"/>
                </a:solidFill>
                <a:cs typeface="Aharoni" panose="02010803020104030203" pitchFamily="2" charset="-79"/>
              </a:rPr>
              <a:t>Discricionárias</a:t>
            </a:r>
            <a:endParaRPr lang="en-US" sz="4800" b="1" dirty="0">
              <a:solidFill>
                <a:srgbClr val="FFC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36">
            <a:extLst>
              <a:ext uri="{FF2B5EF4-FFF2-40B4-BE49-F238E27FC236}">
                <a16:creationId xmlns:a16="http://schemas.microsoft.com/office/drawing/2014/main" id="{B369276E-41F3-2E60-38E5-79EE8AC9B874}"/>
              </a:ext>
            </a:extLst>
          </p:cNvPr>
          <p:cNvSpPr txBox="1"/>
          <p:nvPr/>
        </p:nvSpPr>
        <p:spPr>
          <a:xfrm>
            <a:off x="6693187" y="3135582"/>
            <a:ext cx="3828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pt-BR" sz="2000" b="1" dirty="0">
                <a:solidFill>
                  <a:schemeClr val="bg1"/>
                </a:solidFill>
              </a:rPr>
              <a:t>Obras Escolares e </a:t>
            </a:r>
            <a:r>
              <a:rPr lang="pt-BR" sz="2000" b="1" dirty="0" err="1">
                <a:solidFill>
                  <a:schemeClr val="bg1"/>
                </a:solidFill>
              </a:rPr>
              <a:t>Proinfância</a:t>
            </a:r>
            <a:endParaRPr lang="pt-BR" sz="2000" b="1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pt-BR" sz="2000" b="1" dirty="0">
                <a:solidFill>
                  <a:schemeClr val="bg1"/>
                </a:solidFill>
              </a:rPr>
              <a:t>Caminho da Escola</a:t>
            </a:r>
          </a:p>
          <a:p>
            <a:pPr marL="342900" indent="-342900">
              <a:buFontTx/>
              <a:buChar char="-"/>
            </a:pPr>
            <a:r>
              <a:rPr lang="pt-BR" sz="2000" b="1" dirty="0">
                <a:solidFill>
                  <a:schemeClr val="bg1"/>
                </a:solidFill>
              </a:rPr>
              <a:t>PNLD</a:t>
            </a: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E2059582-4CED-6448-86E3-11445CB22587}"/>
              </a:ext>
            </a:extLst>
          </p:cNvPr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5A60BB58-4D44-2AA8-BCA0-9EC47B6D52E8}"/>
              </a:ext>
            </a:extLst>
          </p:cNvPr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CFE5972-6204-A6FE-15BE-022B95125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1" y="5739788"/>
            <a:ext cx="12255781" cy="11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631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49AD4899-F363-66D9-97B2-F29A679DCDD5}"/>
              </a:ext>
            </a:extLst>
          </p:cNvPr>
          <p:cNvSpPr/>
          <p:nvPr/>
        </p:nvSpPr>
        <p:spPr>
          <a:xfrm>
            <a:off x="928913" y="1038858"/>
            <a:ext cx="10334001" cy="4590142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A2E798FA-2EA7-C1B3-000B-0FDAC793CFB5}"/>
              </a:ext>
            </a:extLst>
          </p:cNvPr>
          <p:cNvSpPr/>
          <p:nvPr/>
        </p:nvSpPr>
        <p:spPr>
          <a:xfrm>
            <a:off x="3942223" y="888356"/>
            <a:ext cx="147471" cy="352240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153187" y="2395439"/>
            <a:ext cx="6109728" cy="216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Obras Escolares constituem uma ação para construção e reforma de escolas e creches públicas (</a:t>
            </a:r>
            <a:r>
              <a:rPr lang="pt-BR" sz="18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Proinfância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todo o país.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obterem o financiamento do governo federal, estados, municípios e o Distrito Federal precisam estar com seu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Ações Articuladas (PAR) em dia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040873" y="1705825"/>
            <a:ext cx="6907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Obras Escolares e </a:t>
            </a:r>
            <a:r>
              <a:rPr lang="pt-BR" sz="3600" b="1" dirty="0" err="1">
                <a:solidFill>
                  <a:srgbClr val="FFC000"/>
                </a:solidFill>
              </a:rPr>
              <a:t>Proinfância</a:t>
            </a:r>
            <a:endParaRPr lang="pt-BR" sz="3600" b="1" dirty="0">
              <a:solidFill>
                <a:srgbClr val="FFC000"/>
              </a:solidFill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9D69737-1CFB-327F-0134-022F552E24C7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Imagem 10" descr="Homem em pé em frente a lousa&#10;&#10;Descrição gerada automaticamente com confiança média">
            <a:extLst>
              <a:ext uri="{FF2B5EF4-FFF2-40B4-BE49-F238E27FC236}">
                <a16:creationId xmlns:a16="http://schemas.microsoft.com/office/drawing/2014/main" id="{981EBF67-C716-A66E-7524-6D286A3A7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7" t="27961" r="62871" b="9731"/>
          <a:stretch/>
        </p:blipFill>
        <p:spPr>
          <a:xfrm>
            <a:off x="928913" y="832534"/>
            <a:ext cx="3902531" cy="4997839"/>
          </a:xfrm>
          <a:custGeom>
            <a:avLst/>
            <a:gdLst>
              <a:gd name="connsiteX0" fmla="*/ 0 w 10905053"/>
              <a:gd name="connsiteY0" fmla="*/ 0 h 5607882"/>
              <a:gd name="connsiteX1" fmla="*/ 10905053 w 10905053"/>
              <a:gd name="connsiteY1" fmla="*/ 0 h 5607882"/>
              <a:gd name="connsiteX2" fmla="*/ 10905053 w 10905053"/>
              <a:gd name="connsiteY2" fmla="*/ 5607882 h 5607882"/>
              <a:gd name="connsiteX3" fmla="*/ 0 w 10905053"/>
              <a:gd name="connsiteY3" fmla="*/ 5607882 h 560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05053" h="5607882">
                <a:moveTo>
                  <a:pt x="0" y="0"/>
                </a:moveTo>
                <a:lnTo>
                  <a:pt x="10905053" y="0"/>
                </a:lnTo>
                <a:lnTo>
                  <a:pt x="10905053" y="5607882"/>
                </a:lnTo>
                <a:lnTo>
                  <a:pt x="0" y="5607882"/>
                </a:lnTo>
                <a:close/>
              </a:path>
            </a:pathLst>
          </a:custGeom>
        </p:spPr>
      </p:pic>
      <p:pic>
        <p:nvPicPr>
          <p:cNvPr id="13" name="Imagem 12" descr="Cadeira e mesa&#10;&#10;Descrição gerada automaticamente">
            <a:extLst>
              <a:ext uri="{FF2B5EF4-FFF2-40B4-BE49-F238E27FC236}">
                <a16:creationId xmlns:a16="http://schemas.microsoft.com/office/drawing/2014/main" id="{E1ACE3B3-4273-1AB8-21EB-5596C24D11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75" r="2981"/>
          <a:stretch/>
        </p:blipFill>
        <p:spPr>
          <a:xfrm>
            <a:off x="924428" y="850492"/>
            <a:ext cx="3902532" cy="500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12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E3F728AA-53ED-3A4E-EE25-81A7912CB84D}"/>
              </a:ext>
            </a:extLst>
          </p:cNvPr>
          <p:cNvSpPr/>
          <p:nvPr/>
        </p:nvSpPr>
        <p:spPr>
          <a:xfrm>
            <a:off x="928913" y="1262742"/>
            <a:ext cx="10334001" cy="3962401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F92372-CDF5-258A-8142-0E0160179156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Cadeira e mesa&#10;&#10;Descrição gerada automaticamente">
            <a:extLst>
              <a:ext uri="{FF2B5EF4-FFF2-40B4-BE49-F238E27FC236}">
                <a16:creationId xmlns:a16="http://schemas.microsoft.com/office/drawing/2014/main" id="{B0643256-EDB2-CE56-8CEA-8148DC28CB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75" r="2981"/>
          <a:stretch/>
        </p:blipFill>
        <p:spPr>
          <a:xfrm>
            <a:off x="924428" y="850492"/>
            <a:ext cx="3902532" cy="500675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109614" y="2184687"/>
            <a:ext cx="6089799" cy="2932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 é o planejamento plurianual das políticas de educação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cada ente subnacional deve elaborar a fim de desenvolver ações que contribuam para a ampliação da oferta, permanência e melhoria das condições de infraestrutura física e pedagógica das escolas.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um instrumento de diagnóstico e planejamento concebido para estruturar e gerenciar metas estratégicas.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FE24776-CED9-84C3-9A29-E4F939F55602}"/>
              </a:ext>
            </a:extLst>
          </p:cNvPr>
          <p:cNvSpPr txBox="1"/>
          <p:nvPr/>
        </p:nvSpPr>
        <p:spPr>
          <a:xfrm>
            <a:off x="4922351" y="1491382"/>
            <a:ext cx="6907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Obras Escolares e </a:t>
            </a:r>
            <a:r>
              <a:rPr lang="pt-BR" sz="3600" b="1" dirty="0" err="1">
                <a:solidFill>
                  <a:srgbClr val="FFC000"/>
                </a:solidFill>
              </a:rPr>
              <a:t>Proinfância</a:t>
            </a:r>
            <a:endParaRPr lang="pt-BR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32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>
            <a:extLst>
              <a:ext uri="{FF2B5EF4-FFF2-40B4-BE49-F238E27FC236}">
                <a16:creationId xmlns:a16="http://schemas.microsoft.com/office/drawing/2014/main" id="{B09770E2-1462-B127-E627-D7865E1491FE}"/>
              </a:ext>
            </a:extLst>
          </p:cNvPr>
          <p:cNvSpPr/>
          <p:nvPr/>
        </p:nvSpPr>
        <p:spPr>
          <a:xfrm>
            <a:off x="928913" y="1229474"/>
            <a:ext cx="10334001" cy="2961656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02055B3A-5F85-0CBB-DDD0-C162F5ADB68E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Imagem 14" descr="Cadeira e mesa&#10;&#10;Descrição gerada automaticamente">
            <a:extLst>
              <a:ext uri="{FF2B5EF4-FFF2-40B4-BE49-F238E27FC236}">
                <a16:creationId xmlns:a16="http://schemas.microsoft.com/office/drawing/2014/main" id="{25CCD446-9155-AD8C-BF9E-DF44902729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75" r="2981"/>
          <a:stretch/>
        </p:blipFill>
        <p:spPr>
          <a:xfrm>
            <a:off x="924428" y="850492"/>
            <a:ext cx="3902532" cy="500675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DED8EF0-8A50-9BF9-693C-D2E293CA4B7C}"/>
              </a:ext>
            </a:extLst>
          </p:cNvPr>
          <p:cNvSpPr txBox="1"/>
          <p:nvPr/>
        </p:nvSpPr>
        <p:spPr>
          <a:xfrm>
            <a:off x="5268835" y="2547550"/>
            <a:ext cx="5478182" cy="1017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R$ 1 bilhão</a:t>
            </a:r>
            <a:endParaRPr lang="pt-BR" sz="54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11B227A-1CAC-3EF9-C083-F98687296FCE}"/>
              </a:ext>
            </a:extLst>
          </p:cNvPr>
          <p:cNvSpPr txBox="1"/>
          <p:nvPr/>
        </p:nvSpPr>
        <p:spPr>
          <a:xfrm>
            <a:off x="5249351" y="2308434"/>
            <a:ext cx="5478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Previsão orçamentária para 2023</a:t>
            </a:r>
            <a:endParaRPr lang="pt-BR" sz="1600" dirty="0"/>
          </a:p>
          <a:p>
            <a:pPr algn="ctr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2F1DD73-3F01-E673-A6B8-FB30AC5D0E9E}"/>
              </a:ext>
            </a:extLst>
          </p:cNvPr>
          <p:cNvSpPr txBox="1"/>
          <p:nvPr/>
        </p:nvSpPr>
        <p:spPr>
          <a:xfrm>
            <a:off x="5249351" y="1723659"/>
            <a:ext cx="5478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FFC000"/>
                </a:solidFill>
              </a:rPr>
              <a:t>Obras escolares e Mobiliário </a:t>
            </a:r>
          </a:p>
        </p:txBody>
      </p:sp>
    </p:spTree>
    <p:extLst>
      <p:ext uri="{BB962C8B-B14F-4D97-AF65-F5344CB8AC3E}">
        <p14:creationId xmlns:p14="http://schemas.microsoft.com/office/powerpoint/2010/main" val="159605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DDD47DEE-AB1F-2944-8003-614E5CD1A2B0}"/>
              </a:ext>
            </a:extLst>
          </p:cNvPr>
          <p:cNvSpPr/>
          <p:nvPr/>
        </p:nvSpPr>
        <p:spPr>
          <a:xfrm>
            <a:off x="928913" y="1038858"/>
            <a:ext cx="10334001" cy="4590142"/>
          </a:xfrm>
          <a:prstGeom prst="rect">
            <a:avLst/>
          </a:prstGeom>
          <a:solidFill>
            <a:srgbClr val="1E366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50CFDCC-44A3-EEC0-702B-016B08C8C793}"/>
              </a:ext>
            </a:extLst>
          </p:cNvPr>
          <p:cNvSpPr txBox="1"/>
          <p:nvPr/>
        </p:nvSpPr>
        <p:spPr>
          <a:xfrm>
            <a:off x="5780756" y="2221480"/>
            <a:ext cx="5275727" cy="295465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cs typeface="Calibri"/>
              </a:rPr>
              <a:t>Autarquia federal criada pela Lei nº 5.537/1968 e alterada pelo Decreto-Lei nº 872/1969, o Fundo Nacional de Desenvolvimento da Educação (FNDE) é </a:t>
            </a:r>
            <a:r>
              <a:rPr lang="pt-BR" sz="2400" b="1" dirty="0">
                <a:solidFill>
                  <a:srgbClr val="FFFF00"/>
                </a:solidFill>
                <a:cs typeface="Calibri"/>
              </a:rPr>
              <a:t>responsável pela execução de políticas educacionais do Ministério da Educação</a:t>
            </a:r>
            <a:r>
              <a:rPr lang="pt-BR" sz="2400" dirty="0">
                <a:solidFill>
                  <a:schemeClr val="bg1"/>
                </a:solidFill>
                <a:cs typeface="Calibri"/>
              </a:rPr>
              <a:t>.</a:t>
            </a:r>
          </a:p>
          <a:p>
            <a:endParaRPr lang="en-US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F25E3438-19D1-FB43-57E7-7C35B7057A6E}"/>
              </a:ext>
            </a:extLst>
          </p:cNvPr>
          <p:cNvSpPr txBox="1"/>
          <p:nvPr/>
        </p:nvSpPr>
        <p:spPr>
          <a:xfrm rot="16200000">
            <a:off x="12041598" y="482244"/>
            <a:ext cx="3174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GESTURE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299D1CBE-413C-ADE4-B048-B12614322E36}"/>
              </a:ext>
            </a:extLst>
          </p:cNvPr>
          <p:cNvSpPr txBox="1"/>
          <p:nvPr/>
        </p:nvSpPr>
        <p:spPr>
          <a:xfrm>
            <a:off x="5695769" y="1746579"/>
            <a:ext cx="4180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cs typeface="Aharoni" panose="02010803020104030203" pitchFamily="2" charset="-79"/>
              </a:rPr>
              <a:t>FNDE - </a:t>
            </a:r>
            <a:r>
              <a:rPr lang="en-US" sz="3200" b="1" dirty="0" err="1">
                <a:solidFill>
                  <a:schemeClr val="bg1"/>
                </a:solidFill>
                <a:cs typeface="Aharoni" panose="02010803020104030203" pitchFamily="2" charset="-79"/>
              </a:rPr>
              <a:t>Institucional</a:t>
            </a:r>
            <a:endParaRPr lang="en-US" sz="3200" b="1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pic>
        <p:nvPicPr>
          <p:cNvPr id="13" name="Imagem 12" descr="Prédio alto com janelas de vidro&#10;&#10;Descrição gerada automaticamente">
            <a:extLst>
              <a:ext uri="{FF2B5EF4-FFF2-40B4-BE49-F238E27FC236}">
                <a16:creationId xmlns:a16="http://schemas.microsoft.com/office/drawing/2014/main" id="{A066BC8B-BB98-A888-C318-31BAB1FA11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454"/>
          <a:stretch/>
        </p:blipFill>
        <p:spPr>
          <a:xfrm>
            <a:off x="1135517" y="845977"/>
            <a:ext cx="4205911" cy="496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33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>
            <a:extLst>
              <a:ext uri="{FF2B5EF4-FFF2-40B4-BE49-F238E27FC236}">
                <a16:creationId xmlns:a16="http://schemas.microsoft.com/office/drawing/2014/main" id="{A132D531-4133-DF52-0EC8-60C94D908C41}"/>
              </a:ext>
            </a:extLst>
          </p:cNvPr>
          <p:cNvSpPr/>
          <p:nvPr/>
        </p:nvSpPr>
        <p:spPr>
          <a:xfrm>
            <a:off x="928913" y="1020964"/>
            <a:ext cx="10334001" cy="4582793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E690FA9F-4FF6-B5C0-4E16-B27BAE89C25F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Ônibus de transporte público&#10;&#10;Descrição gerada automaticamente">
            <a:extLst>
              <a:ext uri="{FF2B5EF4-FFF2-40B4-BE49-F238E27FC236}">
                <a16:creationId xmlns:a16="http://schemas.microsoft.com/office/drawing/2014/main" id="{0A221ED5-9A69-93FD-950A-F833F55803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66"/>
          <a:stretch/>
        </p:blipFill>
        <p:spPr>
          <a:xfrm>
            <a:off x="924427" y="845215"/>
            <a:ext cx="3902532" cy="499182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036248" y="2102596"/>
            <a:ext cx="5893009" cy="283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Caminho da Escola foi criado em 2007 com o objetivo de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renovar, padronizar e ampliar a frota de veículos escolares das redes de educação básica pública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Voltado a estudantes residentes, prioritariamente, em áreas rurais, o programa oferece diversos tipos de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ônibus, lanchas e bicicletas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fabricados especialmente para o tráfego nessas regiões, sempre visando à segurança e à qualidade do transporte. 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4990571" y="1368390"/>
            <a:ext cx="6650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Programa Caminho da Escola</a:t>
            </a:r>
          </a:p>
        </p:txBody>
      </p:sp>
    </p:spTree>
    <p:extLst>
      <p:ext uri="{BB962C8B-B14F-4D97-AF65-F5344CB8AC3E}">
        <p14:creationId xmlns:p14="http://schemas.microsoft.com/office/powerpoint/2010/main" val="3859849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78CBAA77-EA93-0F55-4A69-D216A074A046}"/>
              </a:ext>
            </a:extLst>
          </p:cNvPr>
          <p:cNvSpPr/>
          <p:nvPr/>
        </p:nvSpPr>
        <p:spPr>
          <a:xfrm>
            <a:off x="928913" y="1020964"/>
            <a:ext cx="10334001" cy="4582793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5EC906-3FBE-E5A7-B027-86BADBD612A3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Ônibus de transporte público&#10;&#10;Descrição gerada automaticamente">
            <a:extLst>
              <a:ext uri="{FF2B5EF4-FFF2-40B4-BE49-F238E27FC236}">
                <a16:creationId xmlns:a16="http://schemas.microsoft.com/office/drawing/2014/main" id="{68669090-565E-AFD9-7CC7-630DAFD242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66"/>
          <a:stretch/>
        </p:blipFill>
        <p:spPr>
          <a:xfrm>
            <a:off x="924427" y="845215"/>
            <a:ext cx="3902532" cy="499182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135467" y="2056093"/>
            <a:ext cx="5818939" cy="357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Existem quatro formas para estados e municípios adquirirem os veículos: 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assistência financeira do FNDE via Plano de Ações Articuladas (PAR); 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recursos próprios do ente federado;  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linha de crédito junto a instituições financeiras;</a:t>
            </a:r>
          </a:p>
          <a:p>
            <a:pPr marL="34290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pt-BR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Emendas Parlamentares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qualquer forma, precisam aderir a uma ata vigente no </a:t>
            </a:r>
            <a:r>
              <a:rPr lang="pt-BR" sz="18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Sigarp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52A89C8-7917-EB39-8CD3-47A3BEF45383}"/>
              </a:ext>
            </a:extLst>
          </p:cNvPr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6271F4E-7D1B-18DB-F5EB-3A7FBB2E0E24}"/>
              </a:ext>
            </a:extLst>
          </p:cNvPr>
          <p:cNvSpPr txBox="1"/>
          <p:nvPr/>
        </p:nvSpPr>
        <p:spPr>
          <a:xfrm>
            <a:off x="4990571" y="1368390"/>
            <a:ext cx="6650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Programa Caminho da Escola</a:t>
            </a:r>
          </a:p>
        </p:txBody>
      </p:sp>
    </p:spTree>
    <p:extLst>
      <p:ext uri="{BB962C8B-B14F-4D97-AF65-F5344CB8AC3E}">
        <p14:creationId xmlns:p14="http://schemas.microsoft.com/office/powerpoint/2010/main" val="1966618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FF1E1D22-A1F6-095A-51D8-F3445465EA24}"/>
              </a:ext>
            </a:extLst>
          </p:cNvPr>
          <p:cNvSpPr/>
          <p:nvPr/>
        </p:nvSpPr>
        <p:spPr>
          <a:xfrm>
            <a:off x="928913" y="1625600"/>
            <a:ext cx="10334001" cy="2801257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A12A1B6-9C10-D917-6EC8-4A701A57881A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m 6" descr="Ônibus de transporte público&#10;&#10;Descrição gerada automaticamente">
            <a:extLst>
              <a:ext uri="{FF2B5EF4-FFF2-40B4-BE49-F238E27FC236}">
                <a16:creationId xmlns:a16="http://schemas.microsoft.com/office/drawing/2014/main" id="{39E8F366-88D1-1942-C14F-49573672B7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66"/>
          <a:stretch/>
        </p:blipFill>
        <p:spPr>
          <a:xfrm>
            <a:off x="924427" y="845215"/>
            <a:ext cx="3902532" cy="499182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DED8EF0-8A50-9BF9-693C-D2E293CA4B7C}"/>
              </a:ext>
            </a:extLst>
          </p:cNvPr>
          <p:cNvSpPr txBox="1"/>
          <p:nvPr/>
        </p:nvSpPr>
        <p:spPr>
          <a:xfrm>
            <a:off x="5193213" y="2971599"/>
            <a:ext cx="5478182" cy="914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4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R$ 100,4 milhões</a:t>
            </a:r>
            <a:endParaRPr lang="pt-BR" sz="48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11B227A-1CAC-3EF9-C083-F98687296FCE}"/>
              </a:ext>
            </a:extLst>
          </p:cNvPr>
          <p:cNvSpPr txBox="1"/>
          <p:nvPr/>
        </p:nvSpPr>
        <p:spPr>
          <a:xfrm>
            <a:off x="5173729" y="2464301"/>
            <a:ext cx="5478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Previsão orçamentária para transferências com recursos do FNDE em 2023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2F1DD73-3F01-E673-A6B8-FB30AC5D0E9E}"/>
              </a:ext>
            </a:extLst>
          </p:cNvPr>
          <p:cNvSpPr txBox="1"/>
          <p:nvPr/>
        </p:nvSpPr>
        <p:spPr>
          <a:xfrm>
            <a:off x="5154245" y="1879526"/>
            <a:ext cx="5478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FFC000"/>
                </a:solidFill>
              </a:rPr>
              <a:t>Programa Caminho da Escola</a:t>
            </a:r>
          </a:p>
        </p:txBody>
      </p:sp>
    </p:spTree>
    <p:extLst>
      <p:ext uri="{BB962C8B-B14F-4D97-AF65-F5344CB8AC3E}">
        <p14:creationId xmlns:p14="http://schemas.microsoft.com/office/powerpoint/2010/main" val="3892915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F1923549-39E9-36F4-086B-377B2D73CFE8}"/>
              </a:ext>
            </a:extLst>
          </p:cNvPr>
          <p:cNvSpPr/>
          <p:nvPr/>
        </p:nvSpPr>
        <p:spPr>
          <a:xfrm>
            <a:off x="928913" y="1038858"/>
            <a:ext cx="10334001" cy="4590142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E35F75FC-B876-07B8-A0C1-91EE3999E26A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m 13" descr="Homem em pé em frente a lousa&#10;&#10;Descrição gerada automaticamente com confiança média">
            <a:extLst>
              <a:ext uri="{FF2B5EF4-FFF2-40B4-BE49-F238E27FC236}">
                <a16:creationId xmlns:a16="http://schemas.microsoft.com/office/drawing/2014/main" id="{BC5C5639-DA01-B0A6-5526-BB85651B85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7" t="27961" r="62871" b="9731"/>
          <a:stretch/>
        </p:blipFill>
        <p:spPr>
          <a:xfrm>
            <a:off x="928913" y="832534"/>
            <a:ext cx="3902531" cy="4997839"/>
          </a:xfrm>
          <a:custGeom>
            <a:avLst/>
            <a:gdLst>
              <a:gd name="connsiteX0" fmla="*/ 0 w 10905053"/>
              <a:gd name="connsiteY0" fmla="*/ 0 h 5607882"/>
              <a:gd name="connsiteX1" fmla="*/ 10905053 w 10905053"/>
              <a:gd name="connsiteY1" fmla="*/ 0 h 5607882"/>
              <a:gd name="connsiteX2" fmla="*/ 10905053 w 10905053"/>
              <a:gd name="connsiteY2" fmla="*/ 5607882 h 5607882"/>
              <a:gd name="connsiteX3" fmla="*/ 0 w 10905053"/>
              <a:gd name="connsiteY3" fmla="*/ 5607882 h 560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05053" h="5607882">
                <a:moveTo>
                  <a:pt x="0" y="0"/>
                </a:moveTo>
                <a:lnTo>
                  <a:pt x="10905053" y="0"/>
                </a:lnTo>
                <a:lnTo>
                  <a:pt x="10905053" y="5607882"/>
                </a:lnTo>
                <a:lnTo>
                  <a:pt x="0" y="5607882"/>
                </a:lnTo>
                <a:close/>
              </a:path>
            </a:pathLst>
          </a:cu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002087" y="1877003"/>
            <a:ext cx="6082473" cy="3494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Programa Nacional do Livro e do Material Didático (PNLD)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compreende um conjunto de ações voltadas para a avaliação, escolha, compra e distribuição – de forma sistemática, regular e gratuita – de obras didáticas, pedagógicas e literárias para uso de alunos e professores das escolas públicas de educação básica do Brasil. </a:t>
            </a:r>
          </a:p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Trata-se de um programa complexo e abrangente, constituindo-se em um dos principais instrumentos de apoio ao processo de ensino-aprendizagem nas escolas beneficiadas.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4952986" y="1161498"/>
            <a:ext cx="1625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FFC000"/>
                </a:solidFill>
              </a:rPr>
              <a:t>PNLD</a:t>
            </a:r>
          </a:p>
        </p:txBody>
      </p:sp>
      <p:pic>
        <p:nvPicPr>
          <p:cNvPr id="16" name="Imagem 15" descr="Menina posando para foto&#10;&#10;Descrição gerada automaticamente com confiança média">
            <a:extLst>
              <a:ext uri="{FF2B5EF4-FFF2-40B4-BE49-F238E27FC236}">
                <a16:creationId xmlns:a16="http://schemas.microsoft.com/office/drawing/2014/main" id="{12A0D7DE-5B78-BF0A-F2E9-0F90975D42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2" r="46190"/>
          <a:stretch/>
        </p:blipFill>
        <p:spPr>
          <a:xfrm>
            <a:off x="928911" y="825871"/>
            <a:ext cx="3930199" cy="499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43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A5DD3B4B-9857-2ABD-07C0-696AD8B1E8D5}"/>
              </a:ext>
            </a:extLst>
          </p:cNvPr>
          <p:cNvSpPr/>
          <p:nvPr/>
        </p:nvSpPr>
        <p:spPr>
          <a:xfrm>
            <a:off x="929088" y="1040326"/>
            <a:ext cx="10334001" cy="4613128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265B20-4AF6-4780-73DE-74DE9BC03ADD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Menina posando para foto&#10;&#10;Descrição gerada automaticamente com confiança média">
            <a:extLst>
              <a:ext uri="{FF2B5EF4-FFF2-40B4-BE49-F238E27FC236}">
                <a16:creationId xmlns:a16="http://schemas.microsoft.com/office/drawing/2014/main" id="{ADDE2D75-E1DA-CE3C-208D-460A8BABB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2" r="46190"/>
          <a:stretch/>
        </p:blipFill>
        <p:spPr>
          <a:xfrm>
            <a:off x="928911" y="825871"/>
            <a:ext cx="3930199" cy="499182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110170" y="1052826"/>
            <a:ext cx="4728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FFC000"/>
                </a:solidFill>
              </a:rPr>
              <a:t>Diretrizes do PNLD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D34761B-7AFD-58DA-6D47-9A1755B9E3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7346454"/>
              </p:ext>
            </p:extLst>
          </p:nvPr>
        </p:nvGraphicFramePr>
        <p:xfrm>
          <a:off x="5329330" y="1955823"/>
          <a:ext cx="5463538" cy="330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3720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94574F7D-5457-756A-2E12-F3257991B322}"/>
              </a:ext>
            </a:extLst>
          </p:cNvPr>
          <p:cNvSpPr/>
          <p:nvPr/>
        </p:nvSpPr>
        <p:spPr>
          <a:xfrm>
            <a:off x="928913" y="1219200"/>
            <a:ext cx="10334001" cy="4246651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C6DF0A4A-CFFF-CCF6-719F-6DD734F9FBD4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m 13" descr="Menina posando para foto&#10;&#10;Descrição gerada automaticamente com confiança média">
            <a:extLst>
              <a:ext uri="{FF2B5EF4-FFF2-40B4-BE49-F238E27FC236}">
                <a16:creationId xmlns:a16="http://schemas.microsoft.com/office/drawing/2014/main" id="{C73CB3CD-3C7D-B5CB-FEC5-64A3F315CA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2" r="46190"/>
          <a:stretch/>
        </p:blipFill>
        <p:spPr>
          <a:xfrm>
            <a:off x="928911" y="825871"/>
            <a:ext cx="3930199" cy="499182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DED8EF0-8A50-9BF9-693C-D2E293CA4B7C}"/>
              </a:ext>
            </a:extLst>
          </p:cNvPr>
          <p:cNvSpPr txBox="1"/>
          <p:nvPr/>
        </p:nvSpPr>
        <p:spPr>
          <a:xfrm>
            <a:off x="5291307" y="2474108"/>
            <a:ext cx="5478182" cy="914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4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R$ 2,7 bilhões</a:t>
            </a:r>
            <a:endParaRPr lang="pt-BR" sz="48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11B227A-1CAC-3EF9-C083-F98687296FCE}"/>
              </a:ext>
            </a:extLst>
          </p:cNvPr>
          <p:cNvSpPr txBox="1"/>
          <p:nvPr/>
        </p:nvSpPr>
        <p:spPr>
          <a:xfrm>
            <a:off x="5830421" y="2013023"/>
            <a:ext cx="4399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Previsão orçamentária para o PNLD em 2023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2F1DD73-3F01-E673-A6B8-FB30AC5D0E9E}"/>
              </a:ext>
            </a:extLst>
          </p:cNvPr>
          <p:cNvSpPr txBox="1"/>
          <p:nvPr/>
        </p:nvSpPr>
        <p:spPr>
          <a:xfrm>
            <a:off x="5120738" y="1428248"/>
            <a:ext cx="5478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FFC000"/>
                </a:solidFill>
              </a:rPr>
              <a:t>PNLD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C7E6732-0D0A-3867-895A-4FE04178D4DB}"/>
              </a:ext>
            </a:extLst>
          </p:cNvPr>
          <p:cNvSpPr txBox="1"/>
          <p:nvPr/>
        </p:nvSpPr>
        <p:spPr>
          <a:xfrm>
            <a:off x="6072911" y="3667470"/>
            <a:ext cx="3735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pt-BR" sz="4800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170 milhões</a:t>
            </a:r>
            <a:endParaRPr lang="pt-BR" sz="1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34D619E-5A25-7465-BA3C-DC4F127061A5}"/>
              </a:ext>
            </a:extLst>
          </p:cNvPr>
          <p:cNvSpPr txBox="1"/>
          <p:nvPr/>
        </p:nvSpPr>
        <p:spPr>
          <a:xfrm>
            <a:off x="5817606" y="3369843"/>
            <a:ext cx="4399953" cy="43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2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Entregas de estimadas de livros: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D454412-8B22-3082-38AB-74C1C6744602}"/>
              </a:ext>
            </a:extLst>
          </p:cNvPr>
          <p:cNvSpPr txBox="1"/>
          <p:nvPr/>
        </p:nvSpPr>
        <p:spPr>
          <a:xfrm>
            <a:off x="6130999" y="4316580"/>
            <a:ext cx="373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800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obras didáticas, pedagógicas e literárias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5883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7">
            <a:extLst>
              <a:ext uri="{FF2B5EF4-FFF2-40B4-BE49-F238E27FC236}">
                <a16:creationId xmlns:a16="http://schemas.microsoft.com/office/drawing/2014/main" id="{E501BED9-2247-CC23-E571-05226C6FCC02}"/>
              </a:ext>
            </a:extLst>
          </p:cNvPr>
          <p:cNvSpPr/>
          <p:nvPr/>
        </p:nvSpPr>
        <p:spPr>
          <a:xfrm>
            <a:off x="639097" y="931653"/>
            <a:ext cx="10913805" cy="4635685"/>
          </a:xfrm>
          <a:prstGeom prst="roundRect">
            <a:avLst>
              <a:gd name="adj" fmla="val 1551"/>
            </a:avLst>
          </a:prstGeom>
          <a:solidFill>
            <a:srgbClr val="002060">
              <a:alpha val="80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5A1BFD1-195F-06F5-C680-CAF7C5BBFA1E}"/>
              </a:ext>
            </a:extLst>
          </p:cNvPr>
          <p:cNvSpPr txBox="1"/>
          <p:nvPr/>
        </p:nvSpPr>
        <p:spPr>
          <a:xfrm>
            <a:off x="4837817" y="1602358"/>
            <a:ext cx="6291425" cy="3828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Centros Colaboradores em Alimentação e Nutrição – </a:t>
            </a:r>
            <a:r>
              <a:rPr lang="pt-BR" sz="16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CECANEs</a:t>
            </a: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(25 instituições parceiras)</a:t>
            </a: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pt-BR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Centros Colaboradores de Apoio ao Transporte Escolar – </a:t>
            </a:r>
            <a:r>
              <a:rPr lang="pt-BR" sz="1600" b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CECATEs</a:t>
            </a: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(02 instituições parceiras); </a:t>
            </a:r>
          </a:p>
          <a:p>
            <a:pPr marL="285750" indent="-285750" algn="just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Centros Colaboradores do Programa Nacional do Livro e do Material Didático – </a:t>
            </a:r>
            <a:r>
              <a:rPr lang="pt-BR" sz="16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CEPLIs</a:t>
            </a: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(04 </a:t>
            </a:r>
            <a:r>
              <a:rPr lang="pt-BR" sz="1600" b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instituições parceiras)</a:t>
            </a:r>
            <a:r>
              <a:rPr lang="pt-BR" sz="1600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pt-BR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Centros Colaboradores de Apoio ao Monitoramento e à Gestão de Programas Educacionais – </a:t>
            </a:r>
            <a:r>
              <a:rPr lang="pt-BR" sz="1600" b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CECAMPEs</a:t>
            </a: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(07 instituições parceiras).</a:t>
            </a:r>
            <a:endParaRPr lang="pt-BR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endParaRPr lang="pt-BR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pt-BR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B1E317-833E-68FD-5830-4D59D24A0621}"/>
              </a:ext>
            </a:extLst>
          </p:cNvPr>
          <p:cNvCxnSpPr>
            <a:cxnSpLocks/>
          </p:cNvCxnSpPr>
          <p:nvPr/>
        </p:nvCxnSpPr>
        <p:spPr>
          <a:xfrm>
            <a:off x="4664562" y="1207062"/>
            <a:ext cx="0" cy="404825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854D4ACC-DB01-ACDF-D524-4518FB18753D}"/>
              </a:ext>
            </a:extLst>
          </p:cNvPr>
          <p:cNvSpPr txBox="1"/>
          <p:nvPr/>
        </p:nvSpPr>
        <p:spPr>
          <a:xfrm>
            <a:off x="914792" y="1954756"/>
            <a:ext cx="36631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Parcerias</a:t>
            </a:r>
          </a:p>
          <a:p>
            <a:pPr algn="ctr"/>
            <a:r>
              <a:rPr lang="pt-BR" sz="3600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Centros Colaboradores</a:t>
            </a:r>
            <a:r>
              <a:rPr lang="pt-BR" sz="36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787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2190673D-069A-2921-7D54-CB92E54C1917}"/>
              </a:ext>
            </a:extLst>
          </p:cNvPr>
          <p:cNvSpPr/>
          <p:nvPr/>
        </p:nvSpPr>
        <p:spPr>
          <a:xfrm>
            <a:off x="1148080" y="1219200"/>
            <a:ext cx="10165040" cy="4384558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1722474" y="1552353"/>
            <a:ext cx="855921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FFC000"/>
                </a:solidFill>
              </a:rPr>
              <a:t>Acompanhe nossos canais institucionais e redes sociais:</a:t>
            </a:r>
          </a:p>
          <a:p>
            <a:pPr algn="ctr"/>
            <a:endParaRPr lang="pt-BR" sz="2800" b="1" dirty="0">
              <a:solidFill>
                <a:srgbClr val="FFC000"/>
              </a:solidFill>
            </a:endParaRP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gov.br/</a:t>
            </a:r>
            <a:r>
              <a:rPr lang="pt-BR" sz="2800" b="1" dirty="0" err="1">
                <a:solidFill>
                  <a:srgbClr val="FFC000"/>
                </a:solidFill>
              </a:rPr>
              <a:t>fnde</a:t>
            </a:r>
            <a:endParaRPr lang="pt-BR" sz="2800" b="1" dirty="0">
              <a:solidFill>
                <a:srgbClr val="FFC000"/>
              </a:solidFill>
            </a:endParaRP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@fnde.oficial</a:t>
            </a: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Instagram: @fnde.oficial</a:t>
            </a:r>
            <a:endParaRPr lang="pt-BR" sz="3200" b="1" dirty="0">
              <a:solidFill>
                <a:srgbClr val="FFC000"/>
              </a:solidFill>
            </a:endParaRP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Facebook: </a:t>
            </a:r>
            <a:r>
              <a:rPr lang="pt-BR" sz="2800" b="1" dirty="0" err="1">
                <a:solidFill>
                  <a:srgbClr val="FFC000"/>
                </a:solidFill>
              </a:rPr>
              <a:t>fnde.educação</a:t>
            </a:r>
            <a:endParaRPr lang="pt-BR" sz="3200" b="1" dirty="0">
              <a:solidFill>
                <a:srgbClr val="FFC000"/>
              </a:solidFill>
            </a:endParaRP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Youtube: /</a:t>
            </a:r>
            <a:r>
              <a:rPr lang="pt-BR" sz="2800" b="1" dirty="0" err="1">
                <a:solidFill>
                  <a:srgbClr val="FFC000"/>
                </a:solidFill>
              </a:rPr>
              <a:t>fndemec</a:t>
            </a:r>
            <a:endParaRPr lang="pt-BR" sz="3200" b="1" dirty="0">
              <a:solidFill>
                <a:srgbClr val="FFC000"/>
              </a:solidFill>
            </a:endParaRPr>
          </a:p>
          <a:p>
            <a:pPr algn="ctr"/>
            <a:r>
              <a:rPr lang="pt-BR" sz="2800" b="1" dirty="0">
                <a:solidFill>
                  <a:srgbClr val="FFC000"/>
                </a:solidFill>
              </a:rPr>
              <a:t>Twitter: </a:t>
            </a:r>
            <a:r>
              <a:rPr lang="pt-BR" sz="2800" b="1" dirty="0" err="1">
                <a:solidFill>
                  <a:srgbClr val="FFC000"/>
                </a:solidFill>
              </a:rPr>
              <a:t>fndeoficial</a:t>
            </a:r>
            <a:endParaRPr lang="pt-BR" sz="2800" b="1" dirty="0">
              <a:solidFill>
                <a:srgbClr val="FFC000"/>
              </a:solidFill>
            </a:endParaRPr>
          </a:p>
          <a:p>
            <a:pPr algn="ctr"/>
            <a:endParaRPr lang="pt-BR" sz="2800" b="1" dirty="0">
              <a:solidFill>
                <a:srgbClr val="FFC000"/>
              </a:solidFill>
            </a:endParaRPr>
          </a:p>
          <a:p>
            <a:pPr algn="ctr"/>
            <a:endParaRPr lang="pt-BR" sz="2800" b="1" dirty="0">
              <a:solidFill>
                <a:srgbClr val="FFC000"/>
              </a:solidFill>
            </a:endParaRPr>
          </a:p>
          <a:p>
            <a:pPr algn="ctr"/>
            <a:endParaRPr lang="pt-BR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20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&#10;&#10;Descrição gerada automaticamente">
            <a:extLst>
              <a:ext uri="{FF2B5EF4-FFF2-40B4-BE49-F238E27FC236}">
                <a16:creationId xmlns:a16="http://schemas.microsoft.com/office/drawing/2014/main" id="{5EE62D61-360F-899B-DBBD-E1D83DEE9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4344508"/>
            <a:ext cx="4762500" cy="115252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27578A5-8C1E-9C07-85BD-70FCC9656EFE}"/>
              </a:ext>
            </a:extLst>
          </p:cNvPr>
          <p:cNvSpPr txBox="1"/>
          <p:nvPr/>
        </p:nvSpPr>
        <p:spPr>
          <a:xfrm>
            <a:off x="2626241" y="1360967"/>
            <a:ext cx="64645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Obrigada!!!</a:t>
            </a:r>
          </a:p>
          <a:p>
            <a:pPr algn="ctr"/>
            <a:r>
              <a:rPr lang="pt-BR" sz="3200" b="1" dirty="0">
                <a:solidFill>
                  <a:srgbClr val="002060"/>
                </a:solidFill>
              </a:rPr>
              <a:t>Raquel Pereira</a:t>
            </a:r>
          </a:p>
          <a:p>
            <a:pPr algn="ctr"/>
            <a:r>
              <a:rPr lang="pt-BR" sz="2400" b="1" dirty="0">
                <a:solidFill>
                  <a:srgbClr val="002060"/>
                </a:solidFill>
              </a:rPr>
              <a:t>Coordenadora Geral da CGDME/DIRAE/FNDE</a:t>
            </a:r>
          </a:p>
          <a:p>
            <a:pPr algn="ctr"/>
            <a:r>
              <a:rPr lang="pt-BR" sz="2400" b="1" dirty="0">
                <a:solidFill>
                  <a:srgbClr val="002060"/>
                </a:solidFill>
                <a:hlinkClick r:id="rId3"/>
              </a:rPr>
              <a:t>raquel.pereira@fnde.gov.br</a:t>
            </a:r>
            <a:r>
              <a:rPr lang="pt-BR" sz="2400" b="1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0855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Logotipo, Ícone&#10;&#10;Descrição gerada automaticamente">
            <a:extLst>
              <a:ext uri="{FF2B5EF4-FFF2-40B4-BE49-F238E27FC236}">
                <a16:creationId xmlns:a16="http://schemas.microsoft.com/office/drawing/2014/main" id="{45B7D324-D4A4-31C5-90F1-ABF4642458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211" y="842865"/>
            <a:ext cx="1798476" cy="1737511"/>
          </a:xfrm>
          <a:prstGeom prst="rect">
            <a:avLst/>
          </a:prstGeom>
        </p:spPr>
      </p:pic>
      <p:pic>
        <p:nvPicPr>
          <p:cNvPr id="9" name="Imagem 8" descr="Logotipo, Ícone&#10;&#10;Descrição gerada automaticamente">
            <a:extLst>
              <a:ext uri="{FF2B5EF4-FFF2-40B4-BE49-F238E27FC236}">
                <a16:creationId xmlns:a16="http://schemas.microsoft.com/office/drawing/2014/main" id="{61AC7AF2-06C1-AF8E-556B-EB95198C8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140" y="3428999"/>
            <a:ext cx="1798476" cy="1737511"/>
          </a:xfrm>
          <a:prstGeom prst="rect">
            <a:avLst/>
          </a:prstGeom>
        </p:spPr>
      </p:pic>
      <p:pic>
        <p:nvPicPr>
          <p:cNvPr id="11" name="Imagem 10" descr="Ícone&#10;&#10;Descrição gerada automaticamente">
            <a:extLst>
              <a:ext uri="{FF2B5EF4-FFF2-40B4-BE49-F238E27FC236}">
                <a16:creationId xmlns:a16="http://schemas.microsoft.com/office/drawing/2014/main" id="{A9DD5C8B-69E1-106E-9209-E14E43C04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924" y="2181601"/>
            <a:ext cx="1798476" cy="1737511"/>
          </a:xfrm>
          <a:prstGeom prst="rect">
            <a:avLst/>
          </a:prstGeom>
        </p:spPr>
      </p:pic>
      <p:sp>
        <p:nvSpPr>
          <p:cNvPr id="36" name="Rectangle: Rounded Corners 75">
            <a:extLst>
              <a:ext uri="{FF2B5EF4-FFF2-40B4-BE49-F238E27FC236}">
                <a16:creationId xmlns:a16="http://schemas.microsoft.com/office/drawing/2014/main" id="{291541FF-9220-6F45-64A9-53665D3CABB2}"/>
              </a:ext>
            </a:extLst>
          </p:cNvPr>
          <p:cNvSpPr/>
          <p:nvPr/>
        </p:nvSpPr>
        <p:spPr>
          <a:xfrm>
            <a:off x="3851174" y="3820741"/>
            <a:ext cx="1190436" cy="43533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72">
            <a:extLst>
              <a:ext uri="{FF2B5EF4-FFF2-40B4-BE49-F238E27FC236}">
                <a16:creationId xmlns:a16="http://schemas.microsoft.com/office/drawing/2014/main" id="{824BF6D9-2C67-C802-9312-E3EA88091FB4}"/>
              </a:ext>
            </a:extLst>
          </p:cNvPr>
          <p:cNvSpPr/>
          <p:nvPr/>
        </p:nvSpPr>
        <p:spPr>
          <a:xfrm>
            <a:off x="3625084" y="2609803"/>
            <a:ext cx="1190436" cy="435337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0800" dist="50800" dir="5400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69">
            <a:extLst>
              <a:ext uri="{FF2B5EF4-FFF2-40B4-BE49-F238E27FC236}">
                <a16:creationId xmlns:a16="http://schemas.microsoft.com/office/drawing/2014/main" id="{862B531C-5A85-C502-BCB2-6D711BE7FE36}"/>
              </a:ext>
            </a:extLst>
          </p:cNvPr>
          <p:cNvSpPr/>
          <p:nvPr/>
        </p:nvSpPr>
        <p:spPr>
          <a:xfrm>
            <a:off x="3686720" y="1152780"/>
            <a:ext cx="1190436" cy="435337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>
            <a:outerShdw blurRad="50800" dist="50800" dir="5400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56">
            <a:extLst>
              <a:ext uri="{FF2B5EF4-FFF2-40B4-BE49-F238E27FC236}">
                <a16:creationId xmlns:a16="http://schemas.microsoft.com/office/drawing/2014/main" id="{9688C510-63AE-6182-4FD8-6785B07FDA2B}"/>
              </a:ext>
            </a:extLst>
          </p:cNvPr>
          <p:cNvSpPr txBox="1"/>
          <p:nvPr/>
        </p:nvSpPr>
        <p:spPr>
          <a:xfrm>
            <a:off x="3732827" y="1642208"/>
            <a:ext cx="600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Prestar assistência técnica e financeira e executar ações que contribuam para uma educação de qualidade a todos</a:t>
            </a:r>
          </a:p>
        </p:txBody>
      </p:sp>
      <p:sp>
        <p:nvSpPr>
          <p:cNvPr id="27" name="TextBox 57">
            <a:extLst>
              <a:ext uri="{FF2B5EF4-FFF2-40B4-BE49-F238E27FC236}">
                <a16:creationId xmlns:a16="http://schemas.microsoft.com/office/drawing/2014/main" id="{619208AE-BC72-6F8C-28DB-1547F0B36E69}"/>
              </a:ext>
            </a:extLst>
          </p:cNvPr>
          <p:cNvSpPr txBox="1"/>
          <p:nvPr/>
        </p:nvSpPr>
        <p:spPr>
          <a:xfrm>
            <a:off x="3788970" y="1080983"/>
            <a:ext cx="968727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err="1"/>
              <a:t>Missão</a:t>
            </a:r>
            <a:endParaRPr lang="en-US" sz="2000" b="1" dirty="0"/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27EF1E74-76F7-0335-FBA2-BFA382B40F80}"/>
              </a:ext>
            </a:extLst>
          </p:cNvPr>
          <p:cNvSpPr txBox="1"/>
          <p:nvPr/>
        </p:nvSpPr>
        <p:spPr>
          <a:xfrm>
            <a:off x="3670257" y="3110828"/>
            <a:ext cx="600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Ser referência na implantação de políticas públicas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1CB7DC8D-FA5A-9326-A928-7BEC77AFE008}"/>
              </a:ext>
            </a:extLst>
          </p:cNvPr>
          <p:cNvSpPr txBox="1"/>
          <p:nvPr/>
        </p:nvSpPr>
        <p:spPr>
          <a:xfrm>
            <a:off x="3805862" y="2501286"/>
            <a:ext cx="769362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err="1">
                <a:solidFill>
                  <a:schemeClr val="bg1"/>
                </a:solidFill>
              </a:rPr>
              <a:t>Visão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8A6B941B-A1E8-5846-2021-C42E7CF451D7}"/>
              </a:ext>
            </a:extLst>
          </p:cNvPr>
          <p:cNvSpPr txBox="1"/>
          <p:nvPr/>
        </p:nvSpPr>
        <p:spPr>
          <a:xfrm>
            <a:off x="3788969" y="4314618"/>
            <a:ext cx="6785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Compromisso com a educação / ética / transparência / excelência e gestão / acessibilidade e inclusão social / responsabilidade socioambiental / inovação e empreendedorismo</a:t>
            </a:r>
          </a:p>
        </p:txBody>
      </p:sp>
      <p:sp>
        <p:nvSpPr>
          <p:cNvPr id="31" name="TextBox 63">
            <a:extLst>
              <a:ext uri="{FF2B5EF4-FFF2-40B4-BE49-F238E27FC236}">
                <a16:creationId xmlns:a16="http://schemas.microsoft.com/office/drawing/2014/main" id="{3AB7B9BE-D4C2-0BE6-B924-1BCD60D36D3B}"/>
              </a:ext>
            </a:extLst>
          </p:cNvPr>
          <p:cNvSpPr txBox="1"/>
          <p:nvPr/>
        </p:nvSpPr>
        <p:spPr>
          <a:xfrm>
            <a:off x="3948306" y="3731319"/>
            <a:ext cx="996172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err="1"/>
              <a:t>Valores</a:t>
            </a:r>
            <a:endParaRPr lang="en-US" sz="2000" b="1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F4C71624-5FB1-6762-D6AC-D055AE9B3F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29084" y="856344"/>
            <a:ext cx="10334002" cy="459014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08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7">
            <a:extLst>
              <a:ext uri="{FF2B5EF4-FFF2-40B4-BE49-F238E27FC236}">
                <a16:creationId xmlns:a16="http://schemas.microsoft.com/office/drawing/2014/main" id="{E501BED9-2247-CC23-E571-05226C6FCC02}"/>
              </a:ext>
            </a:extLst>
          </p:cNvPr>
          <p:cNvSpPr/>
          <p:nvPr/>
        </p:nvSpPr>
        <p:spPr>
          <a:xfrm>
            <a:off x="639097" y="931653"/>
            <a:ext cx="10913805" cy="4635685"/>
          </a:xfrm>
          <a:prstGeom prst="roundRect">
            <a:avLst>
              <a:gd name="adj" fmla="val 1551"/>
            </a:avLst>
          </a:prstGeom>
          <a:solidFill>
            <a:srgbClr val="002060">
              <a:alpha val="80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5A1BFD1-195F-06F5-C680-CAF7C5BBFA1E}"/>
              </a:ext>
            </a:extLst>
          </p:cNvPr>
          <p:cNvSpPr txBox="1"/>
          <p:nvPr/>
        </p:nvSpPr>
        <p:spPr>
          <a:xfrm>
            <a:off x="4827883" y="1290662"/>
            <a:ext cx="6291425" cy="3858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garantir os preceitos de sua gestão estratégica, em especial no que se refere ao aprimoramento da educação básica da rede pública brasileira, o FNDE se tornou o maior parceiro dos 26 estados, 5.570 municípios e do Distrito Federal, com a oferta de programas e ações em diversas áreas, como </a:t>
            </a:r>
            <a:r>
              <a:rPr lang="pt-BR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alimentação escolar, livro didático, transporte escolar, obras escolares, entre outras</a:t>
            </a:r>
            <a:r>
              <a:rPr lang="pt-BR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Além das atividades de assistência técnica proporcionadas aos entes federados, com informações sobre como acessar e executar tais programas educacionais, o FNDE também </a:t>
            </a:r>
            <a:r>
              <a:rPr lang="pt-BR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transfere recursos, que são classificados como constitucionais, legais, discricionários e financeiros</a:t>
            </a:r>
            <a:r>
              <a:rPr lang="pt-BR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BR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B1E317-833E-68FD-5830-4D59D24A0621}"/>
              </a:ext>
            </a:extLst>
          </p:cNvPr>
          <p:cNvCxnSpPr>
            <a:cxnSpLocks/>
          </p:cNvCxnSpPr>
          <p:nvPr/>
        </p:nvCxnSpPr>
        <p:spPr>
          <a:xfrm>
            <a:off x="4664562" y="1207062"/>
            <a:ext cx="0" cy="404825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CE0A5885-9119-F49A-DB7C-27A5608AB542}"/>
              </a:ext>
            </a:extLst>
          </p:cNvPr>
          <p:cNvSpPr txBox="1"/>
          <p:nvPr/>
        </p:nvSpPr>
        <p:spPr>
          <a:xfrm>
            <a:off x="992063" y="3106692"/>
            <a:ext cx="3431451" cy="1243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previsão orçamentária total para o ano de 2023</a:t>
            </a:r>
            <a:endParaRPr lang="pt-BR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endParaRPr lang="pt-B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54D4ACC-DB01-ACDF-D524-4518FB18753D}"/>
              </a:ext>
            </a:extLst>
          </p:cNvPr>
          <p:cNvSpPr txBox="1"/>
          <p:nvPr/>
        </p:nvSpPr>
        <p:spPr>
          <a:xfrm>
            <a:off x="876217" y="2189955"/>
            <a:ext cx="3663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</a:t>
            </a:r>
            <a:r>
              <a:rPr lang="pt-BR" sz="60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84,3 bi</a:t>
            </a:r>
            <a:endParaRPr lang="pt-BR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68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 descr="Pessoa na frente de um laptop&#10;&#10;Descrição gerada automaticamente">
            <a:extLst>
              <a:ext uri="{FF2B5EF4-FFF2-40B4-BE49-F238E27FC236}">
                <a16:creationId xmlns:a16="http://schemas.microsoft.com/office/drawing/2014/main" id="{824E8E3A-DD01-8042-46AF-5416239FEF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4" t="19276" r="5292" b="11729"/>
          <a:stretch/>
        </p:blipFill>
        <p:spPr>
          <a:xfrm>
            <a:off x="641776" y="623273"/>
            <a:ext cx="10905053" cy="5607883"/>
          </a:xfrm>
          <a:custGeom>
            <a:avLst/>
            <a:gdLst>
              <a:gd name="connsiteX0" fmla="*/ 0 w 10905053"/>
              <a:gd name="connsiteY0" fmla="*/ 0 h 5607883"/>
              <a:gd name="connsiteX1" fmla="*/ 10905053 w 10905053"/>
              <a:gd name="connsiteY1" fmla="*/ 0 h 5607883"/>
              <a:gd name="connsiteX2" fmla="*/ 10905053 w 10905053"/>
              <a:gd name="connsiteY2" fmla="*/ 5607883 h 5607883"/>
              <a:gd name="connsiteX3" fmla="*/ 0 w 10905053"/>
              <a:gd name="connsiteY3" fmla="*/ 5607883 h 560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05053" h="5607883">
                <a:moveTo>
                  <a:pt x="0" y="0"/>
                </a:moveTo>
                <a:lnTo>
                  <a:pt x="10905053" y="0"/>
                </a:lnTo>
                <a:lnTo>
                  <a:pt x="10905053" y="5607883"/>
                </a:lnTo>
                <a:lnTo>
                  <a:pt x="0" y="5607883"/>
                </a:lnTo>
                <a:close/>
              </a:path>
            </a:pathLst>
          </a:custGeom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68279688-5C53-97A8-1642-3245E3C9D09B}"/>
              </a:ext>
            </a:extLst>
          </p:cNvPr>
          <p:cNvSpPr/>
          <p:nvPr/>
        </p:nvSpPr>
        <p:spPr>
          <a:xfrm>
            <a:off x="5169807" y="845457"/>
            <a:ext cx="6194879" cy="4034971"/>
          </a:xfrm>
          <a:prstGeom prst="rect">
            <a:avLst/>
          </a:prstGeom>
          <a:solidFill>
            <a:srgbClr val="002060">
              <a:alpha val="80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5AA2236-3434-1516-96DB-2B6C5BD143DE}"/>
              </a:ext>
            </a:extLst>
          </p:cNvPr>
          <p:cNvSpPr txBox="1"/>
          <p:nvPr/>
        </p:nvSpPr>
        <p:spPr>
          <a:xfrm>
            <a:off x="6545944" y="1275441"/>
            <a:ext cx="44123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>
                <a:solidFill>
                  <a:srgbClr val="FFC000"/>
                </a:solidFill>
                <a:cs typeface="Aharoni" panose="02010803020104030203" pitchFamily="2" charset="-79"/>
              </a:rPr>
              <a:t>Transferências</a:t>
            </a:r>
            <a:r>
              <a:rPr lang="en-US" sz="4800" b="1" dirty="0">
                <a:solidFill>
                  <a:srgbClr val="FFC000"/>
                </a:solidFill>
                <a:cs typeface="Aharoni" panose="02010803020104030203" pitchFamily="2" charset="-79"/>
              </a:rPr>
              <a:t> </a:t>
            </a:r>
            <a:r>
              <a:rPr lang="en-US" sz="4800" b="1" dirty="0" err="1">
                <a:solidFill>
                  <a:srgbClr val="FFC000"/>
                </a:solidFill>
                <a:cs typeface="Aharoni" panose="02010803020104030203" pitchFamily="2" charset="-79"/>
              </a:rPr>
              <a:t>Legais</a:t>
            </a:r>
            <a:endParaRPr lang="en-US" sz="4800" b="1" dirty="0">
              <a:solidFill>
                <a:srgbClr val="FFC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36">
            <a:extLst>
              <a:ext uri="{FF2B5EF4-FFF2-40B4-BE49-F238E27FC236}">
                <a16:creationId xmlns:a16="http://schemas.microsoft.com/office/drawing/2014/main" id="{16D2276C-B056-136F-FFA0-D13BF0F9C091}"/>
              </a:ext>
            </a:extLst>
          </p:cNvPr>
          <p:cNvSpPr txBox="1"/>
          <p:nvPr/>
        </p:nvSpPr>
        <p:spPr>
          <a:xfrm>
            <a:off x="6829539" y="2859459"/>
            <a:ext cx="4696016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- PDDE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- PNAE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- PNATE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5907BADA-48A9-E257-1B02-D7BCCF26F564}"/>
              </a:ext>
            </a:extLst>
          </p:cNvPr>
          <p:cNvSpPr/>
          <p:nvPr/>
        </p:nvSpPr>
        <p:spPr>
          <a:xfrm>
            <a:off x="5198837" y="865075"/>
            <a:ext cx="901788" cy="399573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CB63C-4140-C3B2-C5F1-F816392E6712}"/>
              </a:ext>
            </a:extLst>
          </p:cNvPr>
          <p:cNvSpPr txBox="1"/>
          <p:nvPr/>
        </p:nvSpPr>
        <p:spPr>
          <a:xfrm rot="16200000">
            <a:off x="4075587" y="2601331"/>
            <a:ext cx="3174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FNDE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FE99B9E-83E3-45B9-997A-296F6EA05C9F}"/>
              </a:ext>
            </a:extLst>
          </p:cNvPr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E19B6C3-D5F6-9721-D5DA-D8DCC1034E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1" y="5739788"/>
            <a:ext cx="12255781" cy="11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075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>
            <a:extLst>
              <a:ext uri="{FF2B5EF4-FFF2-40B4-BE49-F238E27FC236}">
                <a16:creationId xmlns:a16="http://schemas.microsoft.com/office/drawing/2014/main" id="{15E4DF9D-8278-00A7-9274-B31BBC085FB8}"/>
              </a:ext>
            </a:extLst>
          </p:cNvPr>
          <p:cNvSpPr/>
          <p:nvPr/>
        </p:nvSpPr>
        <p:spPr>
          <a:xfrm>
            <a:off x="928913" y="1322457"/>
            <a:ext cx="10334001" cy="4213086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Imagem 12" descr="Homem de camisa branca&#10;&#10;Descrição gerada automaticamente com confiança média">
            <a:extLst>
              <a:ext uri="{FF2B5EF4-FFF2-40B4-BE49-F238E27FC236}">
                <a16:creationId xmlns:a16="http://schemas.microsoft.com/office/drawing/2014/main" id="{83C93871-8D14-4C9A-8BE6-F498F1C18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" r="54863"/>
          <a:stretch/>
        </p:blipFill>
        <p:spPr>
          <a:xfrm>
            <a:off x="936028" y="840385"/>
            <a:ext cx="3902532" cy="4980216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686371B8-30FA-BC54-8275-E1672C310A1E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218484" y="2144896"/>
            <a:ext cx="5855916" cy="3367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sz="18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Dinheiro Direto na Escola (PDDE) 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destina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recursos anuais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às entidades participantes.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 as </a:t>
            </a: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finalidades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PDDE Básico estão: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provimento de necessidades prioritárias para o funcionamento das escolas, como a execução de reparos estruturais, compra de equipamentos e material pedagógico; 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incentivo à autogestão escolar, com a participação da comunidade no controle social</a:t>
            </a:r>
            <a:r>
              <a:rPr lang="pt-BR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118583" y="1428580"/>
            <a:ext cx="1446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FFC000"/>
                </a:solidFill>
              </a:rPr>
              <a:t>PDDE</a:t>
            </a:r>
          </a:p>
        </p:txBody>
      </p:sp>
    </p:spTree>
    <p:extLst>
      <p:ext uri="{BB962C8B-B14F-4D97-AF65-F5344CB8AC3E}">
        <p14:creationId xmlns:p14="http://schemas.microsoft.com/office/powerpoint/2010/main" val="1541537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BBE68577-C7E9-E123-E989-6FD3E6C5C799}"/>
              </a:ext>
            </a:extLst>
          </p:cNvPr>
          <p:cNvSpPr/>
          <p:nvPr/>
        </p:nvSpPr>
        <p:spPr>
          <a:xfrm>
            <a:off x="928913" y="1582057"/>
            <a:ext cx="10334001" cy="3367314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Homem de camisa branca&#10;&#10;Descrição gerada automaticamente com confiança média">
            <a:extLst>
              <a:ext uri="{FF2B5EF4-FFF2-40B4-BE49-F238E27FC236}">
                <a16:creationId xmlns:a16="http://schemas.microsoft.com/office/drawing/2014/main" id="{BCFA07DE-80A5-6357-AE20-39B2B139F9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" r="54863"/>
          <a:stretch/>
        </p:blipFill>
        <p:spPr>
          <a:xfrm>
            <a:off x="936028" y="840385"/>
            <a:ext cx="3902532" cy="4980216"/>
          </a:xfrm>
          <a:prstGeom prst="rect">
            <a:avLst/>
          </a:prstGeom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18E6A345-108C-C7D8-5E86-11C5E5BAB2DF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774336" y="1758161"/>
            <a:ext cx="400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FFC000"/>
                </a:solidFill>
              </a:rPr>
              <a:t>PDDE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E848C27-42FE-E28C-50E9-F9D04480071C}"/>
              </a:ext>
            </a:extLst>
          </p:cNvPr>
          <p:cNvSpPr txBox="1"/>
          <p:nvPr/>
        </p:nvSpPr>
        <p:spPr>
          <a:xfrm>
            <a:off x="5152298" y="3027408"/>
            <a:ext cx="5478182" cy="1017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540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R$ 2 bilhões</a:t>
            </a:r>
            <a:endParaRPr lang="pt-BR" sz="5400" b="1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67F185E-A341-65C0-E4CE-B7D5E18D1EAF}"/>
              </a:ext>
            </a:extLst>
          </p:cNvPr>
          <p:cNvSpPr txBox="1"/>
          <p:nvPr/>
        </p:nvSpPr>
        <p:spPr>
          <a:xfrm>
            <a:off x="5227705" y="3991352"/>
            <a:ext cx="5517150" cy="43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pt-BR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(PDDE Básico e as Ações integradas do MEC)</a:t>
            </a:r>
            <a:endParaRPr lang="pt-BR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BF65F7E-4E83-C815-7A59-1AEF96C23522}"/>
              </a:ext>
            </a:extLst>
          </p:cNvPr>
          <p:cNvSpPr txBox="1"/>
          <p:nvPr/>
        </p:nvSpPr>
        <p:spPr>
          <a:xfrm>
            <a:off x="5132814" y="2411378"/>
            <a:ext cx="5478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Previsão orçamentária para repasse a </a:t>
            </a:r>
            <a:r>
              <a:rPr lang="pt-BR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escolas de todo o país </a:t>
            </a:r>
            <a:r>
              <a:rPr lang="pt-BR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2023</a:t>
            </a:r>
            <a:endParaRPr lang="pt-BR" sz="1600" dirty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79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BBE68577-C7E9-E123-E989-6FD3E6C5C799}"/>
              </a:ext>
            </a:extLst>
          </p:cNvPr>
          <p:cNvSpPr/>
          <p:nvPr/>
        </p:nvSpPr>
        <p:spPr>
          <a:xfrm>
            <a:off x="3470313" y="869144"/>
            <a:ext cx="8101292" cy="4516258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PDDE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 de Escolas apoiadas: 138 mil;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 de Alunos beneficiados: 38 milhões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400" b="1" dirty="0">
              <a:solidFill>
                <a:srgbClr val="FFC000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b="1" dirty="0">
              <a:solidFill>
                <a:srgbClr val="FFFF00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b="1" dirty="0">
              <a:solidFill>
                <a:srgbClr val="FFFF00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b="1" dirty="0">
              <a:solidFill>
                <a:srgbClr val="FFFF00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Imagem 8" descr="Homem de camisa branca&#10;&#10;Descrição gerada automaticamente com confiança média">
            <a:extLst>
              <a:ext uri="{FF2B5EF4-FFF2-40B4-BE49-F238E27FC236}">
                <a16:creationId xmlns:a16="http://schemas.microsoft.com/office/drawing/2014/main" id="{BCFA07DE-80A5-6357-AE20-39B2B139F9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" r="54863"/>
          <a:stretch/>
        </p:blipFill>
        <p:spPr>
          <a:xfrm>
            <a:off x="804278" y="646408"/>
            <a:ext cx="3522216" cy="5185798"/>
          </a:xfrm>
          <a:prstGeom prst="rect">
            <a:avLst/>
          </a:prstGeom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18E6A345-108C-C7D8-5E86-11C5E5BAB2DF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64D2B54C-8D93-C237-119C-30B742D125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829890"/>
              </p:ext>
            </p:extLst>
          </p:nvPr>
        </p:nvGraphicFramePr>
        <p:xfrm>
          <a:off x="4205011" y="4116575"/>
          <a:ext cx="7366595" cy="126882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27849">
                  <a:extLst>
                    <a:ext uri="{9D8B030D-6E8A-4147-A177-3AD203B41FA5}">
                      <a16:colId xmlns:a16="http://schemas.microsoft.com/office/drawing/2014/main" val="459708214"/>
                    </a:ext>
                  </a:extLst>
                </a:gridCol>
                <a:gridCol w="2342249">
                  <a:extLst>
                    <a:ext uri="{9D8B030D-6E8A-4147-A177-3AD203B41FA5}">
                      <a16:colId xmlns:a16="http://schemas.microsoft.com/office/drawing/2014/main" val="747647493"/>
                    </a:ext>
                  </a:extLst>
                </a:gridCol>
                <a:gridCol w="3096497">
                  <a:extLst>
                    <a:ext uri="{9D8B030D-6E8A-4147-A177-3AD203B41FA5}">
                      <a16:colId xmlns:a16="http://schemas.microsoft.com/office/drawing/2014/main" val="540000727"/>
                    </a:ext>
                  </a:extLst>
                </a:gridCol>
              </a:tblGrid>
              <a:tr h="27099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Programa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Execução financeira – R$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Escolas atendidas</a:t>
                      </a: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3323419065"/>
                  </a:ext>
                </a:extLst>
              </a:tr>
              <a:tr h="53580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PDDE</a:t>
                      </a:r>
                      <a:r>
                        <a:rPr lang="pt-BR" sz="14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Básico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R$ 939.300.535,00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119.013</a:t>
                      </a: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3778099630"/>
                  </a:ext>
                </a:extLst>
              </a:tr>
              <a:tr h="4620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PDDE</a:t>
                      </a:r>
                      <a:r>
                        <a:rPr lang="pt-BR" sz="14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Ações integradas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R$ 119.013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24.766 </a:t>
                      </a: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3581386389"/>
                  </a:ext>
                </a:extLst>
              </a:tr>
            </a:tbl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216FA93D-A649-8A17-D3FE-06D6E72E6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533837"/>
              </p:ext>
            </p:extLst>
          </p:nvPr>
        </p:nvGraphicFramePr>
        <p:xfrm>
          <a:off x="4205011" y="2546830"/>
          <a:ext cx="7366596" cy="138495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12011">
                  <a:extLst>
                    <a:ext uri="{9D8B030D-6E8A-4147-A177-3AD203B41FA5}">
                      <a16:colId xmlns:a16="http://schemas.microsoft.com/office/drawing/2014/main" val="2925951369"/>
                    </a:ext>
                  </a:extLst>
                </a:gridCol>
                <a:gridCol w="1036364">
                  <a:extLst>
                    <a:ext uri="{9D8B030D-6E8A-4147-A177-3AD203B41FA5}">
                      <a16:colId xmlns:a16="http://schemas.microsoft.com/office/drawing/2014/main" val="564830806"/>
                    </a:ext>
                  </a:extLst>
                </a:gridCol>
                <a:gridCol w="1359223">
                  <a:extLst>
                    <a:ext uri="{9D8B030D-6E8A-4147-A177-3AD203B41FA5}">
                      <a16:colId xmlns:a16="http://schemas.microsoft.com/office/drawing/2014/main" val="253835361"/>
                    </a:ext>
                  </a:extLst>
                </a:gridCol>
                <a:gridCol w="3358998">
                  <a:extLst>
                    <a:ext uri="{9D8B030D-6E8A-4147-A177-3AD203B41FA5}">
                      <a16:colId xmlns:a16="http://schemas.microsoft.com/office/drawing/2014/main" val="472696447"/>
                    </a:ext>
                  </a:extLst>
                </a:gridCol>
              </a:tblGrid>
              <a:tr h="1907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Programa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Ação Orçamentária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Orçamento 2023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+mn-lt"/>
                        </a:rPr>
                        <a:t>Meta física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492889327"/>
                  </a:ext>
                </a:extLst>
              </a:tr>
              <a:tr h="50994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PDDE</a:t>
                      </a:r>
                      <a:r>
                        <a:rPr lang="pt-BR" sz="14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Básico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0515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R$ </a:t>
                      </a:r>
                      <a:r>
                        <a:rPr lang="pt-BR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1.097</a:t>
                      </a: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(bilhão)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BR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138.885</a:t>
                      </a: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escolas atendidas</a:t>
                      </a: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518690002"/>
                  </a:ext>
                </a:extLst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PDDE</a:t>
                      </a:r>
                      <a:r>
                        <a:rPr lang="pt-BR" sz="14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Ações integradas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0515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R$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930,1 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(milhões)</a:t>
                      </a:r>
                    </a:p>
                  </a:txBody>
                  <a:tcPr marL="8549" marR="8549" marT="854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 depender da seleção realizada</a:t>
                      </a:r>
                    </a:p>
                  </a:txBody>
                  <a:tcPr marL="8549" marR="8549" marT="8546" marB="0" anchor="ctr"/>
                </a:tc>
                <a:extLst>
                  <a:ext uri="{0D108BD9-81ED-4DB2-BD59-A6C34878D82A}">
                    <a16:rowId xmlns:a16="http://schemas.microsoft.com/office/drawing/2014/main" val="3388532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620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3EC0BB4A-9226-546A-FD0C-3A99E235340D}"/>
              </a:ext>
            </a:extLst>
          </p:cNvPr>
          <p:cNvSpPr/>
          <p:nvPr/>
        </p:nvSpPr>
        <p:spPr>
          <a:xfrm>
            <a:off x="928913" y="1322457"/>
            <a:ext cx="10334001" cy="4213086"/>
          </a:xfrm>
          <a:prstGeom prst="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m 8" descr="Homem de camisa branca&#10;&#10;Descrição gerada automaticamente com confiança média">
            <a:extLst>
              <a:ext uri="{FF2B5EF4-FFF2-40B4-BE49-F238E27FC236}">
                <a16:creationId xmlns:a16="http://schemas.microsoft.com/office/drawing/2014/main" id="{5697C693-7E25-9DAB-F27C-70495C470B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" r="54863"/>
          <a:stretch/>
        </p:blipFill>
        <p:spPr>
          <a:xfrm>
            <a:off x="936028" y="840385"/>
            <a:ext cx="3902532" cy="4980216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DCB88F83-3961-0A19-4707-D8CB8B2F2C0C}"/>
              </a:ext>
            </a:extLst>
          </p:cNvPr>
          <p:cNvSpPr/>
          <p:nvPr/>
        </p:nvSpPr>
        <p:spPr>
          <a:xfrm>
            <a:off x="829716" y="845215"/>
            <a:ext cx="99198" cy="4991821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23433EE-9134-FA31-89B4-0AB46E9FFB2E}"/>
              </a:ext>
            </a:extLst>
          </p:cNvPr>
          <p:cNvSpPr txBox="1"/>
          <p:nvPr/>
        </p:nvSpPr>
        <p:spPr>
          <a:xfrm>
            <a:off x="5226566" y="2150732"/>
            <a:ext cx="5742871" cy="3429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Existem também as </a:t>
            </a:r>
            <a:r>
              <a:rPr lang="pt-BR" sz="1650" b="1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Ações Integradas do PDDE</a:t>
            </a: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com objetivos e públicos-alvo mais restritos.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pt-BR" sz="165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PDDE Estrutura: </a:t>
            </a:r>
            <a:r>
              <a:rPr lang="pt-BR" sz="165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SECADI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Escola Acessível;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 Água e Esgotamento Sanitário nas Escolas Rurais;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Programa Escola do Campo;</a:t>
            </a:r>
          </a:p>
          <a:p>
            <a:pPr marL="285750" indent="-285750">
              <a:lnSpc>
                <a:spcPct val="120000"/>
              </a:lnSpc>
              <a:spcAft>
                <a:spcPts val="800"/>
              </a:spcAft>
              <a:buFontTx/>
              <a:buChar char="-"/>
            </a:pPr>
            <a:r>
              <a:rPr lang="pt-BR" sz="165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Acessibilidade – sala de recursos multifuncionais.</a:t>
            </a:r>
            <a:endParaRPr lang="pt-BR" sz="165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pt-BR" sz="165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D0ED456-2263-2415-6FB7-332F78A2F254}"/>
              </a:ext>
            </a:extLst>
          </p:cNvPr>
          <p:cNvSpPr txBox="1"/>
          <p:nvPr/>
        </p:nvSpPr>
        <p:spPr>
          <a:xfrm>
            <a:off x="5132037" y="1442846"/>
            <a:ext cx="5213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FFC000"/>
                </a:solidFill>
              </a:rPr>
              <a:t>PDDE Ações integradas </a:t>
            </a:r>
          </a:p>
        </p:txBody>
      </p:sp>
    </p:spTree>
    <p:extLst>
      <p:ext uri="{BB962C8B-B14F-4D97-AF65-F5344CB8AC3E}">
        <p14:creationId xmlns:p14="http://schemas.microsoft.com/office/powerpoint/2010/main" val="3927309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</TotalTime>
  <Words>1376</Words>
  <Application>Microsoft Office PowerPoint</Application>
  <PresentationFormat>Widescreen</PresentationFormat>
  <Paragraphs>171</Paragraphs>
  <Slides>28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34" baseType="lpstr">
      <vt:lpstr>Aharoni</vt:lpstr>
      <vt:lpstr>Arial</vt:lpstr>
      <vt:lpstr>Calibri</vt:lpstr>
      <vt:lpstr>Roboto Thin</vt:lpstr>
      <vt:lpstr>Tw Cen MT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Cidadania Fiscal Curso Básico</dc:title>
  <dc:creator>5551999678329</dc:creator>
  <cp:lastModifiedBy>Emilia Prestes</cp:lastModifiedBy>
  <cp:revision>67</cp:revision>
  <dcterms:created xsi:type="dcterms:W3CDTF">2022-12-26T12:09:59Z</dcterms:created>
  <dcterms:modified xsi:type="dcterms:W3CDTF">2024-03-13T12:38:45Z</dcterms:modified>
</cp:coreProperties>
</file>