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9"/>
  </p:notesMasterIdLst>
  <p:sldIdLst>
    <p:sldId id="300" r:id="rId3"/>
    <p:sldId id="316" r:id="rId4"/>
    <p:sldId id="267" r:id="rId5"/>
    <p:sldId id="301" r:id="rId6"/>
    <p:sldId id="302" r:id="rId7"/>
    <p:sldId id="269" r:id="rId8"/>
    <p:sldId id="270" r:id="rId9"/>
    <p:sldId id="271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288" r:id="rId22"/>
    <p:sldId id="315" r:id="rId23"/>
    <p:sldId id="317" r:id="rId24"/>
    <p:sldId id="320" r:id="rId25"/>
    <p:sldId id="318" r:id="rId26"/>
    <p:sldId id="319" r:id="rId27"/>
    <p:sldId id="264" r:id="rId2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CFAEED-E4D4-46F9-AE1A-B1F3A84DB21A}" v="148" dt="2023-04-17T13:43:23.4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Planilha1!$A$2:$A$13</cx:f>
        <cx:lvl ptCount="12">
          <cx:pt idx="0">São Paulo</cx:pt>
          <cx:pt idx="1">Amazonas</cx:pt>
          <cx:pt idx="2">Distrito Federal</cx:pt>
          <cx:pt idx="3">Rio de Janeiro</cx:pt>
          <cx:pt idx="4">Rio Grande do Sul</cx:pt>
          <cx:pt idx="5">Paraná</cx:pt>
          <cx:pt idx="6">Goiás</cx:pt>
          <cx:pt idx="7">Minas Gerais</cx:pt>
          <cx:pt idx="8">Pernambuco</cx:pt>
          <cx:pt idx="9">Ceará</cx:pt>
          <cx:pt idx="10">Pará</cx:pt>
          <cx:pt idx="11">Rio Grande do Norte</cx:pt>
        </cx:lvl>
      </cx:strDim>
      <cx:numDim type="colorVal">
        <cx:f>Planilha1!$B$2:$B$13</cx:f>
        <cx:lvl ptCount="12" formatCode="Geral">
          <cx:pt idx="0">6</cx:pt>
          <cx:pt idx="1">1</cx:pt>
          <cx:pt idx="2">5</cx:pt>
          <cx:pt idx="3">1</cx:pt>
          <cx:pt idx="4">4</cx:pt>
          <cx:pt idx="5">6</cx:pt>
          <cx:pt idx="6">1</cx:pt>
          <cx:pt idx="7">10</cx:pt>
          <cx:pt idx="8">1</cx:pt>
          <cx:pt idx="9">1</cx:pt>
          <cx:pt idx="10">5</cx:pt>
          <cx:pt idx="11">1</cx:pt>
        </cx:lvl>
      </cx:numDim>
    </cx:data>
  </cx:chartData>
  <cx:chart>
    <cx:plotArea>
      <cx:plotAreaRegion>
        <cx:series layoutId="regionMap" uniqueId="{BF334861-AB76-4552-8E09-611C972F496D}">
          <cx:tx>
            <cx:txData>
              <cx:f>Planilha1!$B$1</cx:f>
              <cx:v>Quantidade de trabalhos</cx:v>
            </cx:txData>
          </cx:tx>
          <cx:dataLabels>
            <cx:txPr>
              <a:bodyPr vertOverflow="overflow" horzOverflow="overflow" wrap="square" lIns="0" tIns="0" rIns="0" bIns="0"/>
              <a:lstStyle/>
              <a:p>
                <a:pPr algn="ctr" rtl="0">
                  <a:defRPr sz="850" b="0" i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pt-BR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x:txPr>
            <cx:visibility seriesName="0" categoryName="0" value="1"/>
          </cx:dataLabels>
          <cx:dataId val="0"/>
          <cx:layoutPr>
            <cx:geography cultureLanguage="pt-BR" cultureRegion="BR" attribution="Da plataforma Bing">
              <cx:geoCache provider="{E9337A44-BEBE-4D9F-B70C-5C5E7DAFC167}">
                <cx:binary>1HzpctxGsu6rKPT7gkYBhW1ifCIGBaAXkuIuUfqDoEgK+77jbU6cR5kXux8oS0IXMQ1bRzfimhG2
ZYHdidwzv8yqfz72/3iMnx/KN30Sp9U/Hvvf3/p1nf/jt9+qR/85eahOkuCxzKrsS33ymCW/ZV++
BI/Pvz2VD12Qer9JIqG/PfoPZf3cv/2vf+LbvOfsLHt8qIMsvWqey+H6uWriujrybPHRm4enJEit
oKrL4LEmv7+9+ff/ZG8uH5o4e/vmOa2Dergd8uff3x783ts3v/Hf9orymxgvVzdP+KwgySeKLBuq
oeviyw95+ybOUu/bc6qeqJKuq7pofP3RvxF/95DgC/7cS7280sPTU/lcVeDr5b+Hnz1gAo8u3755
zJq0nsTnQZK/vzXLhyqI374Jqox9fcKyiQXz+oXn3w4l/1//5P4CUuD+ZqYcXmRrj17p5vKhfEj/
/d/fZPMrFKOcUFmkmiHSPyTPKcY4kXSqEKKo359/tYqvivkTb7Ssle8f5FRyCTn/nVTyr+RhzNKH
6hfqRD4hkiRB3OSrr4jSoU5U8QTRQJWIJn/9BTyf6+TPvNKyUn58ktPKv87/XlrZZMG///tX6oQg
QBmirImK+l3mBwEMfqLosi7q+mIAW3+hZY18+xynj83F30sfX/NLnb1xnp+eywfE11+WWohyohkS
ISKlh25CtRPd0DRF1JWvKkPOmbvJX3mnZeW8/gZOTZbz91LTdZC9eXp+s39In4Pyl+Z/6cSAa4gi
meLa9MPpCjHPUDXZkP4IefKhrv78iy1riv88p6fr/d9PTxuUAtDVU/bmpvmV/iQju8iGIhkoweYR
TiEnElENGQ+/R8C5O00i/tPv9J+1xH0Fr6ibv5eiUOX80nKNoFozZKSgb37C19H6CTU0VdelP9IQ
/GyupNX3WVbMHx/jlHH5r7+XMs4D1GlvNsg/wS8tDYwTg+gqRU32Pc/MHYfKJ4aM8pnof5RrXGz7
s6+1rJrDT3MaOt/8vTR0+VymD8nn5vFX5h79BBUAIhd6nEX9yBT6o6qMX/qamjTOZ/7USy1rZ84Q
p5tL+++lGwbw4pfGMvlE02UZMv+jPBO5WCbrJwqqaZEoXH+z/ibLyvj2OU4R7G+miMNE+y4DJPTN
YH8BIKCc6KKCMoz84QwGvGEezWQFZYCoUFHTvnvTPMP8xbdb1tTil3Bqu373/7f//AcQ46usvirq
4Ff+KqRGxBP55YeHBxT55Gt1oP1oVeca+oZw/ec3WVbKt88dvPX/a8DsP4Np3/FG66F+sF+Ayhme
dvzpC4MAULmPHmtKv0pr9/T7W0nTCWrj7wDo9CUHRdZkva+7qNlHnx+qGqAoFU8M1AVUkyVVVRHn
1Ldvuuevj+iJrutU1zXVUGQiKW/fpHB0f4JSxRNNlSk8FJCdLlIVJV6VNV+fyScyij/kOp1QgxJK
vmPFl1k8eFn6XS5//P+btEkusyCtq9/fon/Ov/7W9K6qIqJ7puoE/qmSJqlTf50/PlwDjsYvk/8T
VU1QJJ5eMEP9XBiG2fa1OZPLAgUiciQUfK8mq5Kqy6hYVZEjoUY9HXMiF0zx9V0Ud/tQCiy3Hxwl
DO1OK546sdt7SrTJA+9qhTake8DeV9qGJgIAlTRDQ5aZs0ejvizLyKuYtOkvPdVUArO7jp3oOWLy
J9WUv7iBKd9FTrU9TpgXK+hqEK1IFQWGJNHpvWZiHZOx1qhvlIzIvallT2ULsOe7tS1IFcbBMzYn
oMBA5gQ0Lwz0KlcLRvR0J1apnUfNVZ3J1Yr2pAXtzQmp0/MZJ+HYJb2RhZMER6feSXbF+m16mtwZ
rGf5g2TWm3yjWaXV2dJW2x3nkizoTwNCSnWiKIqqkkkMM+pxNsSh0qol05vA7vzcTCvqCMZgxlFk
1pnOMiM3qfeh93LTI4nlK90m6wunDGurNkRmjO2KQAhy4yvJE0IlSYHXiKI+PZ+9Uh21Y1lFbsmk
KyVmWcH0zWgl29hyLddJB7PKTElm2j624zuK/HZM60tmRYgGQVCJArLnXMlrWhINlVIwNSlVu3Ub
19GLiFrHqZAVMirHYl/TTFKStGL0qnuQbG9vsOxMg757u2aR1XwI2XGK0hpFxN65UL3aFaPeRxjq
GLl3vzSbImNpa9L3Bbt1MyfYqCZhxdNgafvpDTrCIITM8W6Mp+NvsqxeVD8GgCrMqiQuYhhaoLS5
j4jRP6a3eWOnEjNCplriff3Qb7Ka+Z90J9/k+8BZlcKSr5EftGU0kXMpZFFRwBc0SGEfBMy40fey
5e3Li8/JecDcm3bPwpGB9YfwKj4PPqxwvhRS5tQ5XwuHPh8VQyiYuDfu1YfhPLB1KzYbqztrbttz
dStY7orepyg1zz5TmCQyLBmQIRXlqTuYM1xKpKjFBGFSVTXbH1WWlsa7qPatstBtz9fNSDKcrq3t
46wucjojy+m4VquctCJiWknf6+G7KrqjzeVxEouBS9YlbUp+ujol8DlnLdHpECV+xRp5r/WVGQTv
hSQyA8Sp44SWeflOSONEmHVCIXUdfLUP/VPXGFjqZlexEK6IbDHqUQJtSfi3KHMJLfTL1hB6aEoY
VFY2N33zpdMik6rPmXR3nKNFo5iR4mJBIBQCcTFfZ3TjbatNve0cfytu9RWOlnOLIomYK6iyRGQu
ykU5LbtsCuTqeWWXZ+4m8szoVN56e3FX+0wrTQ35xUk3hrwSYCcOXpm9gvwBcWLaJPLGoWRaoFKp
YIkw2EL3zqi+5GJqtmFnuu5dapQrNvIfWEWjLWOGgtqRY3UMqqbt+qxklT3YmlNt9J23cXfUHJmw
KTeG1bDug7bC5aILqJIsYSpANeSrQxeo2zZoIgMlits1rJVrM4krJmiXWXh73GDI5K+v5DmjxMmz
K5VsrEk2WUy961RGZbO4b22ZtRuxNl02iCtxi3c6zKIkQ6WqouMf41VZGWexmIsUASRLKMsqwyzi
u3C4P84W5bjiiXDZIG3VvB/SsWJifikI94n26X/3/RP9WSGjDh0sRVQRBRF4Cf0U+M2K3fEW8MKB
AXRHl1CAq5TTSx3TIozDsWFR9q4o3+UJqm9j22WY1Byriha18YOMwpWoQ5YTqjVSw8pUfq5k8j5V
831Os4fjZPgQCG4A7kqouogGhl4q5Zm8Wt9PujYrWhZ57S4zQstHgIqo2aXiplMwXD/G00tlO7fp
F2pEJWj/NFmhxmTzM2qR4iNADZCdeNVaEvOZ8Dm0WjNgIyvfdWeSmbO1aluacsUrmmguiWwQFV0r
FybcJvcz2fVa+FG5a76kt+QMlRjLNqkVbXMnsF2rcdKRyamdObXKPOsnLAbDpx9vwMWMPlZ6sSRq
zVJUf5qyV913yvApaT4cl+6CYWIhBnQUYPoS/nAo3ESPVHEUAqjS6C/6WC1tQ8stQQxzJmetv+IG
r8Lviy5n5Di5+oXoU32Sa4o4a1Pm3/cWZegYdlNdGfeW6GRWYGUrXL6q43m6nDR1MS7DQQddSTHH
zDyf0qlr1aavOKpJncQxLLL7CckqsmHImq5ogBAPJRvSsuxSPWxZW3c7rfMdKkeb2JB3er1SYb2K
+i/caWiHZBX+AXqHpEq9UstegYdoN6OjOGRLd96usUQrcQJrLZktBGNZFnUJ/TzFEJuv5+TaUMjY
iQ1wksDU48xM8pUo9qrzmPiRiUJQM6L5UMQpzM08XvVTrdcmfqa6p77IRSvY16caHL639dPIijeB
JeZWytb6jikM824vE11RZQ3i1DUu0UhVHNWdR74SrjbRprT9bbKKiZDpe47R4RJOPVSlnFeQYXrW
W4LZPPvWIzXL96oTgSvt9rglLmQFxE1iIFCjxtIMjqtMKAVR88uKxVnm+CWEmnVmogTsOJklw5iT
4ZgiZZd4pYR+EVP1920sFSbmUB9/hgaWKwEFUoqkcGgZrTcOrabUFSOFfCWXwt7QBPs4CWmKQbxy
UJF+p8HlG93LVSUoxRLWF15qu/ae7iWW2LFv6u9R5zD9I9kEG+WKwvSfYtu3XVve+XZvx/a6ty2a
yvxtOOUZOYDPVg8qVlvqxt00G+HdY21Xu5rlLLDWHGBRh4okTYupkoiFokP5VoOUZ5IE+Raua+yK
sKt2fth0K5ayaJBAsahioGiUVM6/O9KgSK4pOjVfuhE9GphSmGbmQMqVQuUVmjJFkgkv+0aJS29p
NAx6PWol83eC094H18V1Z+dWfqZWDr0LrupdbGVMs7MzVWZDtRV0hqgmbY1LfYXnZcn+eBNOskaj
Z9EothXrJN1qVWoGYrCWXZeqljm3XB7QkkZSSDNUrHWJoxX0omrdfTT0pZm3oWu6nnjrEuNDleV2
1xpOlCcrqNyiYlUQ0Qwy7W1wis0aKfP8Dt2AEfenqh98LMZg45Li7LiLLsoSyzk6cCkkCcqRKaO2
CrqqgTN2ATGJ59/KZfsT6RsrjkhEGuBWOMShJwxqL+tdPvXe3rnnD6YbNju/fMiJu5LtlpiBqEAJ
gsM0kgs3fV7LSWSMJVNyyc5cDAfaeMX2Xg0eJjdQiYglWgXzF6JwQWT0ojCGJ6CBGtrcqqne7ktF
jDd6ThunyTr/YWgrxazGtgaQEdtKP4pXx3X2utDEwAPcaRTkkdc5T6SyVhZC77dMKWUWDOdNIwPb
8kzNa9a4fS1RkIIsp6Ug7NjzYxajCppE77OWueeA4u0IxbpQmfLma4Mv79bRu9cp45AiZ5Atxj1t
MIBileu5qeTUUahnu4F2Fgz6p1gUwzVXn1yZT1KqDoVKhkYQLTnzrMZ6VHsXGtU/pZKpZCaxig3t
zJBug02yk+3+/Xjun3rErD6412sGJa2Q5xvNog5dNTDQnZSOvunP1IfzZlvYIoYwVgSRB3vdojfe
Jtu5N7pZmhgRiCaJTdFR2ASyrKUtaTLgV+JAXYGSlBiAqzkFZKTArwewLvVK22kX8a3PIlvd63fp
brSkO2DoumV86qyaVQnrBwxPTODXe20lMC32GToVETc0g6JI4dQSR3KlJAWQBH9Xxs5gB6dkK9j6
Wd9Z7qNk5Zv4fK1RnFjjWZ+RfPH9WbEsVKqvGDUSi1t6TuM/aSllXe+tGdxrpyKIt5KsYe8LIpY4
zhIjVl3qRS3mEvom2Cof+q3Bkh2xI8uz2s16A7zEF5pvCtgMlTjUehiA9chAa6rBwj1PdQT/o+H3
pkIb63hYIks5c0aGxzJGmeRKFIOMYna2YPosu/M24bvUHrZrM6sVjl5Ah5mmdIy8QyNSKpYrT64K
qY2CGTbCmqZe+wLWiKAmTUcnBkSXE5xESiVOJTQX4S6+PL9NrWQjXsTXkhk5LlsNtlMbe2h+EzUd
XRqyMZbOOM8LIy0dBgXU6Ca+rFhgTyh1dhvu/RUc6LX0DADFGPJj4ROj5JdCeSa9YYin2X0JSGbI
U9ONAzv2uk9B2myPW8QanckRZnTKWpapqmkNG/rR9FTDrOK7MXx/nMhCwDrkhhNb3XVdJiugUtnE
USexOcnDYPuMmOFFD3BrcIzYlEx0FEzZS6ZoeqtRc41TLiX3hqukSVUjJfvpB11UN0JY6mat+6fH
mV2mMy3pqpCdrnC8lmEnCJIvNEwJdTPsHFoX5mishN7Jqg/tcBLoDyIcM7Wg+7Ucgki8Uxx5W2+V
DbHDfbg5zstCvDikw9XxODRDpKwBYCbuk+vcSTa1qZru/YRCrq1OSNM78zzhINrLyEACTDfFrpkp
RmmTj1pswBT37ka86u87m1hTwxJtXv7kAFSy5I13GZz51wqLnMnHpy50bTq5+CYACIFmSViNAYpw
+CaZVPlVKoFr6Yrcy07ulDvvGsCd057mN9Ed+dCeBkzeFLtu10ZmuG3OPLyOex1+qn7CmLATDl3D
CYFccqWsr7hupyZ+x4KGboWA2HUzsjTR7ON6XrJZrGriXAAmszgDwLVSNJdrr00ERJsEg+ZwYErv
7eI6Xkk/r7OqoczJcLE6a2jsNUnQMSMQ74Cr2fqo3hznZAE/P6DBFwidKGfZMMDN/V1mAmE9L5jA
akyzVVhtYK1XY4s+MuPq5fnMbo1Kw6aTCB1R1Ia5026js2KHlRQ7XkXsFjr8Q+649kn2apk0BLRa
p5ZMw2l3KZwy3yYb5Ty+MezguTZ7rAr42xqFp3FrZE7m5Gw1LizFHwNjTPgG9hHVV74aypHQBGGH
+si98rbJvv4cW8F1txlNtTNJYgJZ37TXbWFWN5hJKyuGtGyvP8hzYsg7lXoCHTuWNLI5qrmZ+RtX
c46b0iIR7EARQG9IxXxJZoiDr5YeiIRKYrn5dVd97HW6Ur8spkYsjH2jwldkftJ0mUbhE+GZuk+t
1DcFlm6NBEmxsbSQudvWRhvBms/odRz12o3M7HTavPoJZqepJop5UVP4liLPws7TR7dhshyYbiaY
Y/tQ+2uYzaJIZ1S4tJUj4xpDDCq0xqJLKEvlNtFa7Z2q0tXZ92QDXDpBX4zaXYF4AXFzNuLXpAJE
kLaAEkUmsdQip741VRqyHV+tJq/XhfW04SiLOAUPkA+nEg9TRhe0bSTJFUY9hjkwwNz3zcazI9Y5
6pnAuo13JXWmt6mssWDysyKY1Wm52iYvNuYqUjLBApNOZY7lMM6UUOjQtWg3mfmJsmg/4QH6R4NN
GKpyF+5vPGvNFxeCOjoTUVE0jA6nnZdDzivShEmbxC0Tok+SsBvpCmK0YDMH38+VICFRBt83INm2
qr8kvUTNpEvPATKsbFYuzGGgQmzFYsIPTeKQ3CEjQ6b5RSEgc4S79gwZF7uxgRntDZuaMRokrEQN
zmhjE2a14FgUIY4XI89P+8c8WtTHAwagOigTNTLl4Sari7/u3qo4o8AJsUMr2xQtEINcvEy6q1A7
1chKqbIwl4PgZjS4IqIuyz6sRRhCuNM31O633tnIXNMDcO9ZawDzQgICMTgcFkQxk1c4hqo2GYa+
RYkmtOF9HaEEHgJHC4rRjDL06qphSZHolJK/0i8tq+oHXY7Jqgr6SJTBpCc2O9GL91pQfTweihdJ
TNvfCgV8qckciQgD48ogUwUznvpDaKbFWtO8GCdmFHhLz7NGbP0GwYp6ptSmZk0/jXnGBjew5DV2
Xm0SG3AobKwjp+BoifFKVXWpUr1JFdhFYA7XNXZkH41H0U4tzzaYslFviphV99J98jQVaOtF01IA
mdPn5Ol5YmlISQuAlHyMO9+MvXvy18GOQx45iXZhOYRVBh5lEphlWVmx7N2J7RqZ6SzCq6RGkF8g
Uw0NynSq4KBH8ogx5AVsIy1CoTbJUMqnw9AMWxKm2EdOxcjSc7G0MzXQrRFjp22FGy6euqI0HAB5
vTkqpD1rQqmzoy52a1MfjD4zFanqdvHQRulKebOwAmHg/APqJwVHIDC+4Jq6Ss2JlylTXXFjPE6D
Rflziv0HsqGPLhr+ApM98bT4fNyDljQ+J8rlQbUnXluGIFqG8n0RpR/bKL+TtfavN+EHvHHNmSpJ
XoDqY5pry06DvbrGwYLO9icgmgMyU7yY9RdlK/VNDY5YrbW2mMZm2mV2jyHNcaEtxu+51Capzuj0
bS1mcjkVZxvtvjt3d7E57lu7xKZ/er7WY6+piDNk6qeUlMK0GuN3mFf4gLgQhtb6lDUqXJZwi0D0
0mKqAQthGw7553YQnT4b/jpYBw3hxA5wOkzqNa74K2oD22MJkhFyw1ZS3qVV7siJtqKgF1/hK9o5
Gc6XpLJzK2Igifs7aTBriziJXd1RLIunF/out+m9aHUX9ZdpWz/H9rq5lnSXMhMqPE0CVIDNipdd
gpmFqFUZ0aGmeIHU3+ZV9BDK8Uq1t5TXUbwSdZrJ49ooLpCmYl22egQeI3JluB+z/Lbpd356aRSX
fXcqB6tCXSFocLprRYzp0MlOSP+EiBuOcBFspxND02IRVhAow+D+NNr7loi9WUyxM4fY5C659N/l
19VFt13zjIWNDITMHyIwODVT9J1apkylzQ1xfJZfEEe04wv6UX/S7oI7ejF1hsT27tPz8lzbTRvS
w16xWkd/V2xXYsLkhq9MbvYuXCSNqTuo8Qh10E3yLhMZGv1TMjD1orMw37nybW1HdsLuJ9DvAxFw
kXWMWlfWMvhtrBrvu0w4RayNzK53V1xqTflcaPXVegilvgPQ56dOPmhXrd5YdRfYWvksRcQShXEj
krsVoS71igStEiIGlurFVyueatq3vYaWv0Rnml2T0+B8gm+ri58CvdVpswvLpOgLcRbuMKaXY1C6
QqZ0zOuTs0wQdlrcX+F0onWcpaU4OyfD6UtstapGvY1hWeJfj2L/iVT5c+oNznEyS/EHi106UTUq
YtjNkalDKfODTEZv1n/WK5fhnNbmOIWFBSTA9rjSAZuwWMbD6P5QYHmt+WqQAFjX4HaylW00e3w5
hIQBKox9bZS7WB/BBjSwpaoKrv06pCeLsZL6E736Pt55o50++Sy01F2wk/d6abVfZDZBiWuRfAkm
BWqnKbiHDEMmgz9RZnRBEJcd6OKoF0bYiU22vqNaGFc45WawEmu9y10ykjnJ6fkse0TNKIZxhbhm
lK7uyFKxpwZcPNK9n1i8xZb+jLtX1YU71KIgN0w/p3tNMpNtgfLMqEzlXNuoTnURX6V3zam/Yj1L
9jknyylTGLQOCRJCNXDGQxtSU6tXC+qlDmBOg+tm+nRMkyLENjowYMsbTQVnd4OXbFWf+h+qR7KX
oEPdMd5nF8rlce+Y3p/PBnPaXHJuaa+XQwEohtbZRvVSRo2nUE2YQHAk9GfAQlQ7mo57pdA4qDKX
mTW99oqAokRM2siOG9UcFNVu+pUifklncypctsVyF0DJFBlOrSJTDUNWt7fHpbZk93MKXAwOqRL6
fZpgXWZ0Y7PI0y9KNrxPtHxcyWaLTj2nxMVHIgK8VRTop8pZuqN2cV6LpvvU7qVHmWWWv3eZd7FW
I6yxNwl45tZB46VtM5UIdfox6Chm/Nd58nhchIt9L7BpJEucKcHZOk6GdZQ1RAmnfYzSlMd3lBUM
6IFdfco2hl3bySWNHWzcSFYZmT8XuebUOblGRthX7YAaUcJRELMeOmC4NPsch+lgHWd0sSCZtcuc
zVdpPRolQQ8W7/qzaSW73wsbaauvbC4uOfK8xORCcZvrcl37IBMF5cYXNn7RowELrb55HNw1tGmt
huSDcam2OfanAJllZBMJT4NgwNl2rfDluOwW1pGmwlnBmi1SN31VHvh9XqRjDiNxz+NbfT88Z3cR
0847azgjDxEOWkSfVygu2v6MImf7ahCmvTt1sdNeQx3YKaZ/NHVKW3LC0yQ3E+dLfK6L9grZyd74
ODxnlFOfJ0VYcM+RAyo7S7GeFDsCK6yqYe6F5KD3O1+bDi1i43OKnA7jMTfQBsDJKxtwkdCY3nVV
mfkNTCYxK5l1lhyb3kePFReB1a8ONpaSnorNGyxiARLFycnDGEN6lWhjKbdsKM3wtrAb29sCcLHS
UwHovLJRBlNmkhWhalmrlJZd5QdpLj+4NFT8PEZM1bTPfSTgMKNk4m6ETT8kdoKQc1y1ywb1gxoX
59Ks0QW5xmqlGtQbeRJxlNhuQ9lxMktTR7jKDzpcRAs6Lym7AgKNz1D+bYwLSX9ZZnQt+d34jlwF
u6Q1vZ10n9rpuc7a+6d8s9bkTc7xyorRAeE9cBSX8itOkteJQtBAsmlTmEL7SVjD6l8mtMcocO7p
jkbXeVPm7TAEjBM2rXIgy4dWwqjVWDITb3OEc1PCkDzA3RErylxjkHNToSuDQmsA1mZZ+Ihzips0
JGsN+mQQx1jkHNPTtbDXp06520t7zSk25Xa8SnbTeoy2y63jZrPEkIb7VLCTRrEYM90iOU/1BtW7
ccww/MjdnacCX8pvfoIA2lScG0b9jmtzDgmkUtZlI0EBHTUl01oJq9Mr5d6SO0+N8DcKnIP1suEV
0zSMaaFoh8DIqO+bYp/broDLRfyfSUno7XAV0HTCCv3kIUNhJtcI1Iib4a7eqRvDjD9OF4a0HhZS
JEd7Lu/WIM/FLIglHly3ioCtaiJH0uhL2tbhdBLPaa3hoTLjP9a2/K2y78+91enlUsyaE+Ssouty
oogDYolI5C3wBmq2ao0xS7IGnCya34wzrv0oNC/yCwmc+crTEKPaG9cax6Xya7pUGMM33MP06uBy
bohZE8bTYAzlIGtxyYKVRIJvD7UUn+LATmn5SSJeCZ5cXTdVIFwdN/9FSSpUxh4wEFYcXju0llYJ
kGYHHQVMFZhqmTBpfD9Ua+eRli1kRoZTWKHkY9e6CLzlfetIX2CYbPxQblsEwgx5NLS9izWcY1F1
M5Kc6shoqG4wqli+rDXP8Tpga6SpfyY8/SDCX1k0YtDXqiG0FzaFE42lrRvO/0pB/IG8rotSNw+g
oDISL4amesxqrzQrHPVYSR2LloCLBnBGGVtOL7ckziOt1GH5c8wxs1TH4iIaytO2Vy3XN26P87Ns
CjM6XB3Q4w6HjmhA9JEhS6u/jx7cjbyd9mQkwYluq9t6s3bafI21yVRm/WJU53JSEZAscGlSOeBo
QvJlvWGc8h6fF5GmRFWUcRcXps+HVKq+jSPqGogVuOjrsdzlTsZ60cSx/Yj1VxqO1U9rxh+0zlyv
VhdzzIw2l5MlPQqKKMIwuLb0xFa/aLgkygem155O27PSffkw3FQ3WFdYsf9FyeqKRHG1CcpkmeM5
0pMwLkUZW3FqDyQ2NjOaMqHLfsY2Z2Q49ka9yVthABm5RIdT3mXDjas8HDfMBVZg9ZhxT+fEDCzg
HaqvIUNBsOEMpDfcCtkOe+9mFJMVRhb0pBEdO8waYi0AQy4oVRHG3j4BkVGIHXfUPihdU5u4DMmJ
VLdi8hh8/gmufhDk2xjDS7Fm1wKN15TrPrgVq124diZnUXAzEpzgvKpwK9enEFy0zbwbtRHNWFw7
RrLgXHPB8Yf4Qo+MEeyvY0pntBeBSGI7abyCBTIcS6RltfsZuU3nvnCabrrM99AayJiIoZSAKTHN
7LjsLdXFYT5xZYq7bA4/qHB2XWV6gXNmoFKX9FwZURq6PtCscG/IjkfXts2WFfWDGpfrg95IUqkD
NS+xo3eodE9xjMqptxIx1cbscJ1Buxm2xcqS1hRcubCIOwxw2Bl7OIqM7fZDSfpRTWuSg6ovk7Oe
1meltLY2u5RTDmhwnEWZIY61CytXz3FF4Xsc8bAERk3vNtt5WGRd39dfQgcPKHIFjVtjspAmKsZP
5+UZZWSnYic5209b+vRxtBF1L4yNwta3Zpf2sXF3AkzSIBjxY4RzKE/cJhflpAFl74HcY7+pt+LL
fFc6E0BRbSQ7RLGvMeKz6hFHroPLcEtPfRxZ+In66uA9OJlrgApcOno9S3X5U+e2F4O8NitdcnqU
+cDiRQ1zKv5eBUMK6ipK+55VxePo7rrGrjPfbIeVBYBFZeLyNGB4uP9UxH00hyJV+qbIhh4i7fYY
bEj2dGWKguGUxuR9iTVMDOLeeShSu+0a1LOEn0/3tn0nzWlTSApUYy1I+zvsVjxEW4JTf5VVnmIT
hilMvsMI8K/n7AOSnOJ6BUeFgtDA+nddnKfRXdsNt138E5FtzhfnH56SZLpfwDq8GjUIuewJbseq
cZknLtPs1WqFpaUYM6fGpVXqC0oaiC5OeWjFKa2ULa67XUkIS3jkXGz8xo2cB7RWAoitsj3BlurP
ScAi4KCGnW8xKAJ+Pn7ye0s6m9Z1pRX0fCl0YzETR61xI4zy6kIHzQ98xcuTnmWSaMVjbY0dVvFW
92mnVM3H6jkZzhqrEAC9oYJM6o53itc/tdpwPdT5VSO1H8VecsZRcjxjdHJZ25N8DVpa45KzzKFW
O9WjMS7/LBUzy06zcEMSYwWIXLSVmSg5y9RoaQwlicDjWJhd7rFGXzsxvDTS1+Zy5OwxbpQS9z9A
jj0xmy+jlVr9VtrJldncAy3HWd61rmqSzBHF8caZj6rg6ymYSgzRorVrB2NjFtKzLxqbQimcv14c
YWcBlwyg8MftDdJhvBxxi3M25ijG3K5ntX9KEuXGkL0Vm1+K/nMqXKMoUdpGvgEqLbDGyvuQkgx3
RsdmIKxUKJM2eOFNBzZwuhWXZKP/PGSnCRLPF2RUD9NtSNME7OtKwhpM9sq6AbJIOu5zQ9qE3Pir
X2KpVgavrwdc5PtOpZd9cC6VK5wskVBEsECnA1KSzpXietAmNNbTnomAVVrhohsJk7SVdLlGhNN+
lLedO9aTl9JnTTmPtMdwLSMvkcCwEA3SdP/n6zOIdaljrgb/acOz0XhslNDU4milF3u9fQqFzKlM
kWIGCyiZ1+joLHvk3nw3XX9bv5whK83pxP1aTFhmydD/L2nX1Ry5zit/kaokUfGVShM9zvb6RWWv
vYqUSFH519/WueHY8pSn9rtPJ2yASYEgADa6CTA3GhhCll//ZIwp+aBmRYMI7qg0LznFJC9NR/NC
dLtkZhXBm7iuUtVqR6/Umo2aaSkVrHrKDXGhmFii5Jcz88/e/bucVajmBjPzqhAo+pvR+kCHvvBB
A0QONqsKzMfVpNsqo6qBKAdQ+7+MPjCNwR9DB8IMs6NrHFG6EIwmMZYo5EGzb5X8zpkvnKNvoWdl
YvWxMrdiKYslPEMBYUtL7E3dsgeZllGjVNHPy/n+MLYYQ5oL/Yul0+ysLqQ6nyZDSzt8sgOhJtVC
ze8AhQaWwlMSavlmhPGxq/gOR5liwjNKWnqZmO2c3yA0YRoJrQ9XXTevrMIepG5hxTnIotpun2Fi
bL6w0nO7CoKLZYYccAptDXQbp9G1SwMfbuATHYtfSv1btW+19OPnDT1jBuQMC9YAbUyAelf72Tlt
Wic9XLOZ7deEiQOrvKp1Kpoa4sKKzuwaekYETEmY1dTx2PL1UAPa7s7K4opF5+yhGITD3V0Law5+
XtFZMzYmgDCndWZMfRaJbGOCFQ31RLv2seleSSIuhMOzRgAnB6cKgND2+uvM6cBY3yJAMWUIbHbD
NLAv13c/r+Rb8gXeFrCNoMsG+OyCq/m6YUWF9nOSoaITbaKAozob9DvNUJoL3+V7Q2BlZ+UDBUvY
qFrITqbd9GcKCIb6C0Hxbn+j3Ih7DP2E5BI79vcqcmVzlfQ5pAdDzgCbJTgHgeGOtDcHHeCnci8O
mlduxuO0t6/LxPsP5o2+ml7j1gq3GSZrQghpQZRtqS/E3HXFJSbi78DRlZVVdjHoTeKKYfl4gX1y
IjD5brJjtsui9NXBYE0edPsm+ms6gsWoDtAyxlpQm697AASAZm5i8M7TeX7XGDN1BXvRnPGSx5xz
f7Qalr4sUJyYSP7qmcYo3RqkajjKaGK/NtfTMQlAaoWvecX3GAC9rwKMKvV/jVRalvfJ7GpPzdyt
mz7B8qxJJgBEyccKKA9Hyzy7TC8k1N/y3JWtVeLWcZWBqw9LtMXWnvEW0SycaLssfyubDLzSuVfJ
S+iyswf+0/pWEbJWzGyuxYxkcRZbdQQt2eheyEcvmVilcVPtprpRw0SOiJKktw67+TlonXcNQOTQ
r8fjwJrvp7cS0qA/NHpK6dAK4undWzxcmlM/l43CE/7PyrqEy53e6jodVhbi9GQvdhgJuI03iFeh
/gTpkf/XmtZc/rMt1bbEELA3552fpld4JoDQSfr3qdqXNa09ThqSlx1BHm/oEbR4jlmKJMdQLySj
Fz7QmlW25rhvRowaeqxFn7MIu8H2WR7+vGPL1bTKeLEWcGEAPoT53/Vdjw4h02rLQFrR1GWYtsqx
nq+yWmUAiA5ggwcB4OZni+cSmc8WV45tl6ZOFMInLx/2mcypSV5U47EZLrTqzl+Wn1a2bO+n0mTu
MMAPjAF6dY/KyQynY/3Q7sv9uHMj8ohu1q/i6eeFfe96LpEI+czCGACp+DXopqmrJm1UZJvt81TS
/n5p2Lto2GPWKduqYYIBBIBGgp+tnvWST0ZXzsjaStQlwwFjZk95euWiRo7bC7FiSSy+eQlUriw8
ICLNXVNAoKekSWXJcUnKqJV+KEaxMYcZPM6Ctu6rTvj251WddctPBlcBVlcn7qSLwU4SWqgzrfv7
1hn8Lt1bya+fbZ29QAzQ36sEwg7fZCyEK90+NhA0MG6/W1hguhAiOdGl6dN/oNXfNhH8wHh4s8Dy
sCZDSmPTKUfFRnCyrPKWoLOlBDWr2/pQ62ncPuhJMr24tdPTkenTmwOWrYdcQt9l20zlkEedsIBj
IEz0rt+yZBwpWDmV3WjW7WEQCtpJzG2bzci4fkBqoaR+DRncnWvE9d9ivxZH/7SS5Yh/OlpVaYku
zpbErMcIW3IP3Dp19FeidrQ1L1zvZ/0b8CtEKQJqRHsVLsrcigcQKaFKAFkPm54H42McLoSk713w
fxb0r5F1rDDqluOuhbuZyzho4y98WSz6zQx/ukac/zMchlMeuL+6SwSJ571igUih8tdVzGd83Usb
w+7CVpBfVwchaYMkflMELCpPAOSe6nsEyCKi0hfb2scIwm0uKPgFLj2enEk2wMxOIDJhLyxd63Q0
AWuV685i8hxb9dr8bnaefz5jZw0sKkXQjwUcYe37rEfr2HZhoJkLqIl8dH89PAH+dYJ3WLA+goP7
G+JLq/oCY0rj5HWZTpV2Y0Orpczf/34Vn40sYfKT38cjQKKDDiNKlwdGI3xhXoh7Z7zdQfKPjcI0
mfGNSJtnTNe5LSdP1u8p31Y2YLXdhbziO4/EslefjKyXQVhVYhBj+ofQp49pTdVbfbfM6TpbEArL
sAvFQW6t0IBqUOJPf/3GurK/BORP29hz2VWzjZYxYhZlYGrJpkt557KEVax1cAejyYrXJdQ9q/vD
GLiOHwImYoUIDKLWm0bDI2uhNrt4IidO9N+yuaRsd8noKlS17eC0TdtN3gSe2KznXm1PNANwJNOu
TaOKcvnysz+eublwppYaEmA9wBBW1Z1tV2rDDaRS/9viJ9EydXiJk+nc4f1sZlXNZdAgsxOlnDwd
k5X1Axkubdz3gXx8jM8WVkFwGvRWnWIspA/za/lEtv/Nhia94iYTFKy0CrAH9TbfZJyqmz+XuefO
nbvPP8DKX0Q7aSIvwNcXg/BcK82NVPRrkRgXsu3zOwk1UhPl+MKL+9XzSyudY1azyQN9UlD0aUAu
tf8vWVgtxNK5YmVaPQFT5lYgUakfi8S5EEDOb9a/q1j5eZ47rUFaBbdlfa1OBp1y5rUXh/D+gdCs
z7ChQUsHnDMa1CKXHPFTmHC0aawlh1MMHvf1qNrad83B8ToAGVKP7MetwKNWcSC7cSe2ysscML8P
MLgWXRQ6O3vO/snqEZihlrJacJzoduzO2FR3k2+ZDJMN2RcgCjTu+6C6BfepSl1QCYDK4aZrqfn+
8yn//u66nI5P5lfZiVINMR+dFPE6RKfU2nVR7Vlb85iX1I2g4RiSC7fQWSf6ZHCV3+kg9ygh+oGd
B5ctF+DM+48sAGC5fFgUn2T1beO0NEGFVkxoy+YPdskfOre8ULOQs1/tk431NTdDiSblMzg4QYk7
mfcodYNMXoH62MtVEAtlnS9iUPb07barA0OyUOmvdUWlTl5uhHzo7DQkYg6FQU6tzjfTlFBzPvH4
Yxwz1Mtv6ODta0ujrLt3hl9isO5SgGQxh+67zSntCjpV11XxNDUdypi7uf39s1+cXx8qd3T3kBqv
c6rB0mZ8Q+RUC6XEQpfZhdn1ZZjxueQYSqn/2ll5Q9NJAy+XiI19OAQkrEIMNrZbGSUP454Hs6f6
Y+KBZdv9ZQU/r/BsoEFPnUDTB/nKmhbdTVSzi+sMNUZVMNqhHqQVj491T27/3hA4A6AcujAc4s3q
a6jRM1Lhl5ERxeiE8PElKV9ZdeFQnWs0L2BfVNGANC9vtF+NJCxTZWYtuV1Qbdmt/roMsPxOF0jU
cKgxcxdfYdbI/w9WBnEPYMAMRGxntbLELEmMAQHc3V3sD3lNXf6uXlrauXgB7jGCkXYodqKb+HVl
sWEklqM0k8fJH8au5u7S4+hZA+CnQ5/SOQMwFi35HwMOu+Pjb0NeIrlcfHh912ASBa3QhXRS/ecM
fLprFF2vhAMNFG+23yr1QxuhM9YE8kJP92wk/2xm5QKZ0IasECiaZQDgraAQNE0hJ4a+igcke0qn
iyKd53JSa+nwLXo2GiqKr5/GBtu7lkz4/mn62puSuuMfF4SM2SRoPt6Q4f7v3Q1QLjiBCcohkCB/
NVe6kLOITZgT+n2HPFEbHxz7QmA/FxWgYYFGDYCi+GCrdHRijlJpFb6Vze/18ZfGH4n2/B8sA7oQ
6iIKASr81TJiuymKQV2WgTF4G+xJ7bNaXWhQnvNp4EDQeSDaojeysqGWWifaelkGMcJYVreD+x+8
MqFg/9fEyt3KUloSD2iTl6GO5NZ7iqMDOOHPe3Xu6Hw2svKwxE3qqQVtn1dU74VVUwEqixpCsOLS
4Tn33aFljndWKAKDWGa1YS5eP3vTQPwEm4ufc7BLaZueYs7gsakCsgwuM4ymXwqgZ5f3yepqD52x
apQyhlVGlRJk7YJT2z1ccOmzdwNaj5DywZsgKGyWtX+KP7PC2TwkcLiFPEvzm5hW4fy0qEdDK+Nm
8vMNZFkC9VIl/n2wF6mljalKYK4dDFau7VpdToy5hl0j6g/cnzHtRSt/aVtLX4GeBcDzGElvqAgv
k0Gcexv6YnyVWDiKwOj00uxYGFgWerD6o6cC45yYlX64RClzrtH2xdrKfWJnqK2cY6kySK+Xx2z1
Md3O4ezPWzTqQwdxGIzwV/ZDfFINyM0kF+XJzzkwBqkI7hgCOhZj9RPwnqSGIVRUf/FT3TwoHVB/
xubn03ju2QNTl/8aWflrP7nAPDRYZnxMQNNzaO6XNMPypc9iCoHr/eUc41wk+2xyFQFYN2sZ6FxR
czKHuu1MZ2iJ/byssz2rTzbWEz+TYZCEt1iWHhk71TMei9d+C1wj2EsWMmiyM0sahzaGE+K36iKp
94UVmqsrpynlPMvlWnOHPGg0gyr1288LPOsb4KgFBS+kP4G++RoA1CKpms5EMk/Mj4o/1fpVOV4I
oGdNYBwXfWZo9H2rp2ONKMysEaglQ6M5v6/iuya5kOSe3ahPNlbeZ6qplYBVFaUqeMir3qbt/Pzz
Rl2ysHK2SSraPGYTmoeieUti9jTZl0LF8kOuk8FlrP1/Nmo9/toRV7buDBOaaB4qq9iPBcQ8nfmm
LdpfXatvcVv//77NOqcZR5PZTY99S+NXXTvFkDox2rufd24JLz8ta9V8mgo5NWK5qMteo2Up/AKw
mm5hvkpCiEHRn62duzeB+jOhUGegh2Osgjua24wrJYIdB9VIM5v+EJeeYOCAvNQFPecRny2twqra
mUNFOPYOSamnlm8O5xeiz1kLLjIOKM1Da29Nl6cVRcIHAoeI5Vsurwy++Q/26tPfv9j/dPvbfHKV
YcIKNOWFKCeS3dvO8/DXc0e463HV/98qVjmGnLS07AS+vwWCnb492qQLSus+vgTX/q7yhkcYQBUX
ihmoLhnrqcau03AB2fqEWS6+rQMXVDJ9aOxGH6Tiw8MyE61hpMyC1JsJhrxmUXwJyI4gzUk8dfPX
HMb//DQgMoKkwOKKK/foeFfziRHcusI9MUCQ9EY/ACly4Rt+9xGoJALajZkuKOZa68rHbE1puYMA
UbvM3/oWIj/VdCG4fg/gC50rYEeLnhoqk9UdUVeG1dqKPXsWylMRm76UN62i+D874xkYA8yQhecS
SAZ0Q1YblsyZXpRuriLPzu9Tw2O3FrhT07t21/mTz6H/8NhEfz9GAKOoGzGOv8jErTH+VVUWss0l
psPSdJOWxZ09kkAml8Y2v0clmLEdVEVLWwmQ4K8nbcZJs6pSR9NKGeiUWF6JyihXMDGaXyKt+Qdb
9zXewhbKa+h4Oxi1XX8u4rAsnrN59vgMKqnR9Cut8HrtSbBmnyrXhVVSZ8ajsvL+8wc86yaf7K6i
ySirLjeh6w04ANIxfeu2GE4bLlQs3+9ILA4aU5BawPsaHtm+bqQTu9MEFfrZm3vz3oJ404B3NqPL
oql6kHbr23FxIQifWRbcAkKgSJGg17h+7LJmMpvJPM6etNVtRSAMWRd+X4c/b973S1L/YmWV6aW2
YrZpgXWVZgzWyQFdR4UW444N6cFVLrWdLq1pdSWPSQVNDhUuUsRI+xRB68n0R+lcWNSZ2IRFoVNC
FiIAjGp8/VglUTPmCmf2FDM/jpncVxd11M6uxFjGQBCZQGq9uu6FYgwdB9WGl4jHGnVVDDTKRalw
oMKX9G51qJaHif+1s76KR9JDljlvIERD0iMxYl/VhUrndDyWTLQeIy2hJZf3jZNtJCmPFtFHajAI
1BnmeDMw+9CV2kbE/FgKwH0beTfG5XbS9XvXBdddmrsUs51RObMjAOUPYzJuqjT9JYyC08Z09rXR
6mE6sg0mlY6cp37VELwhTC5NVejNc4viRSOKdfVNr5vnGJ0kL9UxXumqij+3feerYtbCWuF3ehPr
3qwVIZn6aFbnUM7NnW3NZZDkTQX5QDVk8XA3au6NtKAlVE/Vru7MZ81ZEqlec2mFqQ1MC+h+b7Nj
NiDP4jnY7MlQ2kfwI6gnxTS2kgyQpmD4SVWjfmJS2SktU2gypzcqw62bFvgV3IqdpgcLAmRiwyFJ
C+5ZIuceq1hgVE4oRLWzSLVTMn3w9LE/gapgD4zWS9vOuV/rzltXKTcy024L8KrTseseDJL/aot8
26ltKNJ6D5K0q0qthMchKV9P7m2nO3HQ1PGWqdlhVszUa1KFe8bQP2iyf2ep/t4S5b1L+W3syptR
rw9ZpWDKsFE3g5tstHYOJ3vuH6G3cK3Xpk6rWbsWhcWoSGPFN1XMiWWOdjWQeQdY3lNnxXivkIUN
5Yqh9kHJ/axm84vlips85U1QqMyClLK852MVzQrQw6k+qBGr++uJYwxcs9vnGSC0OLYoyUGEawwP
AiHPKecrR0WUlSBt5oTfQWETJDPEvDF7HSpT0JXwRjbpIXDmD1BwZBS1hwjKon5XVecDsMGjaUCc
MrHUkWq6u59STdK5aE6LkHothxYvSXYwgfM3qOL+qi/6rTskGzA435cqdCCV5lblbWiI/qDExRGi
zFHbz/cZURMMI0wRmVTQtVRN7qUJ7gR0NiNZzSVFu7ihaWbdovkUANvi4MoYrzMmQmhM+rHQ9Q2r
5zvOxxu8dT2pSbLhFUSDrbYEFiuTL7ntnMAyve842SUD3p9aZ+c2stjG3FU8O5nuil4cVK3dmQY7
CN1OqdMXD+lYJOgTmvg/4IdWU0nzVscDf8pD/LlHKYsro5z8vqy2lTPcp+PohqObJbQCVy5ti/i9
Tu2bUm+cAGnXAQ/ev9xR96t8uu4y48Xl8Z1tVpSkHDodfRcaMXutDOfd4qlNs8a5RRC5KkakAESr
xoAZTRLZeT7TsTUjUeQHRsCkB7K5HIAssZsrbZur4koZQdJu2ic5J6dGUdBtZG3kGPObUSwpH56i
Z2vf5XKiCdOfJK+ucrODPN8YJiQ/SDPJaELMZ5kqv3tpv89M/LIxqT7iM9BYncK+zm7iztz3qVGA
Ga6JlFQNbJFvLIcfEqcyaOdC7cNQNs1c3jUgUKIljjd1RAmERDG/l8Z4MNzhpa8U2+vN/l1xcE9C
rRuUkrPcyrJ2PSJ0l7qJtW8tCxpz4xTqc++7evI25Xk0GS4UUObbJkFAUnuL0NgVt0VifeTSBT8x
b95zuPRUJ9umwuumNkDjDKSDmb4tXLbtzNoDv+s2ce8Hzaq9slWQP3bsRKzK00rjRvJ044o6yDIt
BNlxCK0bP51VKkEeVAPmPHC8htijPys2hvi7Y5W9zPFwEtLyTL0Oi8YKdHiWJsXJLEdaO3Yk8nEj
SOtJbFoDadwWv73uA2naOFBdMDsboj9MKX8sFG2nCRBKjO5Wiw0Q+hR+pfyaBoiI4X3ztiKvtlvg
haSBdJyhbwp8CmGroW110RxjsEAav8H3uE0A0hN1F+nGzVRlMbKDut32Ij/mSfWmJe9pNb7Ct8ds
Vwt2sl1zm8r2Xm/BWjfqQZciGI3mKc/AOcr5XoO4qWWXkU4QDdqOylh5KCsWZpg9rGUhKbPvFUf6
HYZEtPFYAIHYiIFWKphNNNcT2iafiW/VXNCeZx4bwe5j4IaZ0RjhSGHItYFjMoKgkriRxQB85jez
Cr6hqfXBWKCbx0k5jS4I9di+TG/KOqMI+uEU21Gu+a7I/dw9Tijb5Au6O3SspG/XGMXBHyggRpMW
3lwdsn5EzDfoDMFCx56D2M4CnmDMz+4AfrqtgYropwSo/EObXyN8hd3UeAm5r+qD7R5F81gnAHnA
1mS9VNjtcVewIUQWT9v+ihEZjXFFhXpyu+sOv2tMCtz0qeekJGqm91Fu0yzx9OxuxjCLEK82zHfg
tRPiNq60XcI/7OQh41f1eMxa19P0jGryvtb3TnKv5AbV02cVO+0ItmWV3OcDDwqGG706NVwC/BCH
fULQq301+Y2ZIaI3GVSYTd+WOmgfAqd8RTFF8yzq7IfeRYSSN0V/QtocjEnr59mxrH9PVbMDoAjD
sY8F2Sm4pHAX7zXyh4zCc2bdUxqXFsUcpPVNblrAWk2+A9Zzs39u253o/bRUqW08ljYmeZJnW2v3
bHzI6pLm6lsN6SnbLH3gSIMcCgymc+j6rSHwrSzuEZs25HFmz0MCiRj8tfxRMbcolqmi+0pyy+PW
E90fszm2emAVMsjMjkLkhZZE8+I29uHbCQi9G77jTk47qw7inm3FeNWQnR37k70d2qAqH60k0gBF
m341gEmMWwZu2ZhHVpF7Slr6Jq5knNOKfTipemDS8Rl/rzIHxPXVRsnfGjytOGq5Z+h8NPLBGqAZ
EN/UdkP1KeI8D8uq9NUOx8CdqNMWG4Uw2rPad4TiyU5SlQmQW+2IHhUFFAdkC9Xge4id6FAAsAVg
vQ2NxSEfXUqSa7UBQULJVK/T75lxJ3FDdvXeEB8u+0jyKFd+2TUwBygPSf7Ok02CsM7QQtdx/+n1
29ydmuzRrE9Fv18SODi1p1ea57jCU93C15Mrq9rCpamWoPkuryZ9l3YHzA2FPT7WWD3MGMAyMq8s
nhvWUon7zx43XbfR5dOo3pBZ0gp7mac07UGsBZhmaxm0mgw/U41gBt8a01uwdHdXpUzDir3FTuIh
efEUK2rUKI0jZoT2gPjX7ObxyS0fBp7TthFev6jKT2HbHRV+3w4b3uQHg8WegDZL/AdVFu1ltm0s
6HRa2zJ+BY8NQKg0nnTagnddw5R3jItBm67y/LYdkXFdJVbvj1hV4iB4+BoojLX2AZCNuLmd4Cxq
4smpoLF2HPtrbh9U926snpHbWfOWOBvBOyRJbwU5llpLhX1naKfJNKnCB6rE0yZDj1J2eBhywM8P
6Q3SGH5aPE+tCA3rj86dwFBjhOdrg93H3W5gZSQZeG2U7DCWQ1CpZlTw+XFG6wL0DwjuCiJeERZ1
4TnqXd6/8mxjtCRMh52AYoN+7RIlErVK0y6nc3XL0peu7vwkq24M/CiJldE5T8KOgY3AQXLKdWpl
OGqpGcjUPiRu5ZcN4qYNbteXQX+T2Ulr/uQIHI5+byfXJRhSR8UFNnXw8Qc8leMymrCC2NomhhIV
2VM3i51TNr7Mm2fc/L4GfskJ13X8DDK3qO9qWtkbe8yvsR2j8zaK51hRwzpW0T95S9PUNwykac0M
1j4lsN2YZtwMZu74A3ly+jG08VXAa2frDu7yjipWualUQt3B8LriulVv8uKJzXtnHAOVfLjiD+vG
ndGHIt/W1s6pFdC8bjh/TJt7k/82hiCpVFyKAVMikiE6cJo2ke70foXLXMHwoQboCXd0OnTHOXsw
3W1t+jO6qYgn6fjHGa9zl3vNELL6j6OMEfgeNm382rjpC+j/tARcw85mJnfFeOIF5iXIEncVMBhN
fJOzFzI+SgU8y8q2NG5zZ/aRU240jVO3sjYN9N1iOR9Y2VAj027sqroSfRMKGxrYxXM13c0W5ExF
t9EUbaPiitSt+Krp1T006AAVAzxHeYnr27F4aXkfDaA3BtMjiL/kxrHfx3gc6NDboASaInC2elKJ
/WVia8b/rzBaNxs1UCV4ggNHWHI367du9Vakp04yiqTfczjG46cyGPMjpICjzLrXnV84WIb7S0Ez
YAIBrDqmdHCfhhz69SkA4e3vBGE2d6GplD81aQIa7X2fbA0MC5KUIIEqo7GIG4o2rNdLSBpJF5zq
LGjyOjTKIVJiYMUU5OdF4YsaxRhOnTrp/qwW247kt2UjqWyryABSemq451QmrIpbp/8YqzjIpUbR
RfP1odjFJgkIUXYstv0R/z7A1RgKQHRMBkS1Wkk2tpFu4hadXXloFDw6IANUx9sYu0LU1GPF5Js4
yPYAAIGG59/MAI/+/dDalOsmxQjkAxPDCy5GgO9Mwwcpn2/oUygyGZI8kmZ1m+fXJct2bsU3AjGw
1NUoRhU9m9YhQQAa8z+Y1YLud+r32r4woUaqt1GDu6KuTqYCKabSPPZdA4rJPDRzEI/llTebdZQn
5U2euMDpHHh2LNoeh2j04jKBKTdBmjof8455vAKZgTA9Zr+AyojGeemPbuylmhnWWfLsxo1vwyUq
uMAgEbUnNehYFSVm7ZOm9AruhomjhGOLIBTf8OWbIHJO4IJXszyYLRK5s+U3+RQ6Ru33fQax787n
46khBOXIVdqMYSefuCZOvfHcYCFj7SC1U8DxDpK4TuyqrqK1rkctGJoJa97yeIxGDdy8eqRmyV0j
UIwlu3JsI1NltM1IVLVlYPGPHo+qttGiWjefwVlPpQbGeHR2eAdkNte8PGf4IFcGmUKby6jKagpo
lm/aBXIsTpW52LqTQGCEUwzxlTDrI/65iRUNkFkTvw/whomdwCO9keq10+toYBzsBLAHhghWQfKU
OCfcMM1gbkB/AL2b51hnhzmWJxWpvao9KxwktckH8lOQvCIm7Brh+qN16OIZNeXCVT4fHNFshrh9
wUOU1wEMoyo3RFGo6eRe18vQHJLQbXEC0scl+a2TEh2UI3OvdEiG8lqEs2yOloFR+9LhFJrh93WC
LlGBGiNJx9BJlTBn8Z3uDBoURo0wT+IdKVQNxaR8TA0SSmHRPEk3vQ3I35RvpGgiFWnvLLVTks2/
WTnsIceEUGCRTa0NG9NN7lRL+VA4xlnc3teM+neXAHXZ5UOoC3Sv+7QmFBPW17xRtyyeQ8vMA9Ih
o5j6WyncKzAgh4pod4TNOwhq4iLW/JmxCJI3G6ux8kCipK55seGZ+Y5AiGsu3isAvDp1dw1lzLBJ
Y49JAUharpLtqA0PTZq98sJwfcnNnUjZaR6LTZ45x7zVfNKPEd5VQitOkOxIJMLkEWzet5PBQP/I
rd+TnnmzPr1kmgaOoG5Dll/QSoX2Wv6qFWpPO8b3TW2gA1AeEU6e8BqORG3WfztM+bBjCS5HN31S
FLR5ZPrhJlpxcM0C4FMIIHqIoJ0vG2XX6eU10AgnjJTEdNKrEWJnFgSc4+Qhye1Nyo1lSVhwrYpI
0ay7uC1uTDvfFrp8xBFoPGGgHm2NOkXeYl8xR0NekycRRKJ/zbOBcrbF40RJBMibmhr7liHFgsyw
lCSlRldU6IAWZcgV6fpatsCBe5daDJ0IRSMvJJkijGtu6wXh0w8btUoOaYUaHhqiz8I2T/FcbyuD
PWQ5L3ak7W/anrxMinM9kPqm6GQdTJZl+53rbsqmQsPSummHAgOmA0kCnaNUFY7Jjnqnar6dINur
nD4OOlVNQnB+PNh6h7aKeY/JYggN6VdW3e5QJ74pCt/Jkewci1+VVhMqjQVmX8Zsz1DKJ9aUd0OC
589Ge1Km9FE12fXgTL9Jpl4rePD3SkeXRwHUnM+15iHF05fXiQIsPbPEaWrFFWEkMMup9HNivXVc
B1G2or+5dXUbN+0RbCN9hPcaHaMyZekizs43Xb+0Tt1UBBoqe6rWoPRDOuK3WbXI7Cq5N7h2TdN0
1n01t8cQcOjHwugeoCnsOyMIi5OksqmZjR9tb+O/BvKnElPnj2UiQZmMxmLRy6Dr6nSm6ZQ6/0Xa
l3XHjSNZ/5U+9c4zAFfwO9P9wCU3KZXaLMt+4VFpIcEN4L78+rl095RTNL9kt+etXJIyElsgEBH3
3rvK0tqDxu12W/UDmvuryL5htSA5NBVyvu3qTjoCel/30gYEzc/FoDa+kdjGsdIC42sDeeHHXmjV
hwBTkSNLhqYBafV3Y13aXiKksUmlNfhVXQ33eo4JKTp93JWWmSOzRErXJIqBZkBTu6O0yF+SpIo3
o4y7u3zEpaBaZnzVBWXnC6SzvqNKV31YKacKjkUhXkgX/NlopMBrYahzNK8iuAFQowCa0Ui7p9oc
yUubxwR5IkN5I3YUPeJ08A2xJPcgY0t2pZoxr8oS3UtJbTrBBGCKM1lvB8Hx5LSQdAQk1EBFxKpG
7uAuY26YKMEmaqGch6RiOTauoaWQz5SjvaWWaHcKa7StFkjkKgrF2sO3IkvX4TSFlGR7LTApMgGZ
7Sm2Gm+lZUYbRS2s6ygpkZLKgtTLQ8PcZnU8cSQjIVbRKgNBR65zLwrafNMQO94FgP3tuaHf1SSt
71Je16Zv1/2P5wqv9JOihuVHQXUkaEoZ9r459iKPncFKlfpLC9br5GQ2XXZl8rHf2gPEzgphILqW
0Cys8wCPK6rnjtpZ2jPeGSChS/RsG/Iaufl48sVhxH0Q3E9ho2nf6npU3A0lsoHqaJSuCHnr9zLg
b9LqxK2wqXIAfibH4xrnbGtyqW0YwaUO2F+L5AlXykM8ZuNGIb3pdjqe0XGRBb7emAh4hw5dTg3h
e3Pi9BhyhW7UMKtA4zuGvhR4XNacgllJFpGnaUiWKZ3avRAtMZ+Q5iq/gKTWrECUUeJvVNao+iYZ
quBGGcx6FzZmRFxItJQ3vIklgpQovcnKIPkG9EEIXDE6p79ZQyG9mIErkVhJfEwB2m2hY2lDut5B
+NprHkuYUuVOKVtOdyg8AXShdBTYiFgf8u9BX2K/BXlri3sLSOVwwxChsn2CAyk9jQla+kUicWOB
065BCVofbc2N0lFBKhBqqk6TVnQEbdqYGk5aljj7zRD4VRfx94YoauuIHt7DrQdipggk7eYuyLMR
Qd5oqztF1tQf7cH2A1VjTgxI7LFSM+XEskBDhspsEb6hf60N5VcEvcNVjo1wTyAEgSqtdWNACZp0
KjxV9MDH7Au67PZ4scboeZ/gJVK18HTWLcVPlUxcJXpLd6oZmRuqxeYuQJV4GyoD3vha2/6pRg0Q
FCMuHausyE4JCPtW2U14UBthwHlYxpVZMROB9mgdexLbfqOjXSdGfcurWgRYQxdDW2ZMOXRdVcUt
uWk9ohZNdqKs7a3VN7i/0xZShJ2lH+zaRAq7G5NTZMpyVxrZVIRox2rX9EpwUPrGOoDXzDpFWhb5
4zBmrzwjwbaJ7O5qxCJfp5YIb3REeYeOxyl3ILfYPoSdVFDZTnS/bVOcSwiAOm0Sfh3radUpM9yS
KtqLETDTz21RXMNv2r6wquodG7Y7lcJir8yM1e2A431scpvfJ4lZeiGr0ye8scObQkFaTRMk8Fs1
rWw8AxXThL6xCJ9AehDcNUlDHYE+1mtIC5k3OpGsAp9iga0MAiYod8Q2xCbDdIQSaSIr0AjFwid2
ZfkBFIG8xG60I4Kk8qmJo+7JtGzxodOu8oxepy9ZC4a5PIGU6WDnwUnJozz2oILc3BBM5rZlqnwi
YYKidxGLu3pk8IuZJWIcoCC+0zlooUMtQnaMhmyf9SYDCV9r9F80/MhJG6Z9S5IaoWvJu+9W26v7
MmHxNe1F9piqMfc1o+dP4J+vElxmiBwDoXS3eoi0DDTGCi9uRXJSs4DhuWA1ydcilYmbjLjiIfvZ
fCsSK699RUCZ1ymatOlvI4N1w5W0ZOzanDXHGEQ2dJdwgMJvpJjKNFpRaA4LOH9upEh6nELoezqE
gDncCVs6bHXwDmAbUtKeAhbhiRdWkY6yAa1doA7Jmw05TOHgx8gqlNNVk/YWfULWpjiVqQoasZ4i
Ux0hFeFyXtUnA1W8I/Bt0MlszH5TplRhbiyCdNswaoBQKyXXOdhcNhpS8NGOZ23JnAAUXECICj05
6APKLJE2pR/ytEzfNS0Z92BCjTY0LxBXjW3N3RAPwBdTqhleSFFzqERinbSuBz2xYoPlSQTBI6cj
Fs/KkP0q2PTyaILaE21j4eUBqrSdTjPIkoNmDI+2gPtpzinzynRU9xzNOoj+bH3SsksYqleaeaW1
afWQVBp55TWKLkrGuKcjnPblKMoDC9XIz4ci8TJD7zy7YdYmSsbMJxzJS4kH9QbXDd/BZaYga4rp
sCFpOYAkOmqFhzcxQlt4400hSXkK7R4Hwh7T+zBsUErrAzznR622NhaPy0eeGkrmAPNf7jJW6L4W
KdUXIw+np6EFVxCxaIMiLkCEaZcAkBpK9UN0euyn0u6cUDJyU2MbvqI2YY9OxlBJiLQ8vUp6CBo7
aAMrPF6N9LEsezzR+Vjoz3oQoNRoxLL5GksOUTd0nSKXFEi0VbT9oF0Rrqb3iLP9uBl2phkfoVf0
NSjFM/gsHrs4y9xEz0ek5VEGyeiD2vMtWFtRwoRGInIKBSDBafPCtarx0r7d1Q1J3Dzhx2ZEdACw
4WFoCz8LctvTYpSFx5g/2MxCoqwWyFFmryCBw+mpNWM7Gqi7qmq3rxtUPJGuyJHXTJstat0xBNpU
vpVc3BaGZTlKKQkIVgTqtCqXWwC6IzdINAilxcqB5yGuxMZyO04Oed9FHuIzQOmnRKke9yi3hAbZ
0D5/hEqtRM4gvUtBzQ1wpRk4Y89AkhVmR5KUBEeZP8Q9Zo1WJiqecbA3WdUiT29028CY8k8R2NBE
4rdUOwlcspSltVcnxRertF7HSNmRIELXndRilK7GZhOXCEd1gTerHqHQNDZIs415hfpKmOce0fDT
0I5sR4mVV6Tjk32XK5oLiM9bji6wHZEo7lg2exuL0TfR5SNS6yoOogiqwRZSvGPzAtIbttWMKHcQ
IGluKHFnQwrqVrODJ33gyD7E4dfpH3gaSh/gy27TIcuCICHJkeLE57dMR5kV/z9Rgzc8W5if9zK9
Z92UFRT4wlWC/9J4CpFusC/504chiNBcC5GeExqwEbPpw9Rc+rmqH5QCfx7TIrrLwV7nijp40voR
KN0prE1qPMkFrg4QT9fdQeoxYLVpeQJSVbqcFjft1NSBWOkuRXTucSvMdzhcwu1yPNNFGn8xEbU6
yaiBnCYp38TYaq7Mgu8a5z2S5IgFMx1Z/jQZvo4tMp8ZroyAUbcHmsS3JH0fI9H7UYhwhIUFMgQ2
CuPEKj3ouIJy26zuBNhA0ZybObxgrc8CPOIys/wSSvi02MSTJBnvzFb9oD2qJl2MS0+tSI8MTfg6
VuEhZ3a9A4UOaogR2UpTeUS75gfig2t7lIcmNyJHKokP8ewHvQ8fEFCD9Tjd8ozfdEYUwwRYH/Jo
SkqPaPDgOblHbhM3QRbVrhKE3+vp8ZVPPRJWG24iaSMnbvR7oRXYzkOGMkn8BdfItdp1vmHp+zaN
dvnw0XSpV5rVlWwRsFZjug+6EjlbSwWYS7xVvfVQNMgFJLqRQdImR1tZZ52ESH0eV9tWp6iPYp0d
adg7w8LpD6t9liYIs/u29SQSxGhx1f2Gyl1tm89DHHqWNKGLN+yTtrw2c/NLYNPHjoWA6gLOq2rp
AQ/1V3VQUNQQ4oDGHH/kyquCLJkR/6nqSb9PULT2oz7wsW2QDkOCK8NojbrzYiK2okblSSLU0RMF
io0ERZbINhTIxoyt21Q9WO+z2q3xYVGsfUuZcqBNprhNEB0aPn5YPMNk9aZ0AAcr8Ywfvo95/NYa
lXrES/ZF9tajAHmX21jFV8NgB7VWcy8ps5uCd36XIiWu2IDfaiZUE6orDvEVPGO/60nVOwbRnjLc
Nx5kzBgSHv0hbFBWaYzhPiL5G0ki5gkTjU0RUkOu6NS7pBuUTYMbIUjQmWEMFnWpPpquHquIO0qE
owwMDLmOb1qJzrFE9Grn0ZGXw02lG7e8Nu3NpDCPzGBSOoo9vPSmCDdtZn4EQ3qAEPEN4vI3dCL3
GyibQ9sMK1Oj8cSRbUIcfRiRQO1C5O2RX0JdapvJoIPSLyOuVIN7CBzfITatPbsCHS/wILHDo/I9
7AvbL1KgDSIbZyDumnIXR025zxUFTUUieJdV+KckHBRPAm8Ilco3tY9tNxf8OmBB5PIieGAa3hsy
U7uNkct7Grff5agUR7Uap4KfZvhhLZBbL8ZXACAhC1ggV9ppbXal9sALKZy92m36fQTIwulJ3nqp
aqUrrbna1H14qftt1top9DRWeruYWnORe5p4EHoQBnmpqznIzmzbfQTNc8UvPAQVB3pFYke7Rmb3
qnsWj+N36Sr7EAVYdw1Gttg0edaUN+svFGk5hrUpiWui3mfh+DYD2igARQdBAoqof/ztv/7x36/9
/wvf8QBOh1Dkf8ub7FbwvK7+/scCs7AKDjKGJsOJ2AWSl5iks255IWmVB8i+u/YD28b7KWv8Rh3u
J1/IAxJu/Q5ldxeUhn5bQJASrsOrdvLLGi5wseHx7FvMWjcbnWcV8vfELeSrbHag8HIGtoIKWehW
/jTSWcM3baKJLXpAJ6/5PF3TUaRi897Ad6701i42iJ4NZravhgRkeVLRppbh1iH9V814uLxoS03l
oEgG0S96r3VNV2dbJONjFaTMBBnDQ3LT3Uwq8gZBA4ejbcHrcjUJzhp7JvzLZhcWCdwBBKT6QCIg
czabwKokxphOYDglbZ1O/V6AkIc1a128C7OnGSoakwGiNA0Ahz5vSC3WozZkAFZUQXcXDMV3Zili
ZYV+wBRmR/+TkVlXftQjeRhoqJKpd91HdNs2riIcNM4B3AedSBT70M63R5yku/XvNOcDbwsC/gm4
CIbj2V7X7UEJ0OCI0kkJMtIeeUmkfdBxQuuVRuXF9YICg4ZUDiNom/88kyhKmX2BjA5uz3cdb9AE
EslrSLuFQzWBh/+yMdvryMOOMcIwAJNsHWJoTb2LC3ajRUUE9rf+4zc24Jmx2baPkN00GwUzF1nW
ViJnYFdI/pN+ZZ8v7sAzM7MdiIdHIStCB7eX8R0SKAic1xBqdNGGDnYUBogGQ4r789pYBW0hfwNA
FxJve+w9bRe+o8l7X+2HfenmW1QZVvb8msXZqICAKYJaGigM16OfqMk+tqP/mMoI5CIgxiA6GE4A
xJ+ZKOpxKqcAeWUpQ47otr6ra9R2QTrydHkjLICdP1uanV8adX0yMoCi+pGyLVAuKGBEPd/nRUZd
UTZ0aytmdBVOgB4yQhUz1mjx2LamfmzRD7ayYRbgG1BgwoGe/KIFNPLnxUTOqBKlEsHhh6Ofs97r
sl3dho49Vn5myy0DsfxvTAAUfKeEkUp1wmYmm5EXuqWBjqc74LHo8QNSroYfnMwN8F83a6RJS3vn
3No0AWdBAtV5qWUdrAn5QVFXMsv/nAUYiZ2z8cyAqABjjW3aYXeSMXgrCL2WvdyE6CC/PG8rA5kj
liI0LMRShQcZ0NEzjI9mFXuXLUx7/Jeb5ewMzKZK6j3j9kRbF6X8wILMRcqlM+U2h3u8bGmB/+Tz
IZjNWVXqQUVBbur2m+JJdYdje2X4phPd65uJu0G7vWxvZWQ/QOVnm0CMelKMApugKSCCMrWQdrgo
g+vA+nbZ0OT7fp1CiB0TXJIGcE+fd9uAUzsyDegJESC5Kb5DaMPJjDWu0DUrs2u4ymUGMgo4qzA8
jfrVyI8RX2FbnQ7hLwOByivF3gaX8XzGVFYVGuAqwAir1DPx8hnS+94G5QXT0RK0YmxpaxtgnZ4w
7wz6X7NZa5KAGgpY8N0sLtEzm6JM/nx5XdYszGaM95YNWkEwE9ip3LGEXIG4eXvZxOKigI4GelHg
xGVzlJ+C+pUMG5xP2nSOyiOnIqZLUBe8bGZxK5+ZmUZ6tpXjVE1C5FIQtaiRC9i7qxqjN7SQhVsZ
z+KUgVHMhjqBiTh95qa7NgfEg+HM1NUxjZ8lejN/YyRnBmbuJmJNEQ0K1qQq0ZesnBCFoZT/Zy5X
SIoXF+bMzszXBA01QRYG3K8JsZu4MdF82aP8sya8tnhi8OD/QRaggsDl88I0AgJloC4DcUNbIVod
+71slD+HbLgxSnliJFuhDVoaFrpUgeK2AIIEX8xne9LQQ1a000OKh6XTaOl1nMXfUD3dXV6mRTt4
yzANOGCmzQF9ddMUTCa43iS9VeMa/Zzvffv4f7Mx22uBUhEkobBESG+iK/1lrCynKvOVo0MXsiba
JIMGBCSuOQDBP09Zx9gYjRxThnaPJ7nJtuM2vJ2UPcJV+dAFIh+oHZzZmvm01KABG1oMqXPRWo4s
8yHYA5WxV1z0P4HmS/OzU/PnWgJmyTucW51tCt4bHdTesAmjakoOJQQ5LNGgET3eEXRpXl61X7Va
tWmMCJgNNHYYv6gqcQrZcQ09Cm503fjoM9Uiv72dlLn1feFO8P74acBRgEt0c1+6oRdtbW98b3bB
ysou7tGzLzJNy5lTZAOVgxhjYO5H6dX5HVelXwxvl4e7GLmfD3e2S+Ma/Sd1F6INmKK7LQxadKaX
g+GmXboD2SPxCzQsR0Z2QIvLsVf4AXjbyFGbfsWhLRCifoo47dneomgaG5Ic92UNAqwcxQK05t4p
D/pBdws32JeZI//s7/OnSaJ3Yvlprgtk5V1gFhz8c78yLUuTD2I5NDVgByDDMvOvFQBeQzzCQXRu
7wEXUCH1aO6lHz5SF4wf7uCAq/x3NvqZ0TkNkEwhZ9IP2Oijbp3KLLgzWLLpe8U3q9K/PMCl8Z0v
++ye6iNioAMZXkMZ1ZdKo7tAbQGHSwzvsp2lC+Tczmwe1crQ2wANCi5NKlevv5vNIwfYxsptcPYl
m8vGpg+bx3cTRNsGVwX4D8yZKyzCcNTRVjxC66De5+AMRTkKWgdrm2PRH1nMJMj1oTo+B5zXoGmz
tQFkGBarrwjS9MgKeokKvAapVsKJH977lyEx8B0YuKSgTTE7FTZY4WSdImAp4d4LF3xejwwnBOWp
EnxmDH2a2JjBG7TAcRTglo5QPr7PD/UV2pxv8ntkBFVwb9reWu5xKZAyz77XzCfDHXfVEOF79WUL
FJXhBGuSlT+i8UtD1z77vyyC7ANH/5RbDL68jnVXd9NN7yRuheDdM08q+jjdidZM3Kq7gvrD7jey
4KDk/Dn50ySceWAdSX8rKzHIIfmK9ow8j5xgTeF98SCe2Zh+fmbDAmykUyd6sbGp93HGbnqUg0i/
xi+4tl6zywReLqdtjkC+Syla/lSQA99dPnyLA8Gxg1Im6FXARfN5IIUa5JGYgA6NKrahPGZUQ4PC
62Uji+7ENiyGOAdXNJkNI49YbfYMewJsd2AdMDzVfkqKR9LZm2wtFl2Ods6Mza5Gu4WYBFLsyNce
rVPn6y+bxAc8wrW+A1wHmXHwMe3atXzF8jT+HOFsGm2S5moXYaHKCIA4Ynth9KXp1gQsl1wYCHDQ
RoMYG+zjs11H9Ghs+UROaMMKj58bvLua6o6vzeHSep3bma1XYAs0jDFc6jZ6MktAl2j9buiDF6Df
eZVvZG1Qs/XSmdIaajH5pAio4/4LoehYtJij6StP+6V7xkJcMClI2iCCnd0zZQey7B9ki8OhBU97
eJzkPslujalt0QOe25k5f13rIgm0NwLfvQVUZATuTBQCj/JKPYlXEzGor6uOvkvdxrEfYpcjKlo5
bpOFuQ8+/wYzN2/hOrV4xEFLU3cU/cKcPFcoDh7QrkqfRVGoh1YrjY2MFHEcJcE30UMg0xNgIq3B
6DyRyNc8INF7D6TrRhm1WwPYhW015I2H3lfiCANwrTCj9TFDBQj1JVoC+aoMm7FmGSSfujFzbfxk
O5RpdEQ7fvqsJ6q+yyTSugP6mu5jDa1teP2ON3ZUKo8ZFDDcROmKXSpM9kVmptgAn5+7VqOYDlJA
1h7t+qoPbTt6JZgUjuiSzuWVkBuKLsmpxbxxcyPRbkYKLSKlQGN8C070r1UVSLSgxNUx7wUBCCQu
gS416DE3o9obopqATES3AS0qR5+ofWc4VYjALWoNwwfXhb6hZREcx1xVDuhQ6A5VCJq6RjW1zeVV
W3Ih52HkbNuoWV7bMUfsis7PDYA7h5QSD0I8Ky+lxVPwM0Sev9W5FelV3uK42U2Cupno77tcRyEy
HveFEYBkQ/3oSwClgkC5vzzAxYN+ZnkWGQSiIyJN8Qw1kfuu22ArCGhVOzzNQAp62dTSvWmpKCRQ
EKyBV3J21CWwbzLQMUhhBxtQeB3VpF/xJosmNEKhTYT8Kp0/fAJJAhZrOOVSxNxp0xrNNvTx8jAW
C6y4M/8yMjvIsS7B1qEgN61v+b1iO+01UJBueoo8NIp8pDf0SWyiK7JbI2leXKozu/OlCpWqSQpE
BW0NiqAyAeeEfUhL6gdroguLJbzzIU7zfBZJdQbLaowQQ7zTD8SvtoHXHoybwkNjzyHbWLfj7eVJ
XUwVnFuc3aLo0C0oIFvYh8foMX3TfeBBN+IwKXd0m6041DtoaPr6dbwD8Oo229R3fLMm37G2e6YF
OB91XPedRVHfaIAMUofE7Yc1AZvF9gYL6BfwqYBfDpmRzzY0VamMbECMquyAhI98hOL+uIOnO0GR
r3RClx7RKOpfnt1Vq7ORqXpJYrTtT8Ig+tY8jJ6144fIM2607eg2e7bJTsbKii66NPC9TVSSaBqe
Sx3LgmgxWvQxmflbbb0CYmIlz3F7oBrxrPbPeq0g8f8Z40+Ds2jPKEPTyqbnHbq1HxNc6anLd+km
8CykmVRrN1ynUA/PVqTSl/fMT6vTNJztmcJAR7Q5pdvNwfQoeuIHo17xm4t3EApGqLb8EH+bmaBF
1lkdh4tGhyXg7Hq5BSEIczjJN5e3yeJYfhqaVxD1sIg0dZgSNeCDKSj6As2VTbFAI47M1JmJ2X1a
WxlpmgomKh/rww71KbwqXODeASe+woFDJjDUvN5HqxbSgc1aVmjZzUzSjQyMBZOg8my5cgMQpsmx
ISl2sE7Ny/g6fBjPo4e3PzprARJyytCJn1DvBp/Hl94XHrSy95Dkci/P9dLxQGeahpYjG/SS88vQ
YCJU0TY+XSKTRIria9tqr67GvUtLem5mNl6jbzpzMKaiA0hhFMBx7GTlACzeFecmZtfhQKKgM6eR
gKbopXuyNnBnbrcxX6P7KbsYemuF7qXzgJ4fKIhMOfpfGEAlOqYNhYPf0WLlo2yiJ9Gza9Mony6v
0LIZdDrr0DIF5ej087OTPVIBXuIGyWtwsY39K+cvxHq8bGJySfMnASM/TczccmCYUWqnaNsDcGGj
6F9KCu6a4a2IwmOK9mlQlnmXDS5vh58GZ8+6tAbgKdaQoR5bNEdHgbgNSuL/32zM/DDaz0zW5vYA
QHFyXQJop9v1ionlw/NzGDOPKCDdTA0gWVy0ub4CQeSGNHKL+LWtJlYuUCUEJSg6Pi6PazGHcbZa
85So0iQqFXJKiV7TxtU/cg/JdC/YDM/oy/HGA+hQtvBZv+H9z63OTjCJ1SKyCuz2qgXekCZoRUfF
CIw0l0e3lF04NzM7xWVaoDVBYLer4ClwaGPdSmI/EWk+FhQsR1Y07C4bXNyKVAUnkE4NQn5xgLFa
I28Cz2ThbWroz2P/WwbQsGVqDOgzNtvr4CQYzYIi5kF/lMvRIDispekWQw6ovvxlYrbV68wYhS5/
OHF7Vzz1j+mD3OkOcyyfnapbUKh5bOWFs+xuKfh0UVrDY2pedg9T0AMVIDtywbDhZzeqn3rt1xFh
XPhNdaIfHNqXF2rRD54ZnA1SgH1A4Sb6FFpwi/I+uiUsPKn6sLLPVwc2O9S5CNuhB+7V1U59s4X8
2g51Qoce+DU7sWft36CSXj7RSApAFJMCmzxXWUThBm5fE/Aj21j1xIv9PJUAFHSFm42rvgKz6cV+
5K+lgia3/ovbV20L9N8MuoXzJayRjBKyhNuvBd9bZXcV0wgMkOG2MOKVUuCiKZ0QG89tw7TN2Q0T
DkYb6tCkcG0RujUBUSmoQVtta6jdyvotWUL6DvTpU9KazFMYWRD0YO0EB1IlnkJqucEAOpgAuAL5
5T/fj+eGZs/gqqsIOrUA3QYNgqOn4MPrxZYMa8Hw2ngm/3V2/bN4JBUJsDdGwVwDyMmAPDEO0WO+
xv+95AltpusIBAh6Zuee0GqyHnQHGFCnWekGzO1gJ67Ku8uztlScxj6gBuojlglIxMwd1mWLls2p
0pZf19eaN+7kDiyXKMCC23K7Vm9fGBKMIT5Dd5AG9u/Ztut0lBbBQAUe6SRzuQ6yHLKysRctUDwu
QZxuoXI4uxaR1sxaJQZ42wpf9O4xzr9enq/lzwdPBXAVeC7MW0FIGaNVP8N0afJbQq+q5uHy5y94
VR2r8dfnz76/KYPRbJFvBXODYYO/Ncu+8Vzp3BwiWXLlaC65Vhhj6NGBPiM6tmYuXAEHCNwNzma9
YaAahmQUEJiKm340nuYaTypIlZw1J7c8gT9tzty5AtJi0D2A5ztSjqJ7NNdESpYn8H8/n5JZNhE8
Gjb4kDAm0qbgXXkfswc7jH5r5qBQYZi4JWyEKp+9QBVFKO9kJpbJReZ+eAIHmhseQ+F0qBo7bBP7
8XEtpbA4sjOb6mebtVbWPeiecCtlcl92zwloUC08+C9vwAX/hnf4z5HN3Ch4r0hkNFifwM42avmi
gz6B6R9pFnqXDS1uBNR3oOiO7jDoCH4ejpaDbsoGszaunxL41q9muxISLY4ENzUERNDqRud4A57b
tkJr7AQLBEpldBOCebamO2GtuNDlgfy0M3NqPWgCgKpNiNtCxrhvwGOirbylF4Jw9LvruDwBgaJk
rsFot0UhsPoYSVYkYEKLW0cl1kth50dmgkwybJQVN7rwkpo67HUEyCpivPmtgKxrZdYh4PaZUm/s
EMwltQO6QEDHvdx85J0N4tDtb+yHM5Oz/RA3OhVFCZO2jkJpDUBetrJQixvizMLM9XA7V7M0LuF6
2ubQxjVavRRP6+9qWqwcoqUIEvc2EI0oANsmBEk+b+5BNUUVxz/8Q+crKAOEvuIzBe2dTup0nryp
t2AAjn3j8fIkLq7bmd1pr55FJ00HpfWcw24PjsUsBQGanoGeyk6yWyVOv/IJTZkzy9cB17hseXFy
zyxP3uvMsgTqWlUgc+aKHGQsXzN2pWRXlVjrxVwyg0ZMA/cWnm+QpvxshrKuZ1aCQy3CDMxUX1Rr
3BigplHWXPyaodlMil5XJWvwvgZ43G2UZj/IGsAr6fdgT7g8dYsxGKX6pK2Bly+G9nlQRMlztCbB
g0AcvHCNTbUFUdBWfc1vDFcCF7VibslhnZubXSRRmKZRWMLzaqhpMEX1QzXcQ/lhkvd1U/CuluOB
ZbcyQAaNXKXQ4gs4CHabNT2ppawvUmg/xz1bzL4rDfBFtLgCvM6H1Fvr2qD8dBGI7NhpRI51PECU
fTPA93j2fi3VujrtsyVGd3cS9JPjTp70w5SfTNxgZ21h+N8Qq1y6vc/HOjsfRmyAwWzy4UT/RjsQ
P0NCj79eXtlFGyq03iF0SPDemsXyI4r/3aADUjwRv4KuG4RzHi/WUkJLPgYIrL+szBx1WYPot9Cw
fURg7qADDEJ9kEKABSU6ZAmUP0u2QRHy8sh+QDlmb2N00SC5QRFwWb8AcUHJSy2lwNBKb/DDlwS8
19/AIuKZQPBDZNdDsqif6qs+snyOeujf01WQ+o/S1C/fAV/AxEMJNYL5MY2MXLXLGLpI/abnjn4P
+NkJRNDPvPeol3rZljw0nnXQvWETbCYEOThrn0GMELp4S7m/EUgjHgA4eSoa6qiofXYamhmFoNDR
IXhl1s1NKBPmQ3Nh7bm7sNjozTVwTCepZODrPluhVt5osrKmVEh//bMesabe9QPl8MvcItiA+hkF
j+QcyqMWbEBXFi4u8VFfp3s0BKPf8Wj+yGVF7iQa3+4A9iabCPxk+xKa5zilkzAcX1VZXfD8BoCN
9tSEjyrM/O7u2xC6JQQTa2exh9S7kxANpC6gDkv/XNnV0+ydjRpSSpD7mHDRUyXU+GVXgxYzNTpQ
2qFGUl5bJ9zWbrXVvxm7wQcRAyRls2vqG4dpAwEjuy023a7cXP4Os9H+8hVmTpBWjAyNzCtXG2+6
6KHRvvLyVGF/XzZDJ69waagz/5eUVFXIGFV4MRG3e6JevFHc5GpiXTC91k9uNX+S8TOJs7q31oY4
/fwsNOGgpTJGHbOc7sm2h1CwgAKDCx65remBBNEz3P6+9ju8eVN/uILUDopTsSuv16+cuRv7ZbZn
HjrQBPDbkIhw6UPyBE4mJ/MpiFy95ADy1W9Tpy2YIbcCtKT36rUJwuf1B/jybACchxcLYo25FwvN
sg51DipjC5xH3HosCMiQWpf3KzXdH/mpX1Z8KpFBkw8VTXMWbqsAyqdy2lnxHqwzB/2+3Qx+c5P4
yg13az8+gUy09tUN+GN0BMjrUJrZdfjPyQYuGzLywAujLvh53a2BtWXBiwr8+PwYJuYLduCepeIL
7frtxk7eJTgM/a/22H3IlB2MBoQ+FalXAuOZB/3nt5hctDq9CJBl+fwtIDmXJ+DQqVwQZYIuECrK
HxmaJzOjcor2TRQ3fPhYOWtTvPjLzP80+UNY8GzD52LsW7CjlT/OWnVToVlGP5U3IMf1xD8v5v/6
xKZS/WBXeYXMZcnDqJ798x8n+Z4/1OX7e318kf89/elfv/r5D/9x5K+lqODC57/16Y/w+f+y773U
L5/+4ec1r4e75r0c7t+rJq3/l/dl+s1/94d/e//xKY+DfP/7H6+iyevp00Iu8j/+9aP929//0BAW
/0UrM338v35285Lhz5zypeLp/PffX6r6738o/0PbefVIjqzp+a8Ie88D2mDwQjdMMjMry7s2dUO0
G3rv+ev1sGcldbEKlWgIOnsWmN1uTGQYRnzmNbrzHwipFL1VSwOrLWz+VeOv339kG/+BwU5333Js
gD48M//1PwoUNaP/+V/Wf/Q1aHNsqfH2UFTitWhxtuGPFMP4j817xL+JQjqWcxCE//fM7/7d+X83
5X0FnNdXAKQrx4Yta9ArpzjC07P5MJpOdrFdL5GLUlP9WU4aRId6sk69g76fXNrE/2Np/nv8PxV3
Nh+iIelo2PyPbq8QP9i6rz+BXtfRyy2QHxynBAUaR28FbTfbcnbhgDLxx4NtHpq1tkyEBr2RJgp+
7duvHuk5TKVWGZqlKlD0C0L7E1JC0bVIu/muQff5gFOoeSfN5hyTczPN3yOD+OE7xz2d0slmmg1y
wHq4YIsWoyT6c+zDEI+cDNeOPHTOSVtsOYnrYIAcDM6Xo66jba4V+kSNbNCPd2fKQMy2H2PYADGK
rfK6KieI3WJYnkMnQ1RctJ+ctEvQ4g+G0USHXinkxcervskpTUFGsNqOo/DCj3qTelSNSG2nx0JD
U1al2B7ohROX54AR74xiSH2VD9HgP/B5vT5IFjJDaViCIDaVCtugzm6vB5QTHz6eyzYxZDK8i3xl
KwEClJq9eaXb2WjRWMsQDpvH/kqK0O5cRD5b/IeF9aAHSDjWGap6RqvWezmVmm/LvriJC0RJFxmX
Z9b2zbkiIqb2p8ORhwhMQ/L1rMMxGKclDpDGpfOA4lk+7IbBFH4tp9H/eOqvbwbBzOlqSHiZuIrx
z9vyCtaH0qoF7MN4tZxomxIFfa1GDI//HLCFrc7kde9MDS6Zg6kyATB2Y5vKR2i1VpqnIcT3YV5e
HOwu0WhRWk8NhnOruNWOoLekwyahHEcoIml5bD5PqfRdU3Qc0XGx2j2p3OyPSyQOkYm2fY5gnC+G
MLirywlVJNkLBGXjrneLsQ+OfQmr2BHtufRq6/FrstZS/DbBJRPQ+ahf7y0iuuqCHhueQoZ+X044
X5W4IVR2dFUqyJu2ne3mC9rFWoyBhX6GCr69KhmcJhntOAc7Y3SnNsldWutdlHNXuJiEaPsgSJ+m
KP+h5NFFG0AP7VKuyCWTZwLDN1fX72EROgDgxsHG3fj1nOvGQfBtwFNQcxLnIuo7tdpNncx8q6os
V1vq6nokF/QroWJKo6vKrtORLJcqUq0fH/fNfcKZA1aKmhiNfoNKub5Z/XrBwm/SndQdiry6BZo6
ogc9O4b78TDbXf49jkOyx/9Cude2u7yEaZLNsyQSnQeIxqYcTo2lZgdZmf2+L8fo2zy0cBkQG+a2
ZiGmRT1T/F6n8kdMyE9AfBRADWR8E32RbV+sctSyT7Ie0xZctHcDfTIvT5XInzsdI1ataTx6jeq9
EhrtQ9/Gypnh1yvzo+E3H18a4rlW1VT4ijrBTokWp7TdQZTNV+QRi5/UMApxsfbuzuFHNjfMOm+A
ODpAH4O+lroNB6qkkc6cBQCzuhj2gqEjY2wP9g250TkZt3eGsummInOOSh3B1Sasqie1pXKECH9X
Js0JjBTKnFbRlJjWm0G1+/hMbW7qdV429xiR3BoT8hW8/og6FMPjePg9WEg+azT0Ityu0lXk9XOR
P+TCxODw4zHf2URGI3p1LG5T0qrXY6qZWVplsFo0pq1z3TTxKUnG4keMnPx1nc/mC14WwGQ/HnR7
XfyeKVcjI9Kjhg68ef4wdOLbleRqY5MLt+lrHEEcMzx1BlYxRbLPFQUgAciSqsBNx5zmo6aG4sxN
8d5y//kjNlNP6IWlPJfjzhqd4TbGvdjPe4xLYvzgKOk27d+9+Zi9Ay3lvJI88x6b9mbSlPaQ5i87
5HurejqOpbZ4vVhAZUgRn3kF3mlWUdNcUc+WBv6D2/D1tmrZKFOk13PXcRpkbLVAbXz8TpEUnmtF
vQ6txeYlcqy7aFJhXIk67hI/dQLdj5Q5+QlDCAMv2+7MT6RM9WUz68YtCUZ8LuZ9832ttdc/fue6
R3+ktYgXjsJQzBx/7ljf9ZzyX4mpOXjyBM2Z/ueb7TYIhDhxjEakrW8RYF2sxjWoq8LlTlc+52mV
PcWOJbFFRgz7xRzI7fYfH/M3T9E6IikjsG+JiNC2WtLrRtoYKpElux7dkl2aD9iU688fj/LOElJg
pQcKG1kwsc2xqnPE9oW+WkWXOortMUaldWdGnsiy5MyE3lwWTOjPoTa7BZkxwbwBr50UW/JughkY
4Y9NrR4HOGS0flh1Hzx+PLtNPLN+NK+G3MTtlZmzZWlN6b2ZxK+lxAG3W2zjys4L5H6X0ugvFOgu
uyGoszNX45vndR2aiIYIjs0jVn99NqPAktmk2NMOuXypxL6m44uxExauFT8zURl8RpUSFN5slcN0
nOdJibw8wh3szG353jFCdwnmHooIPH2bNygthG6GMd4udRcitRnHo/6oYWRx+OuVltCa1xQULb43
IVyGH0gd6Ni0ENL2bjQOISr1mB/ZwVUEWdkry/xzl/JS/P2wxgq3oUlgEs1szhQHoOxzG8xuJxp7
Z9d6seebgSQhs1+ZVIOHsKwVH0Omc0/7OycLSCZCsJLX3eGQvd7eWsaZko18N32gOVCBAf7FXm12
Q+lmdTu9TFFvCXfEouDzCBLynPbhO98Sw6M9ZCC8IdXtw1uXc66Vwpx2TVNm+6gDOrXcxCWf09iM
MEWILs+8d++cZyCHoENtzpFGkvJ6wkmKL1WKqY5LcafzrTijMyEwUDL6HDBa20P+m3LEgRohdxhE
ZA8fb/Tbe0pHJxSRUDI2SeK7/vkfV/0QGFkXZ5gcOU0lf2jV1LvC7Mrnqpv/sjjFmXk91OZMZck4
TYNawztekLvW27743DqpvIrQFTuT7b49RbQwSTeoBWOgQs7xela5MNBgE2DsjNoS+6VMVodLaWVk
n12V7Uo1RFKqj7H9Uuunjxf03NCbi79vsJuaVNwpFDuAr+8kpD2Ql3X9RQvm6UWPnOKfWGr1fa1b
1Fc+Hvzt8WXekqRDg+/Hcm8OE9zbeepyngJTrbUvXVTZn0YNZzC/mxu7wotDIjOCGA/BxccDvzvr
PwZeT/mfx6gSbQC3HtvTLpgFjTzsHxY8sPbxpGt4V6q6q3U62tG2lZwRhj0z9DY+T5exa0bsKVx7
tot/9M6sdoWTRp+SEkwMNJWClqLaHK0iOacH9PYJoAK3XpAShRBE+PTXky6MpVSkQexiVEH+DS8B
gb9olibnSEPv7OqK3iO8Q6eBRGSzuFJNsAasOM2T0U+ND6iEUmcfVjOqTSZ/5mqixOQCeZnq758f
HjguYgxb0WtCpOT1FJt4oDg4M8V4KfWrpkzvwkAP7pCexh+1SoIX5BqtW4myw/HjA7VeBq/SWIqC
fw68eQdaZcFfE9/DnRYk0x7xMLThrS7fySmdvMHuszNx6NvkZx2Q0gS7CWSaWuTrmUZZ1xlpnhXu
ONOFTrEheSmGKHpIVhePdPDbIAk+t0kWuk3uONAj8YL2tOmcvvs7p/nVz9jsdaEvJkAAnAnSbNZh
X1hGeBPUUfxoyGXyUYwR7qK5ZYA75ccL/s5DsIptU7iAqmAiuv16/o6d1Xqp41UQjtWiKWDhu3T4
UkREB7rXS7XJv3484Ps0fn0VuMJ+hrLQ5mz9Xz0OFLdbg89XYAQqQiXRUTkhL9tpuUY3j+IgaecY
NSLbjUmK20mkpzhsW4E+x2SEuZFeZqUuQ0zk+vSLGvXVfKXY2JHtglr8bcl6fcUM4r3/86s3H/3/
Z3Xo964g3LXWC4gyOi/4612r8aKSDRIeruUgcOdXkdpPF4HZjuLMbr0/ENgJFCYRUdkqImVLZatF
S7+8iXu1uysTI2t32Iyp6t+fwxUqz1E0UIFEQ+L1jDqcjoRVYeNoJKPhVYUW+VYZoXE86sXFmRP4
zpmnKwcaxKAfKDmCr8cSTYymS8bFmvSLjnxJKPimwazOGMZk1kLFdGpPXaiiLTRWYfAZo6Pleoj6
cvHSwumRa8GcxK3NeT71fZ7fBwGVtzP5zjsXwgoQBrRCD9MQW/G+EH+wwbLXAI2c1vDmKptALuRB
Z97WXSwrn9hyKe8su56RQzeCEN+Yj5fpna2n1USLDwYTAeKW6ZFiFyUGydvezkNs7ec0zkKcEle3
lY8Hemc7LHIdqiNEL2sJ8fV2NEMqUKQheimcqL9ImxHNSmcM7vM+D8+UYtZr9NXzQnoBaBgrMvW9
tKrE+7EAFITdfGIA+Sny/iLGwDJxrVHiQmTqy3FU5/Y2wMzuuiqUYf9XU4V0uXYDWFEEYrn8tndf
rhVLM6rh16gukmFPjCQfgG+iTNlWYjjztG2eUpBPFuXwledG94eHbbOssCfyyebKxEdK5PVd7Viz
dhg5V+b1rIRJ+EPDTEqcObabmOXfQSUt+VXpD2LVeqj+CAgp3Fp2GGSYeMRRBu5FVb+US9QfpBXR
trWC9jjpgzhzd2z7ib9H5fyYdLnWXu1WQMFqzMhxEN50bQUkoB79snqc79vmuY7hMSb9dVwnnwcK
fa5qA4XSooJqdVOf+Rmbc/z7V/CWsubIHFAq2Sx4kGKAiLw4v6Kf5Q6fXMvH/FDxbUdfzpyjzbfJ
UBQTQWmu/X5zpRC8XuYqVlPRL5iiTXQ0bp2qyy8XJAf+ekJIZlMl5Y2hHkbL//UoFKmpxpnTiGt6
bmJQN0H7j0luCmlMf/fOrBNiKEkTllcWpaL1MP9xbpIFa19utdkt7FzTfdOpFmyK8dR0ztwAbzYJ
7Qni2ZVUhFj3m0IDWOlumqwg3ulVaLa+LcYi2NlJPcRuUMzxcO6tWV/iP24c0EnrjWaukvMWSanc
TGzJiqwqe4vOCMEVoBaCkxpAGqaiZU1MVywPy4wChp3M95Gw9mmEQ7QQ51xOtncB2SG/gVmrgExX
5t7r5cW6rUCgsaXEL1vta5hk2pHVkY96OUTfg5XJ9fE9tz2fAC6RlSOaFGuFg+fr9Xh9mXYDv4JO
zThb+6IJggunDIYvH4+y3UtGodeHBPqaIQEaXm/7Pw6NHQ/1EAqM6JayRwqgn9J9X0+AzKc+O348
1LpAf27jv0NxQvFRBBNsboJWS4+VtOkdFtBctBjn2iD+GuVzCgkkHCry/bbEj33hvjun3rXtbRIL
UUbms6CTbBMHbOGyWoQextznlMak03wd1MH0dGXQvAHbY8SdC82dCq29QL7O3jnz9Jyk8XhGJm1L
uP/3N5AlUCOjiE5/8/VK6zNBoIaovTsqyvCsqoj1CxKFg63l8pBW+DfGIuB8NxOitdaIHfwk5pBe
JKbDAaxU+qH4I+JvRU187Bz/481557SB91qJbjztsKk2m1Px9Q19TikASE+BL30ibjC4tM88be+d
NhPKK5fuShXbXlFx7dRCG6jwgOY0diPaoBcjyZPfoN525np/86Cte85lAXQM/BhZ9ebW0MN2SnOs
nl0AKZoFfNOEMqEM3MRai1xibS9+azegW3OsvI+zsqjFlymh2G2ZZbcfhhZHw4/X+N2fRK1ShR6n
AiPfwlq7xbDTcBZ4ITrJcts3Zv0JRLmNdWBheF0+qJexGWGD21jJ58We0VJUryedViLdrr98l9bV
YW0oQXCB083ZvH52wznTNCJTBXV69FNry1zcYI6bzpNzC3X846m/t/F/Drde8X9cM5lailKZ2Xgg
YREYzzKMLrJuwnwXqe9zDoLvXDTgBknp1sKwoKX+erCiog8iFb52nRzlU2xPAbrpAlOUvE+ejFhA
f8znWj5/PMX3LhnSr3+rWtDhtwAKKv1Or7F2OLUOWerbQ4ZmQUW751sV2dQrxzxBGdMqKOa50rSz
bzRPo6c2g8V4ZrXfWQDoNWhCUMBdWWjrn/+x2nldOYrpFKS2WGQJN+/66fvioFmJNaRSfc+DKnrs
xpRH9OMleLvLPCUSGgbNJS5by3g97v8TMXyThqzpLcIX65OlQzZ903xOK2zv85ZNroau8FAerVAV
SyGadvHS3DTANE6cfeFHi2lg+aqew2xskst1fMKA1XePjxk07GauQ5jocfu7vCfN6FNWhdNxSezs
OCjwp1plTJ4qMcGVG+fy4eNVfmfmFszCNaWEMIy++etV7obBbiIqtO7K/fdzlOr2Ka/4MZ1TOh71
mB9wBEWsFLlTX8375Qxl+e3hWmk2YGSJhIg1t6DOciwyrZ7J/Lsqna70rpz9iT7qfWqU6J8oDjIT
cvpLYaZ1tVesrMCrY/3vtjovopLLavX4Hu1eXFJtCx+qblDORChbsYHfw4AugA+L1D/lqk00NJZJ
Usc6VvNKNK7+4op21IPuu7SwvKGrJn0tm16aWL8MzPFQtSY4lhT518yY4l1kYZjLqfQ+3u23D/P6
OVFXJPRk07ffciOLUSQWYSAX9YDR6ypE79sJmNmLjwd6b18pUzN7CvIIPG5ehJYdKKtlbZfauY1p
5WTukyIAsusafSHL564PJ9yphVraZ/KJt58StTE07VGqWBu2280dq7qJBSwMNwna3h8aGR/GwXYo
KLTpZVGH1r5WY+thsoZzeixbuhwbvpblYCKC04W0t00tCqcq46TgXOlDfERzydyhbHGVGvpTZESD
a2dDshswCHcjNTq2Q/kzkP0XPa+uswJ4eCa171Xb/Chz/VMFvZACWKLQz0Y+xulVyzfKwHb1HD0x
MtDWHRZN82ZF4Ak2D7d5dI4Q/0588Xo2m3s/mfKu7aseOIMyqLtcN5pry4z6uyypUQnMlS9A7UPf
aWfNLRZV8Xrc171ZJqjm1nL8+vF5entw9f8uTqNORKV7c0HqxWBR/aMklfVq8hgtaeYrxTh+/3iU
t0/O61HWX/HHU5dxayh1x6kNGqu5CFOruwKJhrptK+b7j4faJIBQHsCUqRgw0NMHAbPFePVqDPHG
Rui0hZcsdwS4TukmQNwzN4F2OXvTEkVnLtvNIm7H3J7PLplbRRXl5PZq2liIAVTVj7aO5XTm5Qac
vvWY2I61rQA5TdNVEVGBX3X2bdzaet2T1ScmXbJy6oGA7QHWrf5PcgptddwpbTmQzTW9MhNVD00I
9B1fAb2UB7tHydhNm8BmYwob8XLo/aPMv8x92KZkl6upBgx/cPJx7g0LT1dHwbqFfLwby0ad7nSQ
c9azitVQlu6KeRoECWJXgfPaySBsS8cDT7EkqDAsRllFO6vt6XnsMHEoK2M3NEVRr9+aWRjRoR+b
QL8rhNmiJO6oY7mvxNhiYjcvMkXjLxzVaR+Z4eQrcZVcJOA2LmcsyKjYCyU5FfVinGqrE1eFGjo7
U8+wF5/i/GEuBhxqgR1o7S7tF9Wfcmd50IsKn3lIXVcUlAsvG0fnpmmceo/iN97bGnUtWRckuty3
pyarDXxM1fYqi/veh6FWHEJ+xC6pyuCiHtR8H4kJa40FNzSR6c3JrPT5OOW2ctFSPPBjstcrpQun
facZjasnjnVpkcnBXVFG8UvRrXRfUla75d7NsUY3BCvWlr42RdrX1lCTa8oQ8us0jen1Yk/TnsKv
8rxQQRpRSeiT0VNbu3pQBiV+mmpbe0mKLkNqdEl8BQIHFa22D92s6VVvkep4ncND8CU6wY/jIOLv
SlaS5k7x9BQBktjHi0N7zB4hPlsZrOihU5/jYEHQVFMwhxmWpAAukpflN9uow9Mcrorslysw2UYD
fug6d57T4ZsxZl3kOlqA1WzRGS5N7Gg31Kdmxuu27OWLMfewAmy1Dr2MIMZrGqU8LIZsrsPWUS8G
zUxv87yqP1kTn1JQNfEVrQjNreKuu+kBTjZu1Gn5P0qlJp8gMYcpY7TdZZIp1ewJBVClUFCeVxXR
uRmFNtdIs/wqy+xyZyUULS1t0l+gXlTXIugbeHyB/Thn4IGqSNMO4WR+zqcgdql1RycnbYrBt/OI
5KBUrGO0LObXRQt7X9qF7srAacjP7Mjrpym/VppF2wHz5JAZzRDtFSuUvj5KrCISin2HsrPuu65w
fDXphFcWUXdE4tc6OU6yHyPLX7CJR/NbLmPoT3YxWbs+1abPRdGJH/mU0Chc1MCPEeDwglobwVPq
sUbNt673+aR3hH1aNFQHEEXaQzAPcHum9E4zE/qd/T+5lj5TpfaHJf6xZOgKlu0x6bPLIqmeq6yG
Maf8XK2udgr559FZcmrZUUEtaJ4wlEctEopB/aRY3XNpA4dGKHX0ucibk6gN/drsKhcd8dhttCzk
i3c+KVHBJsj0ojTH60QxHtWoGn2jsmt/cjR4s7Vq3iVBfptl8bSr2twH+bTWHVoKPoymLpanmM2X
so+fRax/GWjwujVQ+J3SKaGnB+1Fmg1XIOYbt0yXF+66Z7PH9zLUwhl2mKCXGqXGRU3826mrIZZe
3DsiQdGpuI1lHO7jMiiJinOEeUvK2maUQw538DYfa5UjCRyssIqDrqD+T9EJAmYRfwcfXO0iumtu
iIOuR4cF6lTteMmcAxwLFPNzoJkeiKD0tCxJh72zNV5Vw3DHib5uDZ0BGz3EjmewkI7pFj5X7dQt
OkW+Pn8wrPyhi7SDZL3dmsojlwaAf8XKzT1quKE/iEV34zEhe83npvWcXiDrZWQ6M3YQ2Kwl8sop
joBupioqzQjtZxql0m1rWbizVuz7MI32YWXGd4GQkZfIlqCoCCzC4yypDjbiCZWbG0HjaUbR3Giz
Md3lSU3ER26+3EFud25rJR1WRyXEGmz5a1aiSyd3bictuIV6+IVrhLMN4sMVUn0YQ3mUNni6rB6v
6XbftfSvdjXMoEM3VWJH5fwAqcHtE/M4B6avq+lt6BinykICNWh9p2/dPqI8H46CrAp0giviEphk
Mf6I6qXfLW16AEX8lITJ115Mp8WMgBhb6RX03UMC0BBE1HLVLNOz0bTXlV7dw6RAfVnlX5cBG6on
Re5EnqFTYlzWLaqXAPFiiI3+pIS3A+pVaRj8muoAp3hTJoRqZehSDvedYb7Lm872KE7Hu1JJ92NO
KjLoebMbhLrgUqH7Ralc14v1JR/zl2zhY8JktCnr+7Iqd11V4KGeGhwlcFxZN39xmvJYJKabZaqn
2WAyqmh6hl/DboZ14qIX9iusROmZieMPlfprUIPdILtyR4N3F0CICPv5yhpy/bqOxKMWZ19KseDw
IeB+TU780OZp4451vHcMJMyb9Mht7wZadLSq9qTMBkxDh7OMKnPuUin9hhTQ1awYZI0EBi7CXj/U
aPF1e2C6VC0W1TiUk9L7aZ/eOJV53fdt0rvW3GrzQbXixPHwHkerUXRGdau2Tvkj6+PwZyic/FIf
Gt1TIv1z0yx0KJamcQv+xo6zd9W10h8G5bRUKfl6PA0vmTk3fjpGLY23eR9bfF0ISDUckCSUDx0o
0mO/VI0XKmO7b3qBjIjSoDkjW7xJNLTAuc/4v8Ibjb+UauXB6ILbPDXyE/HLTpTRIXFSv0p0jnHJ
EdNBKprzsUxzeqf0b3l9spux0/dONVw32FjYRfMwmwPQBO0mU/M7uxA1oViYeUTWDTo0QbjrW6Pl
LxgDwfxQe2oSHRSoDhTTkaNp9TutBAGfxclNFDoJfzs+tWD5+vpSc+pjW2JQXZR+urpsZgjr0MuA
Cj8kgzvH2Wlxwiszlaab2nbs6ln8Wc0BldQDpRbF3BPSY1PR4AQj9qPt7B2B9EmVWT8QMdvFvJP2
Ynwu4pZ7HqU2qX7V1HmfjdGzobQt6D705yyc2YZl3wfFTo7zS5ektRvWyv0sxD5vxZNT6rwESNbZ
sX5EAejQloE/m6ln9uPeVMybIg04ykH9Uwui76Glf7LUCcNVrYm9qNJcyl/0hSZ5F/T2Z+wcb7oE
CUErNvdG1z6mo/YA2JxyCSfVCJ/tcv6a63BSzZ2ttHcyc64WAKg7S6suElld1SJJ0ch3Xtp0uB/N
yO870wsn6aWrtn2iH6Xe+VmVXBJ6zVQ64QnFavg4qdlXNY4tFzTy52Gm91BmwddwLu4WbblQQmsX
6ON97hh3UThZrjFOu2jUX5JE3lhZ+eK0JBiLUQxuWMR3VhP8gttJ4DXrL1JLAFFHjhc3yl0hMalU
m5WDBsO11r7xh4cCoFsxfbXCEacv0/SklV9ZxvK8RM2FsrInunK6KcOJFn56q/Q/w3Hg+GrXlU2Q
B/w70VnnmVuiDxQ/TRgColJFtKudhqhBlAm8ZGneFTVCJ7l1dMzgH5qhh4gWvSd1Bq+U9Feuxt9r
h68a9u1zphafw2CeXZHrt8Dff1k6glxJ3hzTUnpO2XuyYTmtvFbctE3YdU3smoUqeKFoiptp8WEa
+wyX68hrFeIr00zcyTJPeqIn+9RUr5tkvtQTUx4bxbmZ0xxwU3GZ5P26zI/KMhyMwTpNeuvRB/At
sRzGWjrkAsMlgKBfamsFXKvR3ozLR6tU77KwyY9OFv+sFKL2OjRLX8mdx9GuT6WRPFhG8o+xjPfp
gi9dFe1rpboMiBDIiaHmfoczSJglHuGyvYRadZoI8IOiOvLhXDRR7M1tfOxDhTpS76VJ4Wttm7h9
aT/kaugZPF7ZPB2gcgSIpAn6F9ZFNwrfqHvftOuXPBCpa4v0YbYMf8q0y2gwfStwbsasOepwjyrQ
52Dt6SKY6c5cuMKLpGtcaCr7oUdpQZk/y3kdCZKPqxYclkDs8rLx62W8sHp0ZSbxs6sDX6M+0lU9
FO5nh3ery9R7dTEepsnRPb1I7cNcVp8d+PI8Fs3nTvAxtMspT/KMzSl3oM4ecRZJwYJ393RSr3vI
wlguwQ23BgEw3xg9WL9cGywBHLisfIpa86E2bFfF0rwNmy+pIQHx48A6O5TnQiKl5mAV1lNhlJ7B
3+Gxrnrp9Sn2pU5zU8bGhVnEfijbG2OyvXmOvSnoKcj/4gPwBwOyhZjcSK+vEkWy24aLZ+RBxtUe
mNJ9OaR3Cnl3FF1P1nKK8vTRyjO/LBZXUSgHOdU1VlZu1TyJkGfWWJ4m84syfiu1xyobD5TZP3Wd
3JdEX31MAu18sqoXtf3eJimLZ+1gtXAezee4v8iZZIZzYzx9DdKreMo+UV44dXHl2bXEm7x2tfKm
HG+U8smJJCdm9sZudMOh8IrqB3fdAaGrCxUZFmt+VobwGCjpLV2BzM0V7YpAx11GPHAa1RvaX2aC
7Gwau0VZeYZxpxTECmp2Y5Zil4irSP3W044jXtyBCnzsx+mm1QI/rXuvaUEM0rmIhsGV9ZcsC3wj
1E91Dp7W+RVC8htF64fVQ9zYV6Ne3SrdpyC4y5bazdvgJs5aXxafygi8Rd75dkjj3oz3kzV7mdl4
mYIWcpNA+ckgF3012vQa3LUr+4523b3Jm5yimBzn+UUbXuD3RXCgXCKgsA/7HwvvZ4q2F/6YfHHD
pary0GHTNAXpYeb/Jwu5m5xwH9FIlWRuSVr41BhOiXFvdnuFDqERDp6hPZTKhZY89/HXDI68dEo/
qSMwW3cagpaz2GuE00r4M58rz1oGPA8uyupGy67N9AT0Az6P6WVGAUOtLj3HUHaTfBnM1So9cOe0
dVfHxSp8Ds1bRZcPRfe5yw+BiS1ns5+rrw05ZBtJSg6mvJhV3oHenGokr38IcZ+T17aWcugngyi7
vGkyvI/DyBdxfUqGG5VmdW2Q9+T2ZWPaV0qRhO40TV5fdk/27Oxm8TkIE7dpwZR/HfruJsjaT638
bhgjJY7Yj5MA85eoPxVc+8ac+2n+7NTzRSDie6swH+dQ3QfIFGs64Y5T+zjB+SMhgxKkBOA9SpjK
yVzlMnBELqx+FxW8Gll6XFnLqbwe64tF6fwyx85tnC+olcHa0wd/0p+GFl2C8EmOv2aj8HPzscLQ
RDU9I70rxV3YnxbMAp1UAUMsrpX4IMz4soVS0lRcoeXIfhSr6gGiEZSerGhvyOpU1uMBiCXZiTzZ
VnOpswlBhDZsbD5acnjuB351PgJRDP0w+17kt/aqMRjEVwaHOa2Ne2U8RsDn3Lr6JXRqMUayt4i/
46xBOQ6buXC8FJH21Fb9aazzfT20V2Vm73Jq5ZbjW6b8ScSvwQaZ7mjFfRuElewoaNzFWvWNVuhD
U08k+BTzq6pydQU3GWdOHmJpfeMuOI6ZkoPd7u5NmrHNbBDqxyHpVUlAmsb/RHPJBa5T8UBI46nU
+MtqUA/ebIhrHbU7KbMr/pmYKVOuowIBK/WagtOxpaNRkBrUeXnXUPw1yfJ6YbtOfFNP/qjZfjqB
JeYt2zWWddT66SaYw31pac9JE/PC2AczRupJDH5XJLsyS05xXF01pMtUUPBqFoNnIThd3AVh/NQX
w/cpGHetjI6Oiid91fo8r6TL/xjTwp3zZQhmIrfEr2qhe/D9LvuACJcDOZoEzM2FWeXXmaNfdbP1
kMpx/78oOo/lxnEoin4Rq5jDViSVnXNvUN0eG8wBBOPXz9FykqctkcB7NzaVZFnxo53ZL2Nc0wej
/a/B8i/UnjNVY7WqfC6C8demEzQzfgx/o+GM3iRueGtdUjGzVsxOKomQZz3bVW5x7VruUmI5AR2s
8r+Cw0LpaG/xX6yYoZvRe9ZqOdPttcvC7962+HTyu2h+9Cc63KukqxdgKYs8kSfsexQbj3zrdjgm
ouhS1Wb7EaVX0XBPQOMdFr28TDI4N3b4ugTqzPT94jnvpWXGfSnPJAAni0mrVvSysTXbjZX6zdHh
G9064CEONaOd79qpfwdl2leNgxzoLff4Vy3dP7rOeBlrG6j0lt7k/pW+/er3oEcWQ2ipjkYBheTI
8hLk0R2zxdGxu0/PVBgjqCpwwgdbvipiJqMoO9VUQEeKoDePIFFrN0dzTPUiZyii0kCyHTWpX/Z7
xLy7pvm2O+9ghHzkOfp+n9Ss4EWZbTpYcIP2qWnb/6wmdcSxNNtkFP+KvAr4GPUxmq0TyuK02uyE
PW43GOpIiMiuIT9EEysWGGNSe1co3goKZmZWbI4tj75ffLjjyKOjdyPnjbv9MYSTiLm+Np2+ln5G
BBMgBaGLoXdSfGd93nJ7aKCl9yg/5IWMpTxm/E0surtNeruN3IzB/g+h3M7krHLY+Nm5z8JuPkl/
ACJYP3EZHmT4hhoUCab5bWT63NvZPhh5YcS72XOGbtulN4jiWJbT2JSfLe83KBo9iM54tJaQA91m
5c0b/xOh9n3RG9eyBz5bIv2fGLLTgtYyVdFqJcNoP/fr8Jv1BfkxZnlPQhIUA5sx/Oh/hem+O273
jOruRQp+0zWYHzroZqJSnh2nvg+76J/RWc/lMHFrLG9jtq8nApKDe2mOL6P/7Po6kc2DHXxW3CFq
+PIsxLxWnQirOknJteZELOLURbuXaLsfENxpgtDNhRS6wT1MWbSXdXVc1e8ooqT3DYzteewRAAIm
6Y8zB893OxGKOrdpwF+6HtoHLgOihTP3XybsvfS+xmlGPkfCQZFs3GY5R6cR/Go+y5LNARWOz6Xr
Z30Sln1sNuJQS+dcKo6s/ggZcPCt8Rz5xoE45mdZPHhT9le4fM9GgYCVp6YrjrpadrYa66Pvr+s9
eiAgI5AozqhoeeQhPnXblniRsS/n40wt4bJ95eXtgx730/YRFQTcefWB7f7k99HRl59BJM5rNV6K
rED23u9wQsdrGByK8h+hLHAlNkVcwbFm7TaWDv7YW15INn7drPI8ofpxinNmN48uYQte9moI6+L7
jznpKYoIePEQLdxjjEuQ27Fc97LXx6LgUDGrxFdVss3jMSyAYp0nm9m5tBExNXfD8hJIg0H7r1D+
LiBkqZ7es17GanrJWdRbPtg8PzvEfkflE48zdqRwV60mkS2cVf1HbetYhVdPO8k4sq4EiZsdK+N4
E+o1LWv/+lM5ry4Qj8iXC6DFTtv8APXTmN3O336bdjmA5l6brf6rPbIH6iApXLhFLdOqduKudDAQ
Ruq0mN5xch6b6rEOXueqPTQTOKba9fAHQ3TfeG8ePR9jC5IvDoER/ZmDLhkrK91AwilY3RU9Syzg
Uu1dwundrvv7dQLXCkk1rQV4LxKboD2a9nwwhjUdmJhzWPo812djgkEpihF4dt7rPnwW80AYBNdI
G7YHUWX7xi9P6IleKu0d7aI5lr7xLPz2UNuQ+tkw36m6eZ5rwjKKGf2SDWqgzIGzznIh/oEKNys1
TAiopnMvSK6ORdeUXN6jHyNBy+8yNZfJ1Mjvsu+JM5Efhe6fEXheqN5LbSNKO1seqZA5L6b1d+oo
qQSKOZLB9+pVLJPUQeeAVBk3eLnmu8rzfqtJAde1of6ezHk6dSEzcjHRvFUW8ozu67DULOeRMXZI
+pQ6hMbwYDnM1Dao9Jx3cl8qAGml+mdiRvROR/l2NFXG+je6FUOZd3SX7LgRsbETmOLRrIkj/v/X
SXf2bpqjt86dAVearY+jnkb2uj8MSn3Wlv/gasaNwX9oBXvalvGNtA4vpOGX/5owhy1o+B9YkE1t
lRMmIwcTDNu39tBx3Hs5p+98DZ3qYG+2FwMWsMmLk7g9kSW8GONlc2+vyxzXBZSXmte/VWl/dVEA
chcN+YNVbn0yWfa1D9Z9PzqnrZV6f4vAI868RvGn7e5kRVm+H53pT+djeZ9bT19m1f7H0hbGQ8d3
20I3xZEYcK719yJYnk0VeE+Z2ZwRGL1EXsHc683kpngG+yEiAqYIhXk+r0j8rcJ5twkdgYw5HmyJ
U9MmuTQiI1K5JXbgJaD15U1FXRlh2ZjHd1eAJb6VfNI85LatTjwMJeKeTkc3qqK4MErM0avylkAT
+qRNiB4FYu1J8zRHsvsXeTfLQB1m3dHICu+9DmrXuG7j2NWP4Lxb/i9fHBV+t0arir2r/RJIgXfi
uniDc0e0bb5bVRvdmf6M6NCEnMi0puYZv3hia+rQctaKFH4lO8Nwtl/26IpjPqkplXgSnv0xF+1u
ENWCKbmt78rc6RN2BLLk63l4MjLLP0lj8y6OKOajUxfDHnSjvZobWkO7qPO0L2iUvo3J9MhtXZ2E
8/g8stWecsmyGDWV82ipti12JnBbalh2H29+F8RrNRksAeX8M0c9kagzBH0bRHFBiMPFB+O5bopz
oBKQEmO15mmlCLTd13aoT8BKDeLTerpANKMvr8PqNVjgMnmn1h3JNWDF65g9FdZiBqlBQc2WhMGS
XefMoQAePKxhtOOnrW3hd7txasqTEy0QJZM0n9xuGlJqqvsXQ8zNA8+vnZiTMzIyeHB9mUVm7upC
7rRWPR/mBR1g0DQTi3gwHEvhq7TdInGNhB/Erp+xx4WiLuJVSPtjvT2ic8Uq7Za+iBurKB6j6nbO
Lfg3Shu1fOMY07nrgx4FT1Ww6EtrXS+dNWT3dbmNJn0T0eAzznHcuL1Vn0wAwbTusuwgbFP8E8iT
ociUN7zJZtXnKM+s5GadTVcidBipFgCIlcplMZvhcct0fVVjYx3cafJ24RphWfbISpeZH50bA0SX
oDouFKq3xc6AoLi0huvcSZugs1VGFpxks6RjkQfpKsf6Mpe3lQSwed+RTpo6ExNwg+Tx3fPqP145
BzsfUucw0Gd8gw6tV8+bVGwLBZhZTuW7rUdNYFRDphRsFgzOptoaCcpUPbvY4n7zYGpiqxpkPGAv
2JvdXMd2D2SpCz1d13bkoqde4qWqG7R1zlR36kCu4sw1O9p9ZX2sDSQgotkQcefbNlgPumy8Mx93
md1FBlmu3c1DXZaQZVnnZE1iZ8sUXTtllrgyHZD5TgIZVll1cSrH1H8j0yBK8S1DdCChOLA9KIYM
o56qj76pTfcvcuZtGfauu2ndn6S3bhWsUdD0H8SqU4jYFYYKXrdI+fyHaGx1xbjDFzF9BEHteL+u
rb0FpqU0LCi8cNPhekbsH5ZPpSYw9FxEs0sNySS8Zr8G3I/XURnVjRqitw2RvN6i3AiTrkS1AJ2G
mKz6sjrfc36ki9zwX2vIYPlvw4bKmkCM8Arn5M+LyRgsnGnIZdp1pav/AnaM6m4aNiV6ChIWprXd
Gmpje8xbt47Olt/PlEB4Ubt0H2bZ+VLsaLCwPUAeN1KSh0jRA9DteorWwfaA4ET9VeLdBPjg4MnG
HyOAN2NTz8zB/I+HLQAlRlfCH2nXBbnuv8aqb8Yn352W6GS4has+hLCG6FQF0ha/AY/++rC2Ylk/
UQINzrnwW6HjQQeSIFJ3bLyjbCbl8zZ2eU7uUdmY720EYXfxXZaLlOBP+kiGdXDVHp6Dt8Yx56D9
8obeHp6rYFo6BoEFPVY94gzAoe4H8og42HLvh75XTjL3iITTfBiFgwYllMHBlqvxtdpt+DW4YcD2
4pm9yNPC3oYMHjxzcVXFNTFmNRnCxE8CH2q3bYb5IDojZISwKrMcf/mVez/FkBTAyuGW+R0ptp1+
1BIZRU69ppzUV43MgGHSXQKzBnsQm87fDHOcyCMEteDrMLvO/wwjDnxgujzf+pPWi8kIXvje5ry2
Tpv9N4T20l+Wxl2eiUoZncPa+bp4iHxl12ndgoOD+jmOoSg9D9GnBLsmXy14ZnuQE3yusW5ySKRv
2t2XO20cqz0QNI8q0AzL8K7tOrPaEWXbymQhzMliA5fBehEU1AYvklOwJh9yMn8IO1v1M6FPdn7Q
feT057mEmPtdyZQiPrCo+jbuffSlYjcE07DgJRJVzpJmT0bcydFy9m4wMHyryV6LS7h2Vs+HM7ZG
/6+rwybftyZJpxej95SXqGVT9m8/tcGSOEqY3ntE6r34dlQ53QUKbmS6hd44ASyOlKI9rFueg3nh
DmuYMtyyzZI+rzrjB8tfGL775rJQDyUNkP1/re428wWeZhP3mTmN2ZUA6zI70nQ5EjKz5QjRxq2a
9N+Nf2p8Bk3B8bmrtknQ6TiatRfTTLb2v2LwovIFQdeWH0MfcSeyRHSSuUJsVHUNcNlcmePDUHkM
f1kbFPnH2EEEf8olWLyDENoJriFBHdOr165+l3prbjiEn9WV2f2x8jmI54bw1zgfNfnWC1/Jf5WV
DfLAj/Xc3TqXRZG4AsRmE+by7ZZRdgsRsz6bQUXzfrAz+7hU2eyeqGsIL1shh7PtVELtctkjhyqG
bZkfK9Hi4RaiCe8zqNF7Dkqkom1vf0Y55DQ5mkrEEHbZ+7QoffAls2oVjl6bzsOKs9MaegCgKjMw
vYdj6yJbm/LwHrEa40wkzAtZeijaXLy79UNR1t2/YgidT/Ic4COMIQh+Oisc9w2v4pNXuOWzQ1DZ
n6zE3qMMBWBbhlPJvDKxK5PJNcCimK64t5ZpHU7YIIDm1zFcXjoTzT77SCgGZBawAPGIuAWJUFaC
WTe5HL5tNPvzzgnbJUJNIJw9kRZ2nIt1uO/7MaeKrazCJ1930/aqK9USwJA1PwjQc53oyS28XR62
25DMq+Wc62XIHkiE7R8yy1CpIcSnK8cvxq/3Lhj6eBgchHd9J3eNi13Zmuer3IaD5Y/vXr2h98Mf
ylQSDWmtnTCuPePDXCDZfOl/5FEwXlWz1ntpI7Brp+CxIkCHfXJpzqJETWU2aNXbbZTvwtPqG8xZ
PjbGIFK1tkds2n7s2dOpqgdjz1Bl7IKgzS4EGGwHbsPm6glH/WG5oPY66s8CBV48FJ2ReIUAp5r6
bbcVrXuQwrLee62Go+pm47HgNjBjszDn6j4ohXWHfokPscJbVaxZzjhvwJRN04mmroquORn8W416
fu/7te6fHbN009kTk3UKNe9W7Cx9fYeUAG1PzVNJgMnSR8+rYTtn7Y/OGFs+itwdEpchyYis/EBP
onddq39y3frJNnSQOdM2Hvjj/05NZ+yLKNoA1FvQVRJ4brzasG+6xo4HPt7T4g9u0ofqmgFs+bXC
INazJBkW0NSKWRc7LuyDM/QO2Rc4ydourGO9ThHx/e6HpxRkOx0+d8QZoWbnMn3sMhCM2enf7R6I
0wza7aJsIZ91v+W3aZCSG9u505V9MaOKRQXteNzVDg1ime/uuj562qz+ymiDREAEnGPRsr2PY4gc
pFj7OBPWvh2VTIIlmAmgIAJBuCxx1sInPtrZ47bBipeT51JjoR5cVXq71r/lJ96UGkuF4hRVnY/a
LehJ+Au9pBsD+zKN3iPjyF+jYkqScI48nJT/Ii0lBKrsmAEDBvoJd/HO8zYWP9PiUy0Y35zZJ860
CLEDNfLcT855lC0aoqFsYmVGsZiqGpQaoQav984KyyCJGtM8L+3m772OVi4xjQt3D8gBidYNC37Z
xjMv6z0pZAGkbpnFNdcQwsqnJSJlu+t5hY3ydsbDGZ1MnZd7f8HgiDj7AkWZxfZmCS7BekuJiYgS
0gI+I61BLRlf0zBsbm1H/fcMc9A1wXI1SvfVHYIBsnh4H/3NiQe68GICT5YUU1J5WjDiJtw3Oill
R4NXuXoXQt2MA7KA+S1wbzJ7Q7spOolLN83MHQ2h233JSZoNXay4lOOun+1d69gngtLbw6i8Y59B
fSwt8sGiJsgmy+En9Zjkkg1BTwXfszE56eZbf9RAuiYeA7irhg+YCPQtLt2qOoGuW4gFKNW0JINJ
XVYHlBxwB/l0DSMP+gv8Gj5WXV1BF3ZWes6Jp4qqx5ohqcyKD3tC2eDeLmy5vWZL2SVupS9tbbwE
Nkx6F3wWDhA4BPmRGDBvFwXZIxqvt9EFo9jm7lm07mfGBH/TKtixdPvpSbY92jennh6LqJj31Wg7
iamsRCz1Es9R88GR66RtzjGdl8SEREgZ49WDVjGllie52hDW/D28c7KL87x0wU/YjuobO1yt5c9o
mX5SOmYQk0XhJJkOvoU9Plj5+oXy9rPr+i81qgdbhfd5Nj6AYuwbRuKdJrnUbwzjPZfWQx00EIhh
sxLnHYIRje+WEs+ZMp19sFkP1rSCmuXD8tvOmEkdLwd9XGqz4McwqxABU1Y0aExDcXKVDexxK7GB
dqpPSw1Ku2u9Qt4FbqlR4Zg8FiGxzqN2CKzQhZlqrHSgDUP+DEo2wC441aXAVv4I4DA9mwiV35to
2N6U607PpCo5+ymamrsujPShxQN1XSY7C6DOW2RQcFtemDZz0a9PZjfwUvqzRTlR5Dc9ErHgzUKd
Q5L5ikWSLdHXbSK2xgIg6mqO6N4c7gbPOUjHNHfbVCJMsFx9Xy698a5Nf91TczskfJDf0qS8ogoU
2yQJ2qeJ1QuR37ydtdmvcZmzhLZAPGnLOpD43khYp8dD6695FpMKCWWow27H/m0fo0heFtF+EkFa
xjm60o9awYXM1dqfWIq7dDR9dSlr1vuyzBLyngjvGms4GXVfeoubeHpTN65gfST00k2FYc17kJ2j
3DpwXkufciFRgYAbFGGD9JiN4rA2gblrnFof0XHb7EL1X3ip7X4cJedaNyCR2KbY3MLotIKWnk0i
yu+Gko+FT9UiHDsroZMG700qIpeaAtLUtrOHrBzvwSiRdRsF792kkD3I7MndluYQSbe6eev5gf4V
3R/7tgkatvQzinqyhBClL07S8HX9VOMANL4tL1vkjKB7gULB4qqTRWtb0mkzDW7QZ2sBVCt657nn
ynsGcXCnmQXMi9admLujt2C8FvpUmvTDk2f3Z9DTdzes8LuMzQd0GaiBMvmj8+wWP3HqKkpFK7V3
jKa8EqzwsNXwMV5P8F/AUQ8gj5AHDJy1x1xkqufb6Ymiydtm0oejKFZO+WxH8swZnYyZ/V0M3Uc1
AW1TCvg4YsePO29kFejbr6Du3H3Zej/WkpfpGrjfTcYjtI29GWcLB7Q39ie7cvDeQTVNNxmJmF+l
yKKUpQf3tqesGflI9uFpW8QSBSca9qZ67zzrxQprBGRlhGBxXa/BVH6U83CsbbbydTS/Z7NMw7aa
kNT18t0XHNBIOYrEkxHwhK6Oeqku+MaNszlxMGBbXzDVV+oaFrAnRO08ccVetJzXuCmpqgqNc+Mw
6zZrhzxBQcDZgzhXOWBWGP7hiY6noLqz1zVel/DBLMS7tc6PY7UcbRe6e82sv05Fw107l1BKZKjt
8cdnSdCRFl4US4WsuSA6dabyqm6bCGnsWMS0PPDkN2ibcmvyEbw4QHd+FhDPhX7DC3TwtgSSWsvR
F+6Z6ZqA/QjBwKj6u74Mh12QkVxWNqhCMzu41oF1WDIjT1TnGKzy/EnKsnwHn0STFg6wLfXmok7p
EITi6Yo37m2rqFmetgsQU4cyeX1Ysuk3t29yxBa9Jb6CKfZnVijRrQ+CyTW2Z+uJNHkn9Sor6YGG
0WMsf5WsxqQYNO4wa/wRURc8EEVMxKaY/q6N/lPWUDY24v1YahZS1dtP1eQ8yUodMoFT0pyjl9ws
QDS88AdrG/qUQFdxjgohHse54DvVjC358LmwUOYDecWZ6yQStujUK7FwNdr9HjLb2I2Djfqy6tMp
6Lz9HNVnUkz0OTSQVDvC2lIT285FdxZkbOX+Ev+EFC2037rWdfjt4NKy5rexi4NVeHf0sd0MFoCa
QmbHcc3ObKMP3SIfBskgNICuF8H8J8zEs2JpTLc+/69hVgfebE5qm77srRK7rY9qjjhr3FlKPhkI
xkKjuR+m4Ora1u+C4R0LmPEXld2JcxDRgOfuqwKQOSujlByRIB5pelIEVcle/ZMhkviJjP12c9Rz
sLmHNYy+nSyPYrh4nNOt+0Hq8aNTlXdLNMnLkOuvPF8kydDWZwFcBlHCOu+32xduiolPJTwKpPNP
0zov+5FEpNgMyaaq8+vMLvGE3ce5C1mCwXy92PaXi26bFecERLoEA4xktcNivSdc5aBGp0o4mvhc
Guc/00Y6a1bGIQPEtGJoRvdSLeZ/RTB80aiEYLKrXzeZPbbO+mk2OC1MU0GvGfrJ4N+LzTE/FHZ1
CpbiorfmQuLHEGMFMB9lHZ0aQ9uwfDlarYmZo5sjMOPJkyCyc5FOPZKdsivOxaxPbmvZSVUTz0m4
+3MmWm5/O/wR5fzC4n7gaHwQlrFgdVh+iSa/5ffbzpFQwL+K38efkTFwV6VOOf1wDd83cEFpVDEb
zjK6J/4LiZbx7EtrTKq2eQp0o5l+ZkqxbtoX8Se4ee1HHkgmy5YTdD5ZEzpQoy+OlOD4MEDtcZPK
3AmvDuPeEHZSb/on63OZWEv/RxtzivXyHS8Y6jH7wRDjO3POXdD7/6jzYCueyzZVBmIVoDLj2syk
aLh9dtCihn3t8IvCFmFXgfCewqxJcxyBd/OwRYxbxR3VeGdP2siI5m9rcT5lw+osBgE7wJ8F/U0R
SyDXm8TVjhW7OQcnMNbU6iQADEI5j2ClXEETO7t8LTL3aRLWky26Yde5wkaSeisqWz0UH4WzyxjM
bkLouvHyU1aEGgaZ08etWfukfs/c4Agnh9JNVieSP94io70Yyj0GGkGAsk+eoIGrDhl9M++guhJt
Wx1yNbSJXWl8Dpv/BbnwGa0DHUEFr2R2WnNgdkKHJzQU2x44xE+QsbyEPnWpcE4yUYp5w5yPeWtD
UUfGRTIKxK2DXGFEEqGVd1187+YoWUERi++2tfwdLUSnRtVqR6WFecJIcChHQkq4Yoq7sDJ+XH/E
rjMOrwA7/W4hU0MY/mVAkDr1DiZB1HTOgLxjvvIKpJ5jpsr/J7LuydZdEunlu3L6ixFqXjn7frDr
5wl4N9LTobO3zzySKQBZujQbZPmwvjQjNcgVp1phj388W2RxMOfn2R2TqHbNAwv1E5EOOKuCQ98W
CClEDKWaGqW925B7zjDiORkzvR+Qb8HR6uTnav2JqFlCxYbpjKv3tQ2XT0vMOp4W70V742EwCQ7O
+5scYBzWu1b399RxBNDZPHZ9jUth+cVcgrkRJjqWxfbWFOvHGtovXod8wBu8i0s2+2Fum+eVpygm
j/HY0sejwf0wcHgPfh7AjdV3g0Q7EWZ4g7T7J2yCf572PmloBgdxeVhwH6aR6x/Jmst2LfAw0LFZ
H3Ven1QNHK6V2tud/7taNa/0cK4hwQrXPDZbsOvV9BZWzbGY3Quw+h3ULw9pfU/VdFJr/0CPRonA
1j/3GYEQlmWgfZNh7BnNozW6TSokGo4onx+iVVy01ZwK4V2dm6UTYQziIl/98RB6IcY8NxKgv1ru
AekGND7DvuCJNTQimSZrn5tGvXfO9CgsLQnDuJmXBNHuMxGpo1Mc6nFB8NcytoRvHuKBzr4PtulY
haiQ2grxOSr03OhPvpNflTmdRI5Lsw+h1oMnRxdJHhnpuMhHBmeyTrPwKevGg2F3sQzRPlLwU+1Y
Atqd0XjvxnIzkOUYCzxmvrZe7pdo2a+L2APjVpxlKBE2MpITDv6HUuK1NKMa6KP4DgYeqpuwBF1g
NCCwZ9ITQ0UZjHWR5fRfV5p/iO25Om79bpjTs7ctazqFgZFYsj1twfzieON+uNmz3frTKPsETD/F
AcWMrjOoQYuN2nKcY00PiepubqwpXX0XcQ5OBzMUj06PDXLr8mNZ+/eTmP9u0fwKostGXF86uz5D
8ZyVxme5hr8mW9zO3lwX07JALzXdaz8I4qYO7s3ATH3H59iUfwzb/V0m/eLjGdo5k/8BZunFjpn/
bjlHpAotWG+boBaJupAosyltB+eiBtTdygvOjvb6tHbcU7/Y+y4o9+vmwVCWtO/yNJk4DNzpS3ri
lOv8nHHI1D2woRcAYINahCsqKbX8NTvnbC8i5vnY58b2a9VDwqZ/tZgoVGknc+48SJv9Yfan/ZRP
58Jcf+EVvV0QFncEQ0P9oBCU/+abmqxuUbtqfRL1/LzaL5QHfLimyVgdJj6eyJvo3Ebd7w2bFw+z
+NP1JpTVfJF5vrfJguQcHV7JOnkCp4NALMazu1VpVoPnzDd8UkhEwnAhQYyMAoGcQMsl5nFIJlGf
gL/+FaJMlSLRKmqLF9cWWCGGeR+I7TGarPc5o7qr2bqjXIz/rKIhVk82z5EprqFZ2Ynu5ZtXsgHW
a7XXWZf4m88gN/l34br9XX3vMSoBSQAoEHfx9nXokHbLvKFysyzAiIayaGs6oS1kT2kOdqN3DvKi
ya5qcD6gicbvwMsbRvo+YTR8JkEtyRAQTPnMYe7dZZv9t5PWP9miLI30Xi769gQfch9lrVYb8LTp
HkqoqSG00nCJDhU8blG3D5VP1A4v5zUIqjCtIHB0MX1nXf2MNfW+wB2HiaA/LbZIijZIhmV4b+36
RMKh4gXNTCRkPaFnejkuY/9Pte7NEuQcMVxRu2piWrWHe3NsriEOa0c/TwP9V3KzT5m/XqLCezLq
/M+MqqaPYEqL8MGTn0tNUZToLjVmDOf2i/ruXs7dZajdY9uH+OCMF+Ljz0a3HImnusMNne18TMDd
5D7bgZlkrmLoDY0T43Afz3Okcdmhy7Fqs9wPyIP19q6hRK1aXELZOelcV795Gb76ZGkmDdaNJJiK
dW+HuEFZC5pbY/up8Lofkr/LHYoaGJ+G+c2HegG9VfFSgB7aYn3B74zxG9dA3pRYnVwYhV6UP2EX
3m8RrMkWoGLnjKlK62kW0SXYup8xKL6cpjybVsM7CPvqUEs89R/mSApqPz324x1CmN2KHH3O7a9i
HCAwJiL0qqlOgxDTMf54OMObdQyBMOsAerHC2F4Ma3gcrDZBEYucYBS/5oxYbOkpEkIPiiGaPp43
Xvy0zj46aR4qOzzmLk9TyDaVzwcQyRifJ5rPyiI/VAOYscjWxT/b+Z+jM1tuFAmi6BcRAcVS8CrQ
Ltny3vYL4ZV9L9avn8O8zURPTNsSVGXevPckjrNaBJ3pkq9zRsYTLFfOlV4G0WipwCzH+K5bJCiQ
CX0Wm4HD6JKGzbAGHlojnO6HmEiP5yjqsFJW1yZKFNq+mM/NrMy963TdrmHF40NXE64kw/w9RE6N
2bKMfKNBIMx1vfyUxCtBxLLeLG9FGui4fK66aEFX6KhPYcXgJ46wDRTRFnzyX65VJwq9A4fzVo5f
Uz1Ch3H2Q7n8tqnhS9SMqNgzMz62TH9AMfXEJvBNkFbk/DZkTakBDTwVp7mCutkw+kbJQzO/xgqe
dhX1fjeJA4awY03CIssogMocu1TYdns7r3eeoe4gLm7IAm9iIof2UG1tOfPA6rcSAknI+x4W9XWN
w4PCDHpKbdPtb/r/7edwVTG6qwW4JGO/L8mlMpt8aYxdoKUsuEZBS03cS5H6rPVwPw71b24T0iRt
Uwhno+XJcznSDqo4vdhp988rnSsvB3k+cxPCSZEVARnyH2Z0ilRyjvBUuzRc2vcw6hy6lq9FxpUP
65IU4lBbZGRpDXDbH1wWfSau+VZE1rdnNNcybbZoH5T5TsW+azPLvsux6n2Gz+munbptJrxdOggs
ay3flxGAjdrR2Pp5W2DUTS4TMxgiUA9ldOOn2pUT84t5tP601DhilPKV6q8WhsYw4gfTwtcmYrCG
3CO7LBiJ89rTPsvRjxB/PCd8TTUHI+NLNT5X47eXYoeX6IRdfssQhhgLQRmb/mXO4Pflb8f+4qhx
WM8n741JvTip2oXL+BupYWfiI7eHZDv0ZI6ZmH8ABWAkS7gEmWFYAwnJo1OV+94oDqbKYQDhTy2N
jKKOh7ju35PoWurJvudm6ab+26nUlWxokEfUCoyzcfJXtr+U+l7i6lr3bC4uDYUnT8xJjn3W7wf3
hd87qLL5cSCbuyId5v6zl/NW8SA3fXJ22/pOVsW5iujQiuSpXKKr108nNZpnT3cv1TJfycp6Zkyp
iNSNiqmy+WxJ/VJEFV/naJ6o+O71KNlOrhvoNaOOeHoi8kq4LT3VHvelNtzH1gzpwb7i2jHwl8rr
ZCF1a8s5XNyvPHI2EYR1j6imRpC1m/TnLjbOofGnL/lRLM65X/dcKp3iHGVlaH4aaBabruYUlMMH
78GvZ2vUoemOGuk+n4+9c2Oo+RSL4ho23RWEi1+X8428BaPmk4d24rJ9dl5njKHYJ4wJZg8hbqxN
xrbavpXdzWzNFyFplVat1B3lFzt9v+s8JARnOyWCQHksbOOS9cVX7tbPnE3BlPe7Ctr0/P96R4O9
JO62S/TPdWLah/nZSOOnOZlJQaHaOmP+z6nyN5G5ho8z6pqHWEmV9uQlEDsTvpt52dU9lxhE8N06
WsG11G0oSvA4RmfwCSSVnLvEqWg/qr3BtCTLqnMFStSus8DtevQ6RkkxHygxbL6hG0/QJZ/mv9zJ
LQZdRBMa/bUE5i+N9i/CDrHRlg7CQvwhqHWSvH8akeiFlAcVYScd5fIc2lxdsQBE64Rvzaro2d0z
5EsmfcS4m+6QYNLCqSH2tQ2WrSB5lyDJY5h57DvtwWymGxPgbWoZD9L7GKyFhHvl68p+dRJ3DZlj
isloHEybA5ZMIHt9+MPAo/FXowq6lFTA2MWv9DPHguBI0T6GffbJygVf1g+jbvJ65CcDEaVjJ5je
zoEWttsa531BaL9g8OqE486p47OJY7t3T31q0ME04d3UYNUauoM0y5csNU8zqYg54V7x+p2GMTVc
iL3BhDAZCbf2SxOO963UapwKyt0Mob5jRtoY2g9RGR9lhMhY8jtZ1m1Kx4vevA0wZKMs4ktMbnqX
n8hKHmgq79hJf1iG4m4gJ+bNJllkdrtaztp34JthxkPf4OVsXoiof1O04KFDec7y7wGiF8p4c+wZ
I/Rm902ldyosSoymXpMg1ptpDPtWKJz12oMulmMTl6+OmsCZkKXDyKuV2wmTE/iRB9lOB4JdeMGO
JHVsDsuIIwX+QLv8LXkBvGXZtWra1iXrShfq2fxcTa/cFSfuib8Q3IiotY2rvySuh3EUs+BMG0Em
zWu8F5e7i945SL1ZbZ1UvGbTsI9L45Ca6uj02U7rMt+YuCgYabsUIAbRJ8DGcWIH2eA+WCggk8Ug
vv1M6yVIQo8n2r1SwhztLtxE4bC1iuSTcmxjdZpvYru1cNbW6GYNxWBWakE5ZVu7NnYx3mkdD68x
0+nVEzv7dO9FafovFpF9XlAjO2x52LAi7SxybxdHqOfNeMPedlE2uo6N2wZo06E0rS1nX9Amkgj6
AEBk0S6V5b0pXLZ9XJEQcX6mioh9vwQo1MdUg9hIPhQpmQVRi33KMkaNrb6NvZs2Wv/MBBew25P2
JIMitZ0UrT8Dgqgib8e4IyAKhlD8S2PAFV7ujc78G/rw3KJ6atqLC2ckEPV4s4r5ZOGQqFDbSnyi
G6yjd6McLsqpH9rU2sYqu6QVrvzK/FmnIckkbqNlvE1GeWCnwF5U5n7peub1sNHARTlTd8xHj9Bg
uU3xWC92dIKLfurCz3DK7rjjmPSBpahL6kb7wTMMvNjlll/7zbSSR3TLd3CJ7SaSaGnEYND8rW2O
AtBMxU5GHfTbl5lk3mRDObAXTBhjSlDB2lZzfRYN202YG3fhYFFztBE2Oxg8+EwzPHXRYjEX7qHS
f7gMQwsmMklqvk7sANgwB2Z+zGMXvtcl2e3+fjU6tSR7ZsEr7DwDgMJ0pQsfl/HWQysQxb60271H
UdojtwWhexUMBjp1Nedrkn02HSdRU/qm+2dCQbI4mMyw+hQTfdDYGcFipCfidR/x6B0hvjIDS8f7
ojP/VZpDWYergUUUxIvmS5W6vnTOhSZ2dnfriWhY+g8QpLsut7bDLP8q0g9sswYvwzgNgEXZqsto
fVkpifts2qagGeYw3JjxX1/PmKUV89A/+jiiu+13khJrDeXFgfOsdSoougYRLL7mFOQuDnBa/7g0
qX4BXZHUugBRP6DzQgbkzFNZdwppsVzZ7rP0GOpxgKmBE5w3yxbnufun2iLQWvJ5ueifGe2xzDuZ
7obc/HJaCFxLX91RCr9HWK9nzgKOBLKvrkUV6zT9Z263N0tbs5eNb7sSkEb45ZS41uy4oTRyKr8H
uuXZ+P5yPmo9LvyoT8kv9g+Tyl4KVhX17apYZwAisLwYCRypLn5r+KtZ3nk/F/Ul4gMdBWZsAu6Y
WpA1OM1a6RJyfozCrzp552byrXWIZ7vM/S3cThwu/cLPtfTz3i7i9UOd36bE+IhR39cVjL92o2Oe
lSsdg/h7HFFRqfqz1InYC3Fr7OY9MdwPu39Futa3Yg73YarvCjt+Q3j7iN37qcz+1Dy/lMW+42In
awFD5R0u2U7QDNXJE4iwd30sL57RBWFlfKrE++nCmmPszEoGv83DX003DyXgLVu2Yq8rKEUONB7f
Y8l6QKadq62AH5FdopCKrNTmO7JnyaM7zeFHuz6SWaFeksR08RMyK8Q7NiMRi2Tr5m71oGqtCJhs
zAF7EGJsOkInedm5Z7t2raOoFWAOIFRblZlnnE2h4FWIeX9BWB5KooRBYylQGpL+Ht84hAkT3kcm
FZn6vInOs243GP1V40+GSapEs2YMvO4nzvjPZc4Y43j1hxR8eYWxqtqieiyaKtuFcv4cbYPAn8cw
UJtINZeTtDbJHL30jcO/aT2LyUVzXSan3zcWKmiXshFpNKdz3Gv90dZwAKEyQIhemU6qAVuIcncb
DUbfbEzK/ahkRuFQUQ52ssM8wP+mYJiFE/J+mN1Hd0gkSmphUoo121AQO4x7I9mkcyn2brxcHMRD
Tlpyun017IfO+cSC31FxshBGRqwLtTDRdTJCHiy/WPIKx8DgN7DYu0bUuWDmtBGRcROZ9zDY6Ne2
c8hYHeWzIy0mLslk3e2f3LI/1Dp/Bboq60d3jtsGkyqPUJ0+XbQSiSSSduFN05iezmvypzcvXtuv
syvtOaegXBoZMALvEInUF25G5kiDH+cCZYd0lVXe8b/Gzs5nGoVmsulrm6SKWr6yiRemXeJpuxS0
t6MBQyV2CwZ+U0s0UL9Zwj3y9fxAp3LIYGrH0skfRmhQg5wfkMrKbSthXZk2AACMHgisWb2zRX6R
FdoYk83nEZujnU1vSYfmkOJB9Ccrxynn9sciWTyGsTUFoed8tcPi3IqiQvoK2wqSt4x8yDLBwnGU
wApjQePZ1alau7j7CVMO9pg22l+s/NlQ2S9bFK5p3hFSVI+90J90t/qxlnm9hpDGoAITIxvqb8fU
sNCX8ZGAQVC31kfoksOwbJLwXsqgKmks3MLFr5E4BlZB4gpdRWVQlajKFnbCsnVILBLncLzlKOIZ
DwFA7OOUNPe1E19xt/8sliFOdKZffK7f7KLTWXROCNsQN6xyH6u+Va1lCeuFkaBaP25ANLAwNvFn
aQAgZdwxtm64gRU7+GM8xn6cjh+GWt46EmnTsnxmawa8CftdIyxwQWF4V1XZVSQcc3QxyWYoElhB
/ZJhrIx2EBMVPgRIhrUxpTuRAqIwOJV9i1drk6rqU4XiaeHlLnmx+RZhUSnByxibpnHsTfTgEe8+
40D8b6UFi2Ny9N8C6/p27oi9cFe+enUnN1jJcAqmIGXoebdKoF5nMJ2NmSgaDvvfpMRp04yygdJG
2ks2ALUKPBYsHjp0xfSLCDAe2k6QyEqHB7YRHxh20x5lRw2DImS1MehWmdPKNfR5rCGwZk7Mvj5z
y93W/AMhP9wr40T5aWnMKvL5GsuC7LsBpiQcdErvdaw/CuNiw14KlnIYORQEQV+aZ5ly4JqZtmPA
s4sHnds5t8+pHal9ONfP1ZR/uh4J16I29jk7FTfpRIE5RHdmQwfH2sXNCB3Fr+lja7MZdk4Yviyz
c69K57vsPS6pKsjz8ja09UejsD9WGpNIVhcGSUqPI8RTjasMlE5pBWNnA2WOQw0nf3VuivAOH/6l
ncQ5bY2DafUSdfmdxQD6Lp+dJ8hzL4OL9wL3z2M5999ZH9/PPQsJUnlNU1SeAt/7muCyYuPWJsgh
QuT7pO7vlWF9dEX0tozDq9GIN6R96lDdPDMs3elKQ2b2fgSG22M8dlMwC5TeJDX6w+Jiis+XvRnr
v0y1YKmuVEei24SeCXHam7mKGoL9oAenLgIRkFLXcFiGVn/sajYkYBl8pwsziRuRAHTM5rPOmD/p
Keckg7G7aSwe03QtDxccqLoA05e2PByp3d6XmVvsPIaQiSj1IJPcOBomA91N77ApRxtZwEIWKsGT
bVveegv8A7GTbghSvouI7P0Cy8NWXYFDWZEkkoPcRW1T+HNlNts2Ho88p5bPkP6pES7eB/RUm+DQ
Nht4AKtw5pVWhHxIYUdzdOMgOnWp+HK77DJlZAKAEYFByr1hGzZluItrvM+6wL8jpnMizHvDrf8W
HX1+lhSqQDqxr0NuObLk7trx50PH6KMzj2HtzAdtYFe3tEF8mQ3w03WgtqQgrZoUaV0r1XkGZRkk
dnc/OupkQoVaeOPx4+yBYSQMIYdzYTrFFnwZsZ20hbLOZNzW3Me0Ej+stWJHc+9xe6caZWi4yk+M
Cw7K4Y6uBs7ZOVMcTiUYILTXZNvb8jGOOWdASBxSj2eyY+oTYvrBNkVtOA3buPPeO81+k9BswiS8
EmM6yER/8IrkZGsMGiotZ6LL3hLSYMYjmzTPI7zSzTDTqdZOHuSqgs0gkHQa1CCSRhilko8GC8ZC
x61F0Zc+wBuaBCcWCjdeTHGkCmcYO/XJk3Lhi+Sy/FcWCKOk1LY9v3qx+nTnfkCsyZFiaQ9TZybc
Pg/pjv1vph9HnTp0HkBPwjrtJdIHWvAac84g8YrZYyhv+MPloQ3rlVb8wIJMY2eUzouXujpBadhp
i3KAEgqCLVUCrXIoGz1QhZViAKe5l/pSwzgJ/7weWg+1uY/jNtulBjIwUU+sjc2KRkAIrW1OmrHV
OMnUY1uPdM/Ra4qMU6fORz2h+Vs48VnJtrMwLPhmXlzLPHvFS8VXs67+jEFfaKfeoD0ysQrEnPlY
wZdZHZTUnhdX3AZpvbK0ZWMz+ncX/d8MwSqrEjjCQl71GTy8Kndjm22XoQ/mgv10Tro62NcdySZ8
x6aqXzooeXVLINKO9Q9Vj0cWtRzNRv5rxvmd5U86MJWewbxmvRQZPFIrFcYhYXUpjpRoRcbOjEUM
c9i6o4Bf4tWXAYa3E8lm07bVO/OGuwF9eBMx6gP7pz9lMQVi7dgvS9U9dVQFVtkdNQndo1sOa/OZ
VsmzFmt3hLZf4ti5hp5Gf6/OVmxeRHsvZxQoupyVMOAbdXU2NFAQg70nXbpsaoRbv4NvBKdvZ7XT
1SmJzyXF9BlVT17avrD19MAw99Tny2NZdXQ6cDYyFtI4GqIvclyh0C0ps/pYvvBMtf6IG1WQQUPv
Cm+LPf9zu3IkPmj/2Q002ogeTEd3ZTQBSTl1aPEtn0c7OuNzbFaj9suQR/dzFp5jRoU9SBYg5Bsu
pUD24oUFvz/ZHO9CvbhT6Aiq/8zUfLWgRaWZ+4YkdK9yD+cqYxfVHfr+kyHwJql16ji6RWu5hHk1
rKDIrwoxN9CEdo9Qh2U2fcP64eflxywhX83Gi83oPdHHS9WoUyuJ+EAB25Q9hg7s1cTELlWnf4U6
VhmXS9gy1XNfObCUwTUCJ4hGClKv+0OIbgf7iMlyE3r2TsguqBYsaFMuzxqHaU2eGR/XXTTk53lM
LoVX7mO2k7ZV53DcWqBcwuI1rPs3U3NOORabeNDegOqB2rTvRwoW9FyXd9WlPCh6bEtlB/CxbeMg
tHTu/n6298qmnS3VPjZRBNr0LcTpwBK+U+ypAMUEIbb2tbDeL6MLivCDNTSPJM0OpEw/wtV2hFX+
mKIBSKi/njY9W7j8rPJTR00zaozEmHQ6Y4Gk4ZgEHXAyF9EhH3hS5oj/fgwsDOXaEiGKlP9kdfO4
caMoCiwLWIL6rgipUgLXmNmX5G1Q1icKDcrwpL6oGp4IlAbAkPfk9R476W4rKW9NLn8IYMD2mE/1
oP1Stm77EFnNcB9HcIJDr3aF4/GFl4EdTn7BMUycd9k6i3V00A9pLambsDtF2Z/ICGvPCf5SZIwl
G0/SaZihleNLQx/FXb4znGFvuOkptAhvSe1mYR7ONebC2YBvU38aSnOVhDkhQE4YLNzYpegRkM9s
ti+E40VZFJvV7F4VU/2h0h8AdhJvtTJGx8tFctIzP8+CJuWJ54fYDzlQkcqEHrhQiC3d+KEaZ29p
C5WitvwjFYJUKw5aq12IQj+MmCEiomQMZOc4gOx5wEx8nqXy57R9iyYMZHpB8zH8mdQDvjNhIWia
4hDX4dXAUEZY7Fx51bn1ILWGhaIXN2zJ7KJPA5XBMc5YZriRQh7s0Di4JtljzwNU0+jKN9rc1ybS
aIxDwHK1PM0lMdNaaACMyvMEoDIQs/oXVe1bnPccORMVDtsu91rOtegU/SUW6bGhMmd3GiInbD1I
+Rtp4nY3EBrBNWdbxPXXgrUpG0fa/ujBeyiyWWzzWIgzXeuzbVik8/GgcfMQasr8mJy/7y0Y6Kvh
wyqr2yhn/NztpnfFHVbVbiNKoHtx0z7UifcxF97kD2n4nDjwdGpaAS++1iudnNj7geP7BVU6CKW9
MeR86gbrkbKB5l3jWNU2XjHeVUABydNJA/AsBsxRG88WvjF69aBiZjayG7ByvmwYI3UBDQQPzEJ1
V2Hty4BluE968QINgrfMJb7fnsuWZp8Rpo7LK87eCOCASELRBskG1KiiWyr06jAs3dl11JOHIw5s
kEDMntsb0k4KLyimYwPYNVFPIcY6HretV1SPKJ7VRmEDneP0XMYzXky+IhQDUoK1/RZqYHArQGHK
kDCz4heKVd9Q5pZFsO8GtS7uS0420yO9MzTafMR+uE8wu28KJyYtYwPTiZX3EJEycTLtrU6LR8DJ
I4WmeGBLN9AH53s2kuPQMnOTkGEZdo+UYjhA4tHJ967bbvu6X2mNDF4m1lhmWuIX8he8OacXp4zF
bVpn2akvqRbEB/PJbdemqIM/kPUDLhg/zPXL1EDPYzkdezpWrLa8hnaKft1q9wvQoo2HRyUI46kK
dNG/2dK8X3ocOqG0bl7t0Yg7GtVZGp5shsw9lt1AGe7OGxvO34Wu0HnSRfxUsKeC0XEHX8QBYTjr
NRXaZH05EzczvuQAKAgP9qJTCVttQq1YPbJ9F1e28d0i05vuuCWeyoSU6NJECL1tSGpn1l3Nzu+9
FrqP+VxGW0rRW5y7e73HfsXc4CdqiKCB1H9utcyFw9BmrHyP4dNk+v04JA+hbd9hxN+ncUL1gBcM
da3bWxk1Ta/o25IaAoxiD2JfzC+V8H7Zvk0vgOjU4TeqYqa4kc1PVkH5wqxuR8SKAdRV9oODbOtX
GdqJtHqsF/EzWbHvOM93LSwxVVtPopAvbF7EtmTGEKDaA5zae7kObWkxOZ3zd08znmdpfvW6ezdr
E6VleF5IlqGKkHcfCWo4NZsVQmRtZQMQTgUrd8dhvCW9/cycj+lBTGKgcH6d6Y7wBRThluxGLWNE
5jD950z2Q1OZ1zBJj2Qvg9LBacigyBpGrPv8DLrxNiTGIeegjtQ61ehaGjc+HEGxHHYceLa2zV1r
p48OgAPoQPO8cC7hRimDpTCe64XIgQy7Pel86vswiG3aCfjC+ti+4waZeLTeDSv03c49MPi09kIg
GA1RdIkXgwsxQtJmGvNWchUmRgyebz7lYYF8Lx6lVfEA6TQ9LbXL5C7XuFqBrM59Z6lL3+C28tgo
UDEVz/vpt+VdLpcUb5Whc3vqb53JVYD28M9eWHQhlHZHLxmEuoZ9Plf+RAh71h+LUfgIHNXqZfK1
cQhGLrUUr3AYD1c3MS/W6B1wQwSGBftIyFtoabzZDkdzxgQd2X0Y0GywGCao3wm6AI2FcQjxncVV
v3PNxxjTfzTAChGCWjaU5ivB3HtksvRCoqw6e533Y0/mgVz9iRwg+cMwIzaBC8/5Npt5P4VgyYfU
PI5NSkmQ3SCj/GL+4JrXwn+DhVuSWMriq6R968PucQn/Ncl8zdLpLcrHR6NNy50UIDPYsXZLu2kr
Irx2mUndzBh81PWz004FeloGTKZyfQuiqChwq5MnCMK5XIJ5IT2lew/tUm4Jy2wnS/Ldjcm2mIcn
0yHMV5ctAyWLFTxmV/yZTv/YRUa4b8KJSgJDLHGsAts01nxkrgbn8eJQszqP0dx86wm3ATodXboX
Oxvc1zvbLC+R231FAleZ51Z+F8mCNoTfn9m3N6j3pjdyyJFiS+N+0A2DfUu4HOui+CAGRrHYUE/y
hD6gfj/ySfhQU079Wn2YDM5cdZCGd16duGMpdpaDY8Wzt8IrPzQssrrqj2PXXDyVfKKaHZOqRRFh
2sWuyDgwtXE/d/UdeOsje0cRDexHLJiGrxMCZgSv6Tu0h98GO4bmmhUVbL3vTeNg4aEsmXVqLVPf
ypsMyCLdZz8dS0F2xVh4aSNWmkQjhJ/h6NjVWz7HKygEP/3MjpSMiT+iMR4V4MKpbHdN4x70emdF
RGzFtxHiGeQ3sg+IQqzibW24VvBf51HDwAC7sreephG/uCruohCCWto+M+rDXweyl3StEeYPwzQ/
LKb9hNt2r8nsKCOUfvzUPc+Kl8+XeaQwsxPzl0gvpuHxvg9pSDnpdymPqt7iDlwrvNTuPV/M3Lp8
46QobK2iWo23erlwGbCmxW0HDfR5yg/EOgQkcYd0o0vefGk+PUMUPnsiVjJwxwVXl3xyTKkF1S1Q
l43H5JSpABC2guM8Kbtfm3OZMYR4FwasjC589FT0Qv92UIt9v8TmVSOxBD9f44an1NLI6/hGOfxr
18YU182bU+ICImr1jg2F2FH+VHt8k07FDEcOG4xk1Cq/Jl1Ll0b2PolIP02aHxZEkkxNvlUzq1HA
3n11ldqOyRjkYcjdOyRsr9Aqsu9YeAAKbscJbNhA4jdusGjFX4XAaphqwPeZAiruYkPqfiQNar56
K810ayeMQeZFMZ/G+WcrD1RwyxQs47LV6/QyRoSF6nS+5HO+XSxW7PbcwG3GlzyKq+qtowUqRsRs
5Eky4I9hk52VhltwtigNTTaooIu5nw1Jod4aztiMauwjPVT6eHV7l2W/icEru6P9VAzeo1FzDEcx
tmB2Emg3FpR41AntBQzVxSYDWI3tqTeJFegN1psftGxf01G4M+ODRh1vlkaUBxDz4yTUd9lWLcFi
oBN2pP1zJ+epqEdKn87ezkO+I/WLfa7ExJ46e4+ic0P2nEZqkD+kgF+qJXwtjO57DtHEUFhOov9u
TYRgK4v3CyP6kJykGPBZJInDZg0x/pXlu7YQTnDdp5IOpPSyfbHYZ3N8KiT3lIGDfEhoiaVnXPgP
HkNFDY9v5ebo40efu69kP7EUgSHZ28nEc5jo/9LMuB8meXW74S9mDQ6ntFud7NB+rt36e9IJpdfr
+Mvk041CoAtxfC5GwpaOd3BpNnoQ/k3LbKZS5i4uxSskjl+StqfMvLOJ+pfeGXTQvxJdQSj5Eyba
XcmH3E7TyUmtt6nm1G6zIyu4L7ZEIgJ22kX6TUboEFpxTUYGrpSxi9sFIJN5ABG4kjbQlxeHyTo7
C/eWQr7XznN8z6qqwMD1mFJDsYkeg/QBCNJ65JGFlL6JHTOtGn70uxwY5czoscKYWuCMXfIDkR1i
ZdOuI3I/xsORlblB1NGl4W0eDI6spdkKPX/2VpcMh5xB57aQjssRlcuOmSWjYN9sld9H1oOOhF/m
6RbD1hh9Dmt4q3oRlCeQSnjP7ceGRSoKnCIPzKs+padlNRNqxT5z8OKbU3Tpk087ZTLMa9WwrQDt
ta+1g5wKbjx3X9nl1Vqsq2v9EMjgm083OQHX2aSDkWw8la8pswPHxjoX/biL5wOvep5z55NRvBvl
q58eoCSrVw5DJ3eqJWnuKiQ58cUUOkgntc9QOfToq1zx5t4YxAVjbvU8oD7N3ICVJg9ZYiPUZLQm
4T4zed5L6ipdfDrcMuzf4UeLSR0yyEBVeoVhcS3LejfHn6wr3dlS7ib4tKvVG7M75IFi26H7FRaT
TOmtZNLNhBbuDsIXPfHepjhpDCjytj02jPmrlecb2ehL2nFg61aLxNa7lxTnuoHHT3moJbC7Robt
zPCwrNAbUBvV5Vdp4m+ISGQiGEXhDjsegdRo32r9SejvdolBYDE3FQSlxMQf2b1r5sUxyAsucACG
55kwzMBhSIic8vNYzQBjSYlCygOqzenMFd8Z3b4BvQlY9a6vXln16+duWAdxfOlaC3et+dPMXHtc
K3WBIK/RcDPInZ9Ef8nHp3I86GTbvPGw9Md0agJbA2RRhqg5XDsy36dDtq2ibxd9IgM9Yi+P7LbY
6Rp9w8pNd05wSO5cq9w5mBW8OPpw9egyl+afBYx89oA4a0bp96IPoj6CWGo820WFitx67F6QWJ76
4cfi3IwwJOlDvjVMi3NdzbuiQbifBOncliUJNKERCcH6BLPkYrruzS5mGqiMUGn107bzfTddNZg7
9hCehaNtp4RF09DHEma409zuO+5ea3yiX0jNL3eKGW0dJrS5erSowoztCNyOHhvqDPXs2BDJROQu
eLEZ5i6rDtSxxKLuj8iRjD9Yk4lRUiz1BZilssZNFoFp1IzAJXJULWzfjeRhUZ/KQ/i0veM4PiQK
rBu2poyAOgUT+vrS7AzeIrcrLh0xUesuigH7NfT4hpIPhK7ZjnCvmtOgPwveRSMJLG3HgYNK/5lG
AI+Nt7Y6ajFreMaHkfIiuk3dS5ndKUuwO2GdW3zjYNrUjINcYxutQwPX2hoKh5v9mjKdIRVpT/lB
jIzpC9DAqR4kvbWZ5Np0slWiUrsusrYsNkSYrTEP6hsd4FnEAANMEa/LtzXAE8tIK69g6Xjem73+
aJVsO5AXXe7oklZsvRF/Le1bTUMULUh11JBTzKebwsQivKbhtWqOLheEiY9/NHer/mkUH7jr8uZS
z58lVuqamNcS/bkfYU3aM7kr6U6Rgl1siwaXINQAKEK+DZ/C2crpI9Fhbd8zXXGmHdNplDPCdPux
3UN0jJqrXNnhkMFSwGXwDR2aRLveFS6rip+dNhjwIDtwef7j6DyWXMW2IPpFRODNVALkXamkMhPi
lsN7c4Cv70XPOt673VVXgnO2yVyJBZw+4WiEvzreP41UsnZ2BwkJjHO21dnrwnFvoIiRdHzyabEv
uSm63CG/oGHmOHoNAT2N5nBO4OTBlxhq2HxYxjLQ9OqIu576k7Q+irgdGTZO8GMahOalZ9XRNqMt
rXNmGDb768lYZL4k+835UXd2vHMMngEA1AwC8Qeo5psTwWRV0y0y330bA342098ykdZd2fz2kgGC
UEYDMNYdIj485HmuvCwza9I9IpqxKILVMIsvPYRoX4IoJTVs9OE37W0nfDgqAiTDSq7s88EKQLIB
pRFjBSlHa0uwnJszLqDsc7WY3s32CUWLplsXCCjLr3qFLA8zwlCsZvWewats5MQDXY3xH9xkb+6j
VlvLTXe1qCTZQryVBkUBO9Eiine5fLFloI6vnXENhxNTqZVKWyzNJNbMnyMbqV6XTmn5MSi4IdAG
YszKjfitnTjbK6htZnUwhruUSJ6NDhL0oNvF1t5E0wi4jLbJFca7jJkAIQooo1VOk8asRS+3ufkO
E9wKMCQ3bsGksyg/OumtRS+ixK1nSTNiGiyEAHxDcqjk5S3jvgjvVfQ05HfZPDTBeRAh88rzBMi5
w7lXsQVzE/h9yrSnXjUt9ndMh/XvFK32suIAkskC7zWvJpYC6a4dHF9NeXfJwsmxvhpk8WT6az9v
dOelJP0I0CjSyHKnYuIe9G+lHvG/nvUEPNCGRJuTM38ITK1IkDwQYm4Mx7qnAWfgWRjnCalj/LDs
Xabc7fIdlqlBlrQA92ja2yS4mzyARrKbFR+5DmMIRB228k4oJrML9CXsVfeL/nAR+YpwO4wgcQnC
esTO2WShjqHF6TN37H3Gbkbiawh6NVaeMX7e7iUgfslASepkx6gmXcJryYzhCRVYaANh+ViQjhUX
KtiI5a5eZRAXCNdjZmf4SjK9OGUvAXuGN2ZqXF52aL8zRhBkKvD+MI4MYtzL6HIx1zqPWRtuMlxM
ZWBIJ3X7vkn3tcCzUl3KvKRvv7Op38PQv+ZwbKJSXo/xvIbnw0ChWkXsP5XU+cxRZFpUwPAfGeBb
rj4RXf8OeVchKYHvoQWaGTe+QYAfowKtedYwq9pdS3LWLF2FfgzrV9FeRhyR2abICt9Ws+844kGV
uvIwStiyYP6x2V1riC+DTNsAyv2cSMIhRc30UzndFAjsLXTzzoBYMVGOXZ7+2TglWkPcKOz2Eik3
DQ52rnm2Ucq2YE8mmI6H2bGpxH5oiVORGMwt6c/61AEkrrFMjWv+O7tO/tFt2ZVjEyoWRVA1/cya
/DIUw3O245PSzhtTYqA21Jy6pfYVWriBYX3NubHSJRjXrNmxqQAMDjhfLIJxRDAjT0tUrHS/oVRd
+8lTGFN0HyO7XtNZxSooAJIWWaRMu6zGT/IIKuqlye2m+qKNI0S429Isw7DZBlPikeRDPuR2zsU/
chCRnSB6bgtPsoZ9SjJB2OVvtjythUIW5TZpB45XsWqK/tomUKt5W0+g/5ik5TKTP9ltUXuyMH3P
JQT/mrHpZVCq+u9QHWaqbCs/zbO6MRnq2NNRUipvqC8h3BghkYWFuYHd9ZDISFnbc4bBifyCQIUf
u5cCv6QpTCftiJJ1K6oLVnlOFAKnOsRRM/KA2BB3pOTuQF5U3TGKS+WrYorN0NUPUGdHAxWY0qL0
tx54JLMlsJIWV0WBYWjSrXKkp96z1KIgC9Rom4IEK8QVc8qPLjnXshopEXPYJKTpjeFaswB5TTys
4FuomACMIGILXIrjF/aooAEWKlC00WJQU42+Y4bvEUVEFORfz1Ayat9lKogRmxNaMSfa69J7we6m
kb7FWOxU+ceEEpwJkhuYSDTVaaieoPJ5uSnz9WAvYvOosijGXruZBIR0Ju6DzZnJ/DIWa8cil3mB
v0PLLvhj0ZxAyZj8Wkfs1nfbfMR13UQ7AqpeEz14ibtTX82+Gv5wAiEBx3MhkAHOdFUmlXfGPSMd
DV3f5SB0+uHWcUnI96Kxdrz7sv0tUwzm3XvbPEuD7y7bpc0jwh8fU38mAW6eOnwNUP9maHCRSHip
IRCP93/FgkcQESUUSF+qWwRPGZzxJtPBonoOfblZVcxbBwIXTLfWcFuJD0yckbpvQoWrSNphWxor
xqSIvfXqbYqec0g+UEgvEtEX5ldSxPgRmlfzNUPevPQdaoQZWb29b+lgYpxtsYa3MX3BO8fXk3kB
Hsph4JMSI5GRRCcpzstouFPy6NTdUEw06jeppD1VpA28Uw8tlSV1pzxCy5vTuhvaW8BHjQ60KL5s
62bD86vRMBTlZWQt6GTPtv5oVWK1TZ7s8V0k+xZFVUUaHMsGfpvpFxk5xgKDE8TaLneunTRbApSX
nouqReHubsfGnQTSZiFWBtg0VrJr2YE6hSMrnlq/gjzcTWz7MJGS4YhLbybsR90u4SeBVPoJKnNa
fVopWAR2eUjtalM15obU9pWsySeEkK/cEhDkJPbEE7qveCd6zUvTYN3XTFuiZl1gyVpWV5hKXPpQ
9LwnqzduMQRuBfWPbYzbnBe85ASagd3NkkpOjL7HsbaFvnJEYLiTA8quKn1iQLrHJASC6l2P8+DW
kwMShsEvsKyI8Kyo6VYkrHpxhhuDt61SmWCaOFt57cvhR6bc5XJBX9QGOyj1bof4J5kxF6TKFojx
bsidm+x8Gkl8ichLCIW0rQyw4g0lrga6gBt+0nN6Txm4rOzmGAy1JIYuFeBInNw6tO+JxdkYQ2YJ
kg2u8SMG1Z2J4XptIb+6zAHbYKVA1ULZZcbJ+2BajDgsuoV6IhSDdVW46uwMQmGW/tYQaIse1uEQ
n1J1fMwIq1KrIG6zvqj4LfM+2+i99k9KMPwUz8aYX7PstylCxFribRTEEivaOcQhXmvJQY7CixDt
rjOcv3B03iJ2tE0l850s18cVpJoXpi9tznFpyD/sT347ZXBtU/H6SZDzV+3B6oMsqpEe1sgAnkWJ
vNBZpqM2RVs7w/u25k2T9h4KDNfW88Mw9Oeyq5/N1DB2OqY6fGMkAw7ULMP0Yc5L0gC4pdjbzJWi
crpHTNI0XdlYlnzryQedKVxbeWDuq71gq9mAYWOE/V7l18Fk7e/sObDRO02KB7PcN4XwdMpmzpOv
NOZ35OCFHvcLz+CSRvgx8dfrGk86s4eE38OmRMmGYtvb+ilVFmfhSRHOgM1JpUaGdSd9RdiieK+s
jxlJe6f+owLKCF+w8p8JwW2WSG40Zo+OwyRSkg8gnRyCmErk0FrF8OVM/pOJ+oZciAHHb2ewMrYy
GsmYXsww9/38hKn3f8MzjfgPlfQcBR5639+Qj1708trgEsPhDkOE2toykk2D0aoEpVIWCjT57yF7
HUk3G8zaV7G0icBEskj2gM5GyzZP41RemjJzk9rES4jptmz2c9vCy9RhVZKfMXbPAf9YIQdnMVee
wiyVO+kIfdi1GuZrVXRVGWnYufTLKPNppI/E+YnrRyJBOA0MIs5AYCuCWrd19fkyVQZGtg5qEVA6
Xf5XadxnKVp1Q8E9wNs+g/o0GB8UiDOsqXFLq/BriygVJ9lyg7hiJjcwHY5xrO7TDmuduCFm2OnR
Y8nuIGySjzamPks9BEmXOENQ3pM007zHMlSBfiT/rQPdsAx/wqMU916dOuh41FuY1luV0fyCIgoG
OqMJYgU+YVXaC5vqodf2RswiNotgXTl01FRoetwSeEMpQNMP49dQKJsK2ze56SRCE8mQ+4OPz0tW
eVlmkmQyx7jH92mPxJ18oboMPSPEJAMr7dRnBm751HMqDQRn6COYaXsD8AUzW+Kqx/zG5OslDTr8
AtarmS2HEDtPfmKNgK019gZzPdUxN8osf8jBApox2ADCaZE6uvwELV/Kr9BJaJnzXrnJRraX+/43
nVsQR8NXiq+PahqcUTQiaxhz4MKplpqroZ++AQrenLE/C37LdT5niDcwfi4KeQp6aV7QEfBw8tzw
G6uZ+BDS7BVFXHsppim4RHX5sHXSuxXdI/Cbqz6v7xkwLDKPus9eg8FAPB1HRBEg1Uu11ykKfzC+
PaUo/QUI8mQM8TvOEbW3wulZCygxMclznlVTvyaV8iX6kbZAYzlUTqL3tFpgYBZzC808NTbw1Q4T
VOyAr7pqeiTRRlPRuZfZxjGwH8TjxYySFm+I9KNp6ZWsm3gzxyPLreAlp3txWz7YtdDLCoNHCHIl
1R+q4PCdBOZV2J7KxpkIfDAW1bRWBETl8HcmFZqIR8XpMRhxQNSt+lelmNrCTEO9MoizhbOeuaWF
pUM2pfVQKg769OouM7FepkJXFUjbGtgkj4phfITxtLHT4NoXmR/O5b5r5G2kcvoW6qtNSakU2kYd
rTPOfstVFFg2ZopWXH9pNMb3xHKtdFH/lTJc8lB9hmBesdRHIKbxjRqytI+a4rWl6F3lGugIDHua
EG9ykgLwSaeHJsePvNFNt+hNrnLwhDEAh1TpD5hFAZx26BitTbHkjKdWeDFs1EWOBd+WhWkpsxM0
comhuIXjIz0OhNvGkziazbBnYbOFal1uknx+i0sc4pDvsb5Z7hBKa/SGvm0PLyJj9BhU6I+Nf7ao
rxjKPC1xrvLI0GhEEAJRPUjHDxQpx6psmcAg5mUkqUUWOW7Nk4iEU9Y1N0OhIcV0iQ9dto7qOLN0
VP2RAO1mQUtxxDEPeQhG7jhfXkq9g5ggK9u6MbdCZ9vAjIL7rK74hPv8bofhbYiRmjSqfSjb7CuK
GRy3hDL1jACi+Y9dyKdeE7EserfTqrfBIPkq0pilpca91Ob7NLIqg7lBIIWZHqWAE4dwXMfUFOqv
4I2IspumTAyl04uZ588hi06iC/8teCVNjMeG8Sd5G7uwnCtf63s/UBkF1Gx7C9lriRHTYuVcqeEf
c1eQXOPOkPVdi3QUL2juilGrVm1HSZFT6ES9xChQPqeKzSmkbuHLYF1Ae1ZxvxJ62zT2LmFTm0vj
HqrVtolaF4YKwsCOGpUtAhKmoySBBMjMR22zfFBTTE1LG1PRxOWTdZnUlNYr3rQABkgRJH/DZE1b
7IJJ2RPS4dtVBnAdeJID0pHlD1sfOX2Z1cAvKqgYw3cdE1cntmgSvLHC88ftRw7hKrOzNeSHoaH2
RY3I/OKE1HxDWtKutNWLaXSv8J9245DfCHh2DarMsM/9XpGuWf0bIy8bDFTgeHM2C2I4CoqbPWUX
TqatGveHUYa6wTpGKq1nn0rbprxb87uBWUTuX2VZ8skj+LSlJarQehHqFWjxOdSAEgzJQbDpEwnu
SloCRPjrebJutZZ6kZkD2CMr0kT2MKMQSuxqb00T0t9y7TjHhWRFXrSL78ftLMwG1IGFE29UyaIw
JA2i7rnfdWR85jGMv9RlTCfVew3zGCKc1vkqJuKLOpBrLB+iSPOsiQKLl7EAd5g47Mwcfh+GJfrL
HNInsdkrnTeZ9XDDzIAhNM8zGeSyvu+C4FTYGllf0FG4RXuz2sgq9obgN+8df8x0v9akDaFNWxIt
vMLCra2rDI3wqTvMwVMmd0tvVHJLUu/zpf1pVfkvk9Bh9ZONBPckWySL4BGEGRXM6TYMmE2nEy92
9UftuGuUh5oXW2IrVq2J+CHy6iw9NrDe5fRfWjyrVllLk/6hjccJJ2aI8ckglj1F9U8s0roQlNA1
g0i0RVwtPvQ6HDWvMdDwAr1sLJNuz+qla7ElJHBDSo0+kLExRMZKhdeVNf2LirhKVkCgZ+PemSLc
E+NakXK6tgYhAYJnIE62drTzD5uJOvE/TEALD/RCmN2UOdvItHXaQixbskMywZykpEYDhFiCxxip
cotW9RepTSM4wPFQTMBXum9zeCjMenvzvoyaepscR8LhQsM5krCx1WRpPTvRoaHuL7GRhCR+Bf13
rRxSYbgt0j1j/iaUch3Kyo9KbP0qmRkZsl2rAzbLHaQRM3cnJfxS0uhFMYRXxMkxnutTPgPMG7nr
m2BXOLlnhzi94z8kV4mobubQfEshOVLCoRpIWOXiU2E0RWDEwbZJOMavhU9wZ1faZkC5N1p3HeIQ
AAOCOiwk6aMfoNhySPxBRu9bvMVWCnqo+tdHb7lNfA7zFQVRrwojIlqqlmlBCjAGHyhRdfx5kHFQ
ARwlXd6HEYbvgWN1mj45wlxu8CM+6KPMirqfL6H27sieJN6AnrLqA2Erh/7YWs86Gf8VpkV4ZYXh
Wnsqk/nH6biHpAzBQT6JHKgSGys1vyniz0SvEtLKAMrEX71oG5z25GBcsKa7TKVVLl9rWW6LKfCQ
gHqZ8Uri0lq81FJI7NYpZxhu8nJ1FYxbIHKI6FTlMUrFM2jkL6WrMVLjgUFLyd+0xycqK28FFAvR
OwA++LDg5mxHtfkTkvoNRWNKRlZTEcNU8hs4LJiqJSnhTfO+xTPNPCaTLtaSGItIWaANqxk+thJu
FM7rXEZS1WbbeV42PuOhgFg/aZBA2Ix3OLQTLT/JyM5sRFJD3WBBalxSLdENK2TXgpoBpv+X6A6q
8HpvswvhSe94BHMypnsMTmTb8Kg/0xlfMF9tzJJb1PHiAnqSZsNryXQb1x5J3yRa1uAcss0AncDR
H232ghFeiBO1oY1iWTpU4Tbujgl6XwAWs7NN6XLQwJIAX0+nCtFdmHidvGV02XY7LmoBp+NiDqva
eVfrhzm/5wOiOrS7s/6ea78GqxF7bxpXq1Q8piWcX3G27piF4vsS2hUo5CwB7oLx9U/Bc2f62EhZ
EoIigZ2tcLNbcAAyXj8kAChqKOfaJadr9BtORQ0PofGVT+8Z05P2FzTNnGyYAyjXtD9qA4klHu/S
QqJvv3Uw7TAxWd1N9ITm9IAjQPbAfTZgXAGyzQ6Bjp2NWnOTs62LzWgjwuc4UIJEJwuGlwH0+25r
X2OCwsFVnDNSv21rfaJ0wICrAknLnX4XqrPhWdm7XTw6LkzCp7wYIhkbNAMbwLgJw4OWb3ppz/Cc
DHCvTCqawY0OHnCwJwKlXqm81nqEZE5CG8OK+1Nqbmb8V4632oB0CY8NTty57ld6vqozMKSrqv2R
sLS3b2a+seQTZWE+f9vZoqMEvwQtZCCO7igKBpfVK1n3SX5DIZBI2FjEU1SIkr3C+IljeqKjAdKF
3Deke+kmfoOAYtsgnRa5UH0ArN8YOzJnMtvVB1+tP+heZWCOQQ1kEawHIdFN+YSwYJUvlpTA0KZv
2QEyBYWAOCtHpQZHDMi7V2BwHP8sxRuvFT2VVZ8zSDnKvbD/LWJ2yzpNDfvf9ww1qCw8tfR7+5Kp
z26JnnzAdpkx8yDCmcUJDGOV/5OXpIzJi9nwqwC4sUyENAmgsmUs+5sstk/5EO5M6TrkfqlgZAn1
K2NU7pp1AMN7RfpS5lz7EVAzoYcYPMnriqmsNoX5OerEGYZA28p9xJQi4w91zIYkFjpJZ6wdLSSJ
mv3ETRnfEQd17a6P7uR68Gphymu+CuEOGCmHTV/jaYOFAXN9uJjlA8M+12WJchkTRciKnyRelNi8
PR0j+/fqrSCux+Bk/abJwT51nlCXBKjvNBLfcbMydXlt0ytPioWjxtEuDJ2TCgbaEoviZzQ6BnWb
AOWHVbYkiIgBeuSpzUHO31R+uzS6peVvD/SAakO6GhWgeGQsUe5H6i4Ru669ifGKP2+Pp6vWNyxS
Bi7xaEDA/wPsM7a2GrRiwP3MoI84wF4B1KuL4XEUB40v3aH4T9vFXYufMyaWAClVDnQFkJ7MZ5Xg
oXK1b7BCUriHsKPM59F+SAMBEC4Ko+gioQDLAJzz4uCarcmE66HTbIVkE0N5aqebxvRLoWdo0vk5
Sl6wHGvYnqv8hA8SGebGwDPi9O7wL5x/yEqJoz9WJ7Y0eDLeCoIW8Z2HRAZdp3abM+UFor48WagF
XLGce9XTQdvWKNSF6l+rhm40IW5DMxJS68sjW4dXPAbD9KlJbwIlTan/avMOKUcT+4XlFWSUT7Zr
U4W14UnpdxBiUtSApNxqPCCpfVXCg1Lec8xQHdim6Tspjo16hIVHs3CCt1hZ3xPTdosXOrpnwsfF
yk+PzIvtPMPMlzBgMiYVfynvP6Fh/d0BgSpvTRba/TFHDkWh5WhnRNStJRaUB2B+mA+USihmp9Nk
PWOizxVOQr8YwE3AFNkXxr+s/bAqfwgvafJhaH4c0HCDmbtjIMN/2OT/Jp5MfcP/Vc4uwZK3AJe9
vYsKFi25m+r7JDoOuO8kfTsiV5iVdwgMncMiFyQTITj2DtK71WOwZqYmq5MvLcpXwhNVDEToo+Zn
AcCwk79lzIDtYTJOxKyTLzpNPyL66og24O6EXFA6m0ldIzyLBNU5Pk1SDBY3+ifzcDNbYxou6ZUo
JTn/jIuN1YLIFJr++xAf6n5LUKCe0BUxxmBaRZigxfE3Z1dGWsN87HU3WlbK30nXMUpdzx9jjb5s
y8sZDutc8xhZgVRFZG2GLMqRBvbSJQ+fefVeRcyV2dYM+XzG1l63uGqZGXJAO+FnpH7JzmuRATdY
bqNDyp7UeTja6wyk0vIW2JMUgceM/Sx/aeb3kKWUJQ1HNY7cMLkt8UNxyXUzfLW0ZqGbZrspOZnh
1s420Pj9oX/HSoti+iMDPi//xNq/vEbPQafWhm9d9YE/GWMJAPWsYLKL7scbw53absbwXW7fJDXe
26q8xvnHY+ew8B+1R4qMs9H5Wwx8IOVr9MOCvH1JRrG3B7ye06odjnn5RQnkGsa/OX3XWawiLsq/
kyhwGZXA97w00A1VyOA1nBFg64FxGU3VZ5NoAhBHKtq9RhBulHHxu32Ew4cxDN44j26X4RCLGJ0g
8zawH4BV6ubXgoMLTyZ8RU5lkpRq1FfsBgXZaxYFhOqFUP1LtJwWTVRToE804LOfoXzN6Faycite
MlO9sLYopUth+JKC+kp7mPG0svQTGwvt3ZK/E57DDDdeoQEUQn0Lh/kR2R622JUtfVlIgMC/qMmr
mW/bdNdnVyd56MEFLxHKjAz8j/IwW9fuDijNHVZCA8clhyL7fRnhkhdy8sbQlxrDL5yXvgd0o/0p
fDUMdOCGHtT2LiN1LIw7/Eb0tpt5dFa1GPVVZ/zx4UXJRSf2SDc9EgWoqD74ufGxJ24S8Y8TnIP8
FjgPWbt1xk5RzsK8NtVbLsD6+mH+rs+nBji+SpY50SEhxyHcBbQMNOhVeZRANzRkCBAcLHM5b9XJ
raxHUX0oFJ2hI7s2fEuJeSPbY5XkZmQoHXcwGK1VZO2HjmDyZpd0f9LwbwxvwCwQV7kQvcH197B2
vMHwUPukWCXxZ5Hzu+bHTNlNjz3ZOcbGm94TikSYeUypRNomurS/lmUw8C8eJ/RXNd9is5OopMvW
OqcTw1wIeuVaWpKrhocs3dj/OMVlEbkGjLWXhcOtgHUWy8ZJs3WIyxiBNolCCfYrI97LPnsLABR7
uflLEf8cNt+RoW3M7mBXbyYjFNkjJa/GWEYDRkGIP48RjA5xMxmhRkqbAjtOiSsHK0qD8Dq5BAkh
26ygodcAltI3EbfGzKz53kXv6hvMEd1kU0HghaEC28QG+Vq17OS73zm/g6fosn2DNI55T0RQSwKa
v8IJ/DMlG9GdbPPL4FJqr2L6YqG+jqZ3fdrZgZc5lKHcE6xQpekZR6xyaDjXQgLcwVjJhjZGtODW
Unf9eJBR6CfaARWCM/4VEA0Q1rekTbBGCyT5FBOswaQaEZlLrwOZdnIgjmxr5v4xW3UF3T16zLA5
SwiaJxlb2LTutSdqsjjaLhEVI/PpkgzvctnxNBW9ARZXsZ0UPzAfofKR07+ioejR34j0L2++Zuyf
igWKBpQIS17myL0Ey3hg0nTSq6sCRTkyqRZ4LGbmJm6n/oxwIo0cZE3yKZir1Oqm5nQCpWzA5U22
Sf1q91jCqoNScWsKKhh9Z3E+iTccBBPJWPMbYwHwqnuePVaehXaLmNbVW7P+NKHxOcx5QQp9KArm
leWfgJ+k2y7ZxzIvRsGwqNo09b80IeTpPOn+LLCzDx/4ExZpGT5WD3xwSCBU2x1JvWCyPa5rwF8B
VXxXgC/9KdHp98mxZ/rZ+Ig0VhOPQQs0ME3PZfCXUPcpaeZbum9VVw1dFPRsjg2Tf9nwRMjZDkgb
GyA79LcugTz6IHp16pHTak+7+FBpapHrRfWrpfyp1bV1gMFXqyWtuqxxtqxbZOTqW8C8AxsCGz4C
XvKbSaSLwz+x0C34z1RnAYV4AXShT57xaXKGfpA4rcely+oylmFLYmioOCyzeFpnUMcJRGisbWE/
CZFnXmjy0cfNQxu/c/CS1hd6AgxYN/sDnpkZ+nV2bubfsKYSIHPeXsfFZ4agteqeYcT1zW9B0+/M
gvoxdCWucFeJ7u3AfAPDiz+8VDwBjVsjAOkNzJD70EDGEEOnc832T2+J+top6nuLn9hwUBC258Jy
xzO2xPWi3lRA8UPPDLnqAYf1xmHkaAxoERhZhPkhBq8wix9lJkLalaZjQrwRHQ7cS9D5Iv5NIh7Z
v7L4rpCwENG1S/Vfe/6Mvg3UEaq0y7RPbFy+kSfkGG0EX1uzPNZvyD1t6UWq8PZa3Cgskbt7MnwO
iIl0B3UXdunTNF0IzCJP2cCTZAVEvPkyUmfwyhwrivzH6iSTToG0ryWyEO+0IQNb6mY+9wmOs4xU
dLC+RrTt62rjJMTHQiEx8XXQHSjKr0kSGH8Ggxq7a1S7FxNrGqZme9qYIX6wp8YQurB0z+S450dx
joJac+bPDFtWU/3o0WFQjqIPXJmqJM7cGF9yHg0ngsll/kJpekjB6c0nCHu9ODjVVQ4PAcuM4Gm8
oJzrxLspMW97ZFDpjMkvIpoutrT/dBRRNtI4kwyqLr3XP+TPwbCIhp8SHyHzHhiApxCBK6hU9Uk/
0gNNMLd2wFx0De8wHxY2ymqUPxXzN6lohFnRrI3haVU/jfGqJTvogWuz31e8lipYwLsxnyHFOwkT
3pPCSiDQKUOWr1jj7r1bw78k/kfWRoQtWBt8o/SRnIEh4pVniWyNT5HBJ9jJEce6p9jryvJFfjLG
NbvklkGfseMSn038JtBGEAKmHKY8HVO5o1/F/zc5bt++GPa0qsfPmfuJT0/moE5PsKJb1LEpy1jz
TotH2krKYF0dGKvtCWb1YTyinFs5ERktN4SpTHTN/DDH50B6i8oPafCZpOnpPcoxSRWfQ8b64S7L
6Bw3pBMAjLRQrja6H+hXWz8PigeVKc5u7fTCSmyI8ZN3vyniugHz5bT4mjggkyEmVWVLJW6o57Q9
Tt2vUqXbhtsdtJc7ky1a/lsOwDTHTB8z0Kuf5WJNZ4Sp1cvQk8Y2/7Sir0pJ92b1ZTNixdrG+olS
orSuBc0LJjAyFdmoc0EhxWh8yT7WPfO+bS5OSU9UOGkORLeRzIjKuP8HfQFV2S7Jf/8v2h6K/Rrh
GdQZX7s5psyWM9fhaDJRT4Pg6rm4h5JePXnqGkam8wKdF3w9UYSjdhUt+RjfBIKjKjoR+qvlW6e8
ttJl4JgmVWXgoJmOKvnBhAjYBsf9XjWJjtvHxp5QTPEDuaevfmcVqAysPKAbaBrBhKNEQAGcPie2
EtHPPP1YiAJ6ism8PqoagtSRcCb2nT2LVF5ZnspNW14tOszE+AmZVcsJdsHnlF7T9i6Kbasgh9wG
2q1wUEFgGi+1lZRAUuIWTNG5gnFA/1O6w4jSlEzFDmEDVrMGo+VvH+JvvRvhwG8PimBp8ZhqSFCu
5FYmmyE8wVuJGb/jAnPm4aQ82S6lvHz9fsHPomCh88GdaqLYZalQ5L7+u+wrNDv2F6DmMKMFAoXy
mpoYJNd6emCRICCVczr370Z7AmgfzTvC7Cr7mfV7ONeol4BU1XTK+QhIXVvJV5xfPBf2lT1l3x1B
UE2kZGn9eZD+LO0cP6UARw02pwZZDKvQBJBCxsq8arlrzvC5yErwcJ/RWNkt191qwSfaGtDDVfna
MizvknidKuxylg6PmFMUBmQewUXJ9nazZZGKOxOByvIHWvVZ5fdSXlx9uBu8TvowR+KDNpFNnwEz
fuKhmV0ywQrEBdyT0N2kEOH2b2144XgI2wgl7sg94ykmUR+Yv+9BauNAAqv9T9fu1biZ2BNgCtQZ
XGNXQjmFSlAmq6LkvUCVtJpOif1Kagk1hEvwql4/UO+Q7dFmnyWWKHhCLaz+1J8zOhA45RvNQdWt
0SGce1rWc5j63XADEUI1cyJKtuIFKl7Y00mjAW+bNoSdtOLH0a7i9YmmY2R9Jtq/SH9r5+9RenHE
l1ptmeP2qLHZajo9/HHdYs/KGdF8Kuo96gIGTGvWAAz8EN76bX0wDQMXBqS6i86WzIj3BU5ejD4G
mcE2vmVLvTvsv+NqxwCD4FUIMfwP35RX8pINgGYZK/8mjffyrN171JGKspDcmxUGm5WqHHJ4NtlP
iSFX9im1FbTje+tuIfwR+rSNvuXhVHfnkg1gUP9qWH8HBqQ04TLbYw2R8CbUnyJYUbbm+g8f16bn
dTLtb5gTyYwFWFQox29cIlj3Z+Ug+kfS44rnC0DXB2mk+2j/pc01zs9jeinmLx1xg8amq8Kuso8Y
rlgHo75NDmZRbuOEnRBKl+HQolFh9KFhMbxW+ottU5o1W9XYV60XwBDp2OYO27C6DtHXAC24noFb
9oMHPWtjQ2AvxI+RbnFtDDb53PIxQY8FD4wwLyYY8LCL+LUjwzfL//TxUMvHKOPTcj7qadfFNnp6
PP0XuXpvy8oDwIGCXra5MXYx71wptmS6Q1a5pslmRDSSKeAtyP/kV3CyswRWkM5H39lkKNOOZS+T
gnnGuOg/iVKi3rzJw/4/js5rt3Uki6JfRIAsFtOrJVE5W3J4IZwuc878+l5sYIAZ9HT3tSWy6pwd
u4kCxXSf0ublFbxxhxiGQt2mE1U4XEeDuPbahX2uiC8hLi5g9IXJBiVOOlqEeGXFOu1R/UJxXjFz
Y9MiFS9nCudOnlYKR2KBsYOWQiamgJCQtHnmnDLIMtPyn+hXCNMEG/jIId/W9UrlvxvcPxHtPjJY
oKBuaN1K+d3YEKhAL9AEx28MTSq8rff/Lb/i/Wt1mD6N64JbrJ7R/wKarDauqbFsVHsfDF8peQ8d
ycM5s2SLyq9G2f3ohlciO1yHghepLmJjRVgqsYe/avdtGK+pdTVRrSJ7Y14CG6veCK7UywsUSTdn
oy3go1uKSanbmMxwSe37Oo0BKtBa1B4ZlMERP9Mmpi3YDNMvrzoYyT0hegqYueL8Y1r8QLuClTwk
iQYLmU1bHfNQvQHt7kiZ5rrw/5k4L50AN7QPfHakrIZmFWv6rgErEm+vdf/krzWeNdM1xapO8S/w
qfyRfTsSZJnE6wjF8Xhl+NMBW+SrWR3qmKd9bXbQ+Gez2mh6j2N61WRiSxAJK6frRxj6kHDnVbxx
yIisp+oVTRKRBWOoL7kRB8oAo5rrrwpx03KWj4so+2qi/TyIBCnzeq+9ZGLXR59Rto5YAzl9KMAZ
5ZM+TWNWuu348WrGNkNuVVRwW2o4a1IAdPswvNMRZOgLxzjAD3ndt51cCLAxLGKfontsn7XiCXmH
UFaa514lvAu9GDsGX8HeSS9VdxM5dXcu9FGR6Cu7uwBw6/aej9gLb7ZxqxC9Bhhfp2ZnqRdFPXXc
+gh/4G5s0DoR//QaZgqUYijH/eLY+yRqR4SutmezPsWA7Fp9DtvjSMBXB9BAB5U6n0l0twKizXfs
SxNugZlNm2kGwQfZdRpFZMaHMApAN0I84D2q+E0jAjU2fyAq0YvRT7il89DFTgFxSHMVtbj73CZn
49m0R/z25FhBwrwXBGmTPPUiDb7aq6JfHAtfGhBULi9mdzWSq8+UIMRdvpfGY+q/6DkSlFOyw+S3
IHmdiVkPW6b8lf7aa1ZB/h1q3iYzCEAu3srhGWS3nsI8mg5NFshtU95Hjyd8VTh00/XYkV+mAGMD
Xb8sw5DUCuphFFD9xQPQzlZTC5GJtiDZeqCv9jXW9sp47B0OtEctpTsHU1aEQiYM/b+RDeyiuUn2
l6j6sTHAvYD/UcMfIn2urulX2kRYPw5LT7I62zkayNytGQ9LSQrkvxlWEeMGXhjLU8LnwNmRXKz+
FmnLUb2E8lxoB6LCGOYianwhV1IdOSPVEM0i0j9QRXv6suwI+PlLbTcF9GWkaVGGSyCdgkdfK96o
6CSRdVsHh4zZOiC2oKrDF+m9msbKnhY1Gsg6fHc4dcbxamS/+NON3p2QusGOoqgXxRnav8wDhOXP
NKdxaO0xI3E+11wbs3PnlGnf5DPgu/RbkoiO3e+kjS+OOe1kQTn57Pt98lc2NSkINckPJrqJDLUE
fm/87zZIdviBPoXnn6BO23sEzl7lC+K2CMjgiP4V8xHFW15Ff2n+yYcKL5z5nw0wHMkq9qwlKAgo
TA/ib8xhZLmJ0I7q6DpVyOaHyTbqCdguKAZcSyAPO4s3TIKmXUkQtUaOK7xQyhdPZjysKSqx8BmX
G8e8KQCWldiX5VrlpavxrOZig4cvxvwYUZgRz1DoYfL+GESIkgYkWuj5pozRNC5RYo8Ktx/As09A
QtuVG71nfXpYxY9emzQK/KrgGwNQRP/F20aihS7/wTmU6d7OkDog0uBN3QNcORGxrh/oRtjXyMnN
wP1yqiJ2DnQIvrRYoNQGXKU+hvZu9WbxixAYrDnntgWc7qjh4ibsVnAP4hnUzd5xPrXkMSebJRpR
v3a0GE9BcC7Yt5XUASsriVpuV5V6Dqt2ORR/LYIBbalb24gM5AklA6pCWo4XyvSMzGc0XEh0cSo3
I0amfjYR42N+DRpA2HgXSgJYi08VeiKjk8NsmkOD3TAyDpW1K4oQWulexZTp6iws6t2CO46eevCK
j9pWIdlPtRIvLfVcTOinbkgDnArH68Uz3HbeM8SFVFEm3oMavg4cTbbJ/jGsZDGu4QRt8sVytiJk
t6y8b6H1FKBxI8GJNA2M/cqK3lT/5GC5Kcu/imIYPgFwAm9PtgD/lGlz8JBh2TJ/AsLlCxLwN2F0
C/DIpd27BT/jIXcxnzY6RSTEWCm5YGOGnfhT8a+iPMnyaQ/XeHQLe9ufovTIAkM8SB+6E/dT/i9D
S5XHW7yMoJx9uhTTNW0Yy9uVinuHKOV4B72V1BvxQHemm5vJXDf5TQ6rVGPZXw06VEEN8IzMMu++
UhQpfnanJxVH+zUzz9BUQJUdFMcuGwjDXfrDlTQFMWxl+9q3n4KQ8uBLxCcv2egg13756A0HtHha
cFGsDFlvTXkZzFeVEAjV+cpjTAm3OGWYGFbGCHyN32UhKQ9lXKv+jQy3hf1IilNM68Ow1Yff1NvM
xhRjNJdauBmHPwffXYoYlD8Br41xygbizjib6dUR+KRj/xvlBf0Lg4nAaM34qziIvvubniB3p3QS
549eb7PgGxVsaN3ieb1ZE1bgydPAYM0HHEX/qu4bfVWcbWec00+PA+EioEaB5RYD+zf+UryiXXLO
7Fe1v3p8tikifokUf4WOFXYHhqfb0kiL/8WjutY4NlBzEZhyRfI9JvjPhtU0wPbQUV2rEAUSJJcQ
lT/JqjJ/t0kxTldE/Nn9GrV9G90sf4/tLyy+FevHgMRGMAjVLzmu63AdUEMfLmS0EfI+TgyODfqB
Vxli93Xbj4LqBnEZ0BA3KEvU+WZrKUZye/9akqGNSU7/1WP8VShZAcDRj7Agtsm9Do5dyxHiLFXv
DoYhrZIO1VuKOqfA+uWm4Qan41BfusZbOtlpNHVs+//QQq3rvkDFVS9a6WzIYF92QP1TfLNniXr9
KWev1KdezrAtBXIx8LUnucN/q/ZZ2ARD2/z8rLKQNS8jA7jOABMzRaX8NI2q3umtHQ5ZRc8gYNmH
H3/0jBxleFEsWFT6HnMCAwEeA3bnQvuobsKHFH7W9yRCj0x3BC8pOyeXn2xdRT20w6ei5BuuAIZ5
lUOlWbM0kzBSeX8CFMlaNPrJnHi+N5VJHoU7fofTRgSM+NMneSoKvH0/fEvzERCtRG0BFV4vtnVW
lIM9POe2lHEddivFcEcyuXGKyPuU78FIR7mp+UX0n7D/6YgrmWvAk37fy4802mrju0f2SC2PvkbT
94VFSMEj1WMJQjlmP3OElOV5NmGn/+qPMhsWFQowCCzR3nXUIQWPIEtXEq4m8yjN06jvYus9pds5
36DnRq6gP8BovYwU7yXODYZYgpteLDTlE++lPfetPjNYUovbfrJXE8+rmZF+BWdF/oliYSwAFXiL
q1dpAcJ9TQnxD94/PT2oxl4iTMAO3aEiDB54wvThKfR9ljCL8ghQ3sAyXVVkdh8NXozYdO356/zV
80M943H1HhdlEtx0bGCCwWVgwokhFkf/NpT3IjYYYL/s9KzlNNnOMOs6bndITDD/puQjt/5u0D+1
njzDdGl+q4iayVhpxnOEeTFP3oPsO3KuRr6T736zcMirBEEmn03ipAUO0FKk5IgMBZ8ng2U1BC9E
JvjmTW3m1Cx0WgkXNJuxJ/Z9F+w6ouQizlqaaTQEibOyfvYrNn67bNXNqLsKiWb5M0dvOcqrgScg
QvEvslWa7RXcWaQ2yIX4FmKjscYl3jlG/pspZ/bGFJW2MgeV/ZTtEs57zJgLEPFBNZwdIsh6Kk8p
UKUT/J38JeuzCa7JpFIFRuAmOi4iluifavvUtcdu4U/7ST1o3W+p3GgkDsWBjxUFdjuucXy8VF/K
zH90aGcB/oA2Wx4EG8uaES7t8if1VmbPhOP/KcOql7+Ax4nnGgQ46Bo7FxtOoP0UpfNiIrlpASDk
eywWZQCu8Ei4IpCeuxgItKPMCAR7jDoamuJpKW8dEQuJf7PrCzYxgEijeyWfuPafsWUBcLJAtJsB
ZYPWk9KAC853lj7/ZmSC8xm4UnByd/qXVd+zlh89OXbxkWiwHud44u308h+OTlP9tselpE0Xh5do
XU2hiHvy+CZ/h/ZMVGPXPTtiaQfndWAsU8RnKIq1mVxHjHYNqtyAH4WiiEUMtKXNCXyzXBEe04lw
8yxVf51H2UoVj8bbzNlQ1kpO7yNYZo1usWV6zQ/Z4DoG9o70LMiUsTay2tF6xgm+t+J9IE/wRnj4
vkt6xCYdmpial0m7sAGa8pi3x57i7HQXF0vFXPl4f9U9XkOZf9YAmbH9CIy73f4j1KGwLkN+R57I
YVCmB67kKuI1Xo0V4/OlLflnYFpJ96HzluzXZV1usuBQ8p7XaboMxE2iLSdjcL6IimAzNvesuaNX
J6TzUJbb5otrlXNI0T/z5uoHbDUviUYC8xJtSGrduuEKiG9PBNffUnHkiuo/TIFq740IqkV5h2KG
0oDCDLnDcvoyOG0oTcBu3mwQPUkKWcSty+/aZxrfmrZbNG8ZTKfKp0oTyIdmc7e2NB+q8Uqjs4vj
GJV9GN5REOX8vkA58OPoe+27wW429z3UCLVj3KwCdXlC6lHm6HusdzzYH+ZBddZZeW6RzYf+3Wu3
nrbMrH3SNBciy5YhiFHok4dIpjAlYC06bgExvMaqXUoAqcmddfnjs7J8pNY3vMxqwtjjxtWKC6lo
V+Gjs7s7ualLoJlsgl2LTkTgkjvndX/kPtQVzSghukEKtvSjMl2NlnCx9Ka214HcTW9vJN8xgSfJ
8Jcbl7jgjgZKqlwbAQ2BvJSaVhCi3SUOPrzxvUHCzoH0HgZ/lURkau8JtitoLHaGZVk4a4XRT/lg
RLDnqxKLL4mpKYOLCrHDKIifPkdigxkWxjvtXv1+mzyDEE2slASUXVEfsRwrSGbRhw1kvqK2qYy3
kdyODmWv4/wN2W6CxbC93159F2Jc+aTDm+0Hi/JYELFpIy8hHSpAiyEBoZKQczXaKcaqe5hkkuLj
DnY4hABti2TJ5V6QYIfiVwPNt6ndXfXTN3C90f1qKCoG+rdBWg+xtsvMQ8l4OBiPPt6PymbgCxIj
yWAaDEhubDlmJiO+xhkwuLbg3SMqXue3C5q3nrq/pmGgtUiBukv9WEBXVVdlOhJntGCpxljCKZgF
rkl0C3lK1H176qrjM5jF0nIVEVVcF0ceuQzeENgnt/5SxixQBJKNapMrpP+urfOQnCRNXW1UcHTT
nkPAsfgaLTJQgN8bFHPpURQvFpPXiBoWaUK55gGX0clQtz67P92ULOWkJ5QvYD61+ak9wugHXbei
riJjofrvevVRRn+SMGSVXtppJgBF8yzKnUOea/EquJEx9zd7OVz4kklUkM5pTjrp4etpHGfhL4Hg
UtDh6rfQyercCwQjBJk7G7NGz4lYcNMRhUXmobr3DIr2UKPhRUENxWkPvjBLLtD9c74UvAfJgPSg
e2JRWVbxPTYn1+xoChmahzC/MbK5k4EbiVhYf6HIm0QHLfPmZVQI5B+QsvH3ZkLC/vPHgZeHqYeo
On+3EDPQnXQp7WKRk2Hd0Y9O601rqGsp7mn1HinV1mieeLOr8MPLDO4s1KbWtbM+2hAHJ5iU3t1H
8NiEMbr1tPWEXECLTm39j2bDVY2oTjAYoBIc/HGjRxItdnApKTCv+PgdgEOiSYN6oRBSUSBMlIxn
sfEZp9s2v1TV0cd6EJJMrEfZI8H672C+KzVX8S4J+kc9XYUM4A4ZOyNt3YkwwZVmeTNQi3wOxKtT
c7noCZSj8n4ZNOJFkqvSdtQguiW8m0phLDrSjiQkLGHu5P0b6VYLvhzS4KAKYWzrQ0OpVlLfU+ol
fE5F23AH343AbAkDfumhG3E8kJdEhQ76FRseeopMeCyIIYx/PY24hHqyP2yolNp2Ew1V3sqmSKEE
wYgazjB2HLxNC9mjowBm0enCcsp4Pcrf0DQZOwT6F3SLo1uNUCXmhPMFxGWJszKD5ZNjiGoRhz/W
KSDUgQwFEw+sw/QjSCIleJ1H6IiNbBUh78qGN0pjNlN0G0J4VS6OGP0PBgPE1VjHhLEQGrZ8+tCk
1b6SDXpGZraTuoMAM0HfWn9rHnkHVR2/QFdE0TalAGV03Ho25T/88a+1rxiscFdevYpzEOaWbDKZ
XR3lQ/G+UvtAzuJiGB+dd020D1l+VITmsR1Mpyw7BdGnENeC9kqfF67i1hsHKEjIFcYREgpG8rEC
zh8ww1KkXLlveKYXkfaqJnfZfE7Ru+Yca2i00X6qqHWgPCOobqP0Fj4Rny8CnFpwPgbcWxRGwh8C
uUyTfUqHch2AeoX1cfbfFyoqruovjuz7OKtkA2oZ0/DHKZgZySfM2KpJS3iptLNK+Yx97ZP2pe/n
G4xYD+I54+Yc2MWezlEneI8Qywsd3aFCPVPAv4HZoEujTQJm2OETow9ukQI0CtR9JvaLwtAJFpm/
0P6p4ul3Ou4Zka8GRVnBKxDRDRVtNiCY7C2l3FDowIWhIRf/6SoosrrxObH1Q96XELflv4aQOYun
gpgyLmoC1fWQ+KpyVbbVhgTvVYhQcegYakIPaebGqI59JClti+9a9RNR65jQRlRVb2XjUwN0oyrE
aDb9sPOy4hzKGK+O/aJCTpU6y2s3riijBs75zOcfff4w6nY1OiZ3QQYXbjooVue1itCWEABD7Aph
8EU0BMI23b9Uj061of0pqJmC/n+ByqIFu1TsV908011AFA0XDHkhht4gPB3wUbfLBDUCqKnpYKNz
ufaCBvcdxEdEaJQIf3FGEKrJzBSgT99KYy9gDpCkevLqWe92d5ARx22/lnWyL98Fs80EkZxjem0s
Y+HHn1b3v1mLOm+F2J4jtd0lEsKu1gkxpqkljtyQya1XghePpWciGMCpMSX29zTmgtikoGmmDV84
UYEkGf6gNQ+1Nu+GV2lewt6BMyYYjxS9fu2goenSRSp/8vx3UmOc/xP5g24Fs1wX36gZT0r0HqA+
Vz5sRjrms8p2WzS+6D9DH2ERpOhWq3jM9kVDHJC+Uxt6k8RR9b9U+OoClYq6AKS7FLpxHo30mUHV
sYjIbNcSfZ8gx5s0ikTjgxHIuRNhoaIJtLHtWPmPVYxuO/wjYibGHFEhUAOOgdefQ+b1kyLXnbqz
TX0fZxaGq57JXefLnpPBCA1gJrMr0iqHm2b+UNE2Ie8hzx7/S9186+huaLaFqt8R2qIDHQ79PRJz
BOtLowO+GZT6bnyIuwDvz5KXgIKf4McaLwzIQnmLbIxEQCA2qpikexQlSQ/qI48jgsaYtcjJndud
QAC89JD2r46IMeYxmiNEEcucp6nmS9DC99LmOqHxvM8QytokhbpR8o342W9vXXGVJcF9/M7JwkYO
gEXupbGwwqPVljDm4JFLXSNmf9k778gJokxf6jCia9972AqBgWKpcn4rdueSs/0SAW6RoRJAVnBk
xfYyI4Uq2MbaNjBMIo+fg4f4jIROWCvomF/Js17iR8it2jWwSNLQyZ80EuAP8jfEd8dk++z5tO6o
Xyv+V+ltpHpRx31a7YZ/KXF99qgsSuQi8y4Ly6bVF/orUX9QfXXIMzTol2lC0gGv5iGpObE0Rd1G
wzDUAfwNIahBc4r7X2mUBBFjHNhbghJpjZ/2Jy/gpefMsoSJtXcrQC2ZDkTELYmPxAxlGdaLj3kq
UaeVZXfrWGOeokc4JWMQNWW9GonW97AHzCkinbFB/pYiDfTVfGuJR4h0f0jy5fxvSQFT8gYfU3Rv
SAj012VzHNudYoMnbdNHpry1/vfsMeA/JYIufVV5u5S8rJpYmOlVCV2knD7cj84jcMWnYxc3K0Q7
SaZ5RaWjNlOARGrphFwJrBwjciR6+K6YO48eapUc/mMEjo7ZeDO/PE3xTOiSZVqPqosayg2w3Cd4
D6iz+xpZApqu3TZOgksdrEkrTmmQbAMMRSNiRExdFz9v14guEx4Nn3q9PSjuKNdzPwHhcbRS9QTo
nDEtBbqb0d2hupR7OfE2GVZmckloUPQPLBCUPMxCZIziPuWeHXg77kZKWG00mWCYw9IAuG8I1Xxt
izV5L0a8Jq0J28gIAVNsRuEKHd3GU8HlfhflOReLAm9PRqOMF8Vk9ty5QtsJVcQ3f05XRx8q7Kuv
ugNECxwwvheUGQ4V0LX+neMiLZqz2W6r7N6gCRj+ambtquQyqt8oc3thW6R6IDHm9oyfDoR9qCZu
C1o7mvyYQOTXHNiq9X+06Kh/TOq5ruEpxFr4zoFtGoROclZMwVrKcFlW0xq9Ou4GfVBQyDwFK1Ac
vY1R5+bV1U9gkfxtQcdWDDtLUm+qeuvBYHI4+wLLfs9VMoDq4HVtbiq0s6SzmA9Q8IFJejthxlPg
4kfR/ZuIt63JB8fxTkXOqRtWjXEvEfk39tNWK8bvS+wfmvBoMQcKxWHAPgT62WkuhgW9ou6d7DlY
yXJkkzaLD10jYVWlcRtzK07IMidaMfHdOXRlSI6pfq30fwG0hKI9iznKvt85WB6N9Eu2KRhchoD7
SGcz/deRzibG31HTglV8pQWlbWQyMC6dbPWa0NCGfTt8y+MNTUagMAh5N2NU7EDpNO+So4dIsFMp
1q/DITGyTFb1vWpdnVhhHCAEmaO4IVWM+MbXyHLb2l9mQXzP6XHTLkN4DKYPRAOhMyPqjVHRTSaX
vkVrqfPejlffOJVM4WTIu1O2IYsFM5Nu4NBDqjor9Dx86ynF8m8TGEfLiwemjpfap1s1Xilm46Le
7EgiCEHBvYzhGO8WKjNNIPkgx1r804imiXob9+ZaK7ZhADvv+zs1vAT9T4zqXxSCkSJa2wYMgvLW
cJBrWFpNf/ZyIgWY86dhPtrorCYMvi5Os20XnibvZld3izoIM0P1QyxofgYwIzUZhSfrbAPF/e3L
GUciMx2Jx18olgk1Sd6b2R+7DOkQgiDDIVAMpXokb8q745hLx/+IqPEseVekskCnRT2bKbFtLkoI
vwyWItik1s4idTfXxN5XILANFgve7ehqa68xkQ2k6LiNMlH03LhJTWhXpYEhEzCJAM8CmNX0al1G
FRTbr80ihEv/xUK0wHcdN3hQ+cArXCWYGbiT0NyuCNox0aiaH5L4nnDYeuau9N6GYS9L5Q/+/J7V
GVS0ic+eS4TaB5VeVJ+jgHK1jWl7nC+kf+XI4BV+aYFfW90G8a8WfrRQaIM1btt+l1U9S2jnUra5
7gS8BLN8iO+iBxgsaJzIUxK527T+jJQQ85OzTMJL4dikDRoW0nQQKs3sNrZwtvPTW3zWYAPUlqNV
LkDHpodqs3irHZXV6dsENyzirxZhTYGFJ0UFIzPmDaQYiYfirXD+7O4YDS0sISY2LYDCcVaIO79C
YDhPCw6Njq7MB+DzSP6tuuPUjChLCOQHEW8xVvgG/WUE03gON5U+1Pve/H9bpQuQXcz3zKXFPtjS
qaVkFeJ6fDT1UK9L9CemwKfOzdvB8zJ2xbJ+z8hMwh8wbG1q0YQmiSXA0THwY0zmSyKrdTE9TXBe
xmX/dUIW49AOpAlyrhkRkTdG4Pi6wAXHk5bo9Q4BzNKqzU04kYdEsl3ZWOilZ2zkEU7EdAfWyjeo
E8X/Lbplpd6NIVhRUMgq/xx4/AXoYEdNHGVojflHAgNhHeExiylEj2Br0qz/hwkOOK327oGXLovB
dMc8wX5ija5v6p8GjtYEJsq+KzmYbLLusZqmHB4xinvPJxsTp08zgD8Sb6wj+A9tXm1ryzrGdA7t
inHF42PGDLewGo6iunpX0KRVWMNbb2e139xbPuKXHANDktHeZqnPEP6LUDRcFdZqogUerblHj60i
i2s26RRLl284a9Ox+SlNkv2HnDSDHHsSHYOIIuPQWyrN16gStCH1g8/bmdmzetjfJhw0uZGyGWJ6
4JEty94NGvB5uIqIEbnjockrPOL+tgFD75uvtL1QHHSmVXxBJfaLhenbQWZlVOMpM59zyILqHBJ0
BP3kYdptF3aC0K2JyXpyKJeQSD18JziZsBtW+cPfeG1zfatOn12OoRN8qkrdhmY6Jx8fGA2gdbI5
yXgVIjTyNCBLnMhx5eztdK8SX2aWzrpNwnPZgbWlyqddjeKlI7DW+gqgR328mCkAVqQvdCJrlQhR
fZa7MaZ0p9uY2aFDUTGkWz1qlzavsjptfHTbY35UkI44gHeCGOes/ynY3Ec0NlqH05twcC5zfne5
asWZ7D13qjD40sJgkfZcJURf5/eGnHdv/ngH/ogYZboxIuAYW+TjpwJBOjXmL5Gj7iI1pUUmWmQi
3SUT6ApaUfRTefvgY9jSdUfGFZcJ6gJd89dKeqD0BniNHPOinLDEzImc7TJMtENZBedqxP2DTaYl
pdM0m43Wg/4aGSNvdaEgciNmO69Ibqk1bAoMIhJRYw5xK5qbyfXoaCy7Hdt9GRTUjSm01P9Lx2R8
qdruHAa0YZIh56gOK9yazKKlU6dLNou1ojMlsYl68EXMVl0LPRYwSRoPD2uhV3OKhna31Er9wP7/
Ggeg9TbJDseWZGqGqKWD+CFri4XOmqpgKUjpvhlbkmvJdDN1ImEbe6noZLZjuCJ0qSXfWteVrcLm
23KAPPV+3Qrnu2dJ9XiWI6n9m+DGuDtgW+XCFsYSzhzzzULFwp3rrAd6/B4ZxTNgydQgdptUgFl0
boMVB+XlS9f9WeT3TSWDc1CSFgGu75tnrY+WA7LvBKEOCc7u7MwGx3N1v4f7ZH7Q1k26a3NzZUSv
FrC+QgNjMv4aIcm8+s9Yovv4MmziaFoSr/Xo6KBqVqzkMZjDx6gcEfYNAu2jndDsRoJkt87U4kmj
CLL2vsfJKP2ffIz3ne/M+thlVhSvpvXa5AbJODXB2LlPEgYZP83VqR6WfbT0HPnWp1NRhzXgOfTJ
6W7sa9H0VwOxt8eVXXMP62jt2meNxooylJis6/TRW9Y+9J1NqtfIAjjV0vEcKM7vWIYk5yFNHpDE
VAHOxXvrYNbMmXsJd6IYWBjIJcVspbrnnQK2bezCxtr0kQeTjrKhJDqOlgfMuyjzG5x6IWuP/CWr
dZFHrK6zqIHrkRxqaURsuO9Cf49Bp0T83VpA7ZHxR7cs25NGsA1kp4+pL6w38UiXXhNQxxqxP5w1
nvu2JXwBd0fuf02IeT2/HWFoKvzlRCMFxU1kWG4UY4liBD9/lv2AlQ8lXZHpb+XYP044S7gobNH6
pYRMhCqAr3VWOeDaiIWtr1FU40AzW4WSkXNrVXzXGwW1r87LowNT5H12S+auT49xjZ69rn8WHJVl
xxl8hsZUod8C/U6kfOkcCoPJpXo4uIMitpdgr7cIYygDyCX480eEPVz3PepH2INhv8PWhw47OtbM
as/6oh7V899YfleSSFX/ksaIgXuswJzXcy1GPhJT3RIPQhGQBlI3WC4596z7EZsvIRplaK96od8V
8jEmBFRkdC872NoUv5rJveylRHp64WaCzQ5m8pcHo+Y7q4j0U0P14WEKaIVKqnqPsFduImrHlNI6
TGG0I6+QUrH55abbm9jXc1pT/OFxVEZo6iWOPd8h4oyrxPE7V5sltohy4Nn1v1pvX3CMlk61mnL7
o4uHFDjLWjP5UQQXQ7KS3EkFmknONBpVx7gOAWABwO9koQriYRQYZYfgVsOu8w/yXH7TPLUNG3LA
ea5BZDHM72wSiKqGgHP1XbIX1mLZo/Y2SrqzM7Jz7hU9JDVWwwIjUtl05F5aL0X2PRm4WoF3a93B
7UYrWlG7Jt4FKyVd395FOBA16KEhLd0KT7SaVtvRiFhZw5UCsV2IfTJePb/Z19Qpp5V61LFnyDxZ
pMbRS9JNSEU6yXyfetfsUlsnBKOlGnUXzz10xq1QBVQgulQAGtGl/xRYxVhVuHlIQ0/nZuF9zXtW
Goi8kCMJHDE9sGMYy03vZ9uqQz+vj+sUySSdMauYec9E0ijscF3UJGtV5efYWW+JOSLS+slBIDWC
ay1PLKLmI831Y2RAP3NYJU5zo658qcN6t5WA9pxOBLq9hAAUpUoWQp+fZlV8TMBeDuBAXN2NxA9K
cF5tgyW5gU1stCWXKaXB+l7YrUusQJVfBtHOnSO/c3fywDxbqbchai8aM082WQx1zbpyzC1t3C8y
KR9N0LNXvOHdI3o1WVlMLXlZrjTZbUeGE6fxSE57zlIzhanQpm5RMN112Nbiwt/25riXqr0uumxd
zlsPmXWM8zTE0B9g83bAkdNOHBGxnsXqO9sWqhTVjRAWqn34GvpPP9XOhoMMGEyvGWlYuiZoAUrm
w3S8eSo1OXio8LluHYW4M86ukQMtwvWXeeIpsNnCT4Qt3Z/wZYIqWMr93CzOXe//vFBjxdDLi96t
ZYHCwqM+d8rPEcCWrFY2r1ihfLXpRZoRodGwVPSb9iHBIDgDR/VU1sCBVfpviCe3YFlqNG/vBOHa
TrJzX2W7knAGm4/b54AoiDnKqncUp2wDzY0PP0IjJRHNde10k/mhk4wgdgh3zVClkEJm18yKmXNq
fO/oWfHZau1lMrC30YhYYnaF7Yniaj2UuhvRWJiIyJWIVp1YdYVm7fyQGDXWYBVAQOMmwQRvqeJI
2Gxev0oGCecRhdhHPRMJET0OBUtPxY/5C5lji3DR48OvkW1BIS6GMj/3ODV9Ankyj7YGWENPQg0w
FFuwG1sT8qAoBrSC+PdZ11VLpa4kX2f1zkbPmmCyKsjMMnC7E/JByvHaI5fGtMhjyd4CFtSwirnq
gYq4n7Ii3tu0UlmVf2SQRFHnnULMLrLLVkEIX6X4G220NnVTrArmcoL2kevWt8ZTHhXu2wZWYMAA
PQGVjClnsdeuIPr7DixEDciZ01Ye+Slq1vMOw8qudP4fKsEWlp5sAgmu0nu7gq4j0ySpiR/KlFjJ
nmZDfwPSTz6DWOMdwXdXoCO3MaP+x9F5LEmKbEH0izALNGwrta4UJTdYqUbLAAL4+jnMbp7NvOrq
TIi4wv249RPUn+QHBsmbzsShCMXSB8VQAJfyyy2V0SYOpjffIdsqUtyd+TLE6m2b3w2gsIhtvhKP
vFimAp0ffMLeqhdqojgMnOfJ1hgREEtjA/9BwTFrRdyRIVcBjssEROyrdcfgNejDj5akzTRH15g3
vApInWFDBMA/GoQVyA221oSQPaMUw69jJdnBdvxf0/pOS6rqULv7pnNS+rBR5oA5XV+NlP5DpD00
n1CKtj21wb9u/M3jZcvlmIRzfaQfXF+DgfYp7Zdk8leh+FPOn2YHN0F/Mc/rZf3PdNQiRCYxZIJ5
rLmvPfqcrFmB4FuaOE0Ec4Kcv6phXg245EPO5ph2MuWIwMarscOF6gZkr0MXJ6EPs+/D+mPVQDWR
JjXTlmbo4UQ+hjCsu0yJpZ/RyQfLVAKt8NT07iJ36jGNdnp8GnHCVNGwiTQGm7W11812V2XRwWav
OjQvljx3A5sfwRgwCCwc2axRsTs4kIbwWJ1x4G11oSHd8K+wAmFsY66kFEfRsM2t/hiyO/ZSPAsx
xlnDw0xUkI8S7Fy0HrpAMtoV/J8yuWqy5msah53LZMXr640zoUlzO64LPu2RXAVACMDQj2Nfv7pe
tk+86RoazNDceGdhAy8hMPeCeeUUH3p002IkatUByeCkGzjMm2F4C73xQdHHhFSsUh9arYkUwirh
QMR2gX4hw4Hu7X1YMwLze4gFswvIzigbMIsDg6AQVSrLWQTJRqoDvZe30Tl39MwZKb0iKP5JqOlP
ZWJeQ5Z8HcElkklnNtWbohLPKRKHzjeIRP2Jwxe25BtXwy4B2VHWDerfefcAa6Z3oMmZh4b/WpNY
R8GJseY8tKxcLM4IhchXDVBWIh1JeXqWVfzgpT+PU/Tm2Sn3hOEUi0F/1ZnKG/Urw6atWwJeRRBV
saPKEWtp9W9J4A9hzlvAvX9jtYG/vY4Q+UXtB50g1Wv4RKGPsQiZ6UVFlNqmgyKmAGWEpxaXUQbt
PnEPpf5Th7uGu5Fn7mCP3kMnjb0BDp0PfAJzlCFdQjBNh94fftuUgT32tpRslohMSj3klATfO1K3
ePZnW8Wbks3wWOJsHVgs6U9zHI50uY3Q80VJ/VsMZHc6NF2ZzNYjvgPBkLqPqEc4fjxgcrrzTzE+
0sbwFMBFaCAdVLF+F/pM8aSlBhpnW3dkuXhK04UBZr7t6E7REtjogxPxayP4CoXAallj7YC/apnP
g2g28xS2MJxuQ97t7MYCWxfCvngM7ZvAWxvDAwrGvV5T7wou+wp2C5vNY8SbWtf2K8kgL4g4r0GL
N8fJ50M7hqYXH2l0nt0EFh6Lv9ZcuhSqGqE9rMiedMHcymBkUDDcDCJzIzT9NHAexyOYSOX+i4t5
hcsPs7FAWKydgWV8hMwEBoR9jY2+HfLOqK2HvLzVPvOlaNwlrF99TLx5UuxDi81c27Brzhct0WAS
x4Hm1LtcJ5kPj+mo6K0j98co1GvDcZNrBgWXhf7NdF+zGoEj9XWZhjPrhQVYfTDDWwHnpAj752yy
Vp6M3kOgjl6ZHYZc3no2BmLMdlrD0zbnP9ToZcz0hR9zl+5XPQ2nqHEZCFULAPurUvGqtkROweMz
hnGl2P4bs0HI9d6siMZ1qPYFoIg6Q55i+n9tZsdoVjtgO+6NCMIYT5se5K8Nxw1RBAjK4+lopWD9
+AzLUBD8Vawq5Z86vGJi6h8Rhfc04ptKwf9UQPLKNa/Mzh1CfAvttCG6noKd6bfuiLUwX1uLCk4P
8R9kPBCORC9nNOItaa4YzfzU2VWqRK9OSZjp2YUUh2dLfVfZq+qnQ21xPtb20TcFd8/3HOZiA+Wr
rKU+YPkD6yxa/zAN486tamByvr5SLWOlCMt+2PtkBaBTFC1UovzcQlnwMx/bA2VzXd+NAkFLEW8E
EXsyRRrhMT9tu4PpOlwhIUkmHYUaTYONYjXoi0c1OltHIPh1ABDV9j7KX0WAFGVOESEKoXP9ewku
qVYjHoJ50ddgQWQihYIrNO11apzU5LyGTbuVpnnuY29jsnO0i2ihi2pfu8PaatpD3pbIgJCYMbL8
Vwf5QdU8h/MlqCTe4WxtEWpljixEXGetquZVpV9h/j21wE3qcg3gm2OILVPRr80p3OdC7eJ0eg6q
auWje2YLxOQ7XVgTti+czeZ0NJmBBZ274mJG35TDNiLmUv9sfbLV/aUHnbQW7tmQ7ElSse2Qq+TZ
KQ64TMKe/N5fHgoMPaTnQTEeJloo6Iyku3MH2+cwAVMJyb0P7Z3yYSmyhCkhhtS6izaHseGYGpyx
6uax81dks0RxvDHIWsIsYblz1zC7XGFNF5c8qliJsACMSLMVpcJd5p9A0rR9eQ0QD3LX3kfZLVWB
ncAO2Y1Q+jYAgybtO6crNZBhWmF9zCJvkyTOT6jQbAi51a2JA3HlJfe5B0mEfKffYo2QsWzrUJJ8
VijjBsTek1D7Km6QGP+FLYp8F6/mLEVo0b7oVX/JBfYUXVxM19vYTYWTa9gPNsj9NCIJgu235uqn
xg92gemu7F7eNN3BOAe5g4mqO4YY0s4OyeCTt+l0sHYfhd6vsorDFKVixsSw17HUlttQooSl5Lbr
5jtXnw0S6cL/shltd+X08CfW2265ITyOFOcs+0y5kaN4xJQzRIdIMaBN2m/Hie4V6/dl5nRYfAIW
8JauZhtSigFa2K9uf/Gq4hT66WLI7+5sqceU6MVHUWf7HIdwzwYICAITNt41pTgfnftMOing/KXJ
tqzfsyk5uO3VgiATp+MJs8emxtPgO8MlSyYsnTgBEI2blsL0LRfJQPk3gwWU91EhGTA79RjH/OAq
424QsyXC6tWKmJENzqpFD/Q0CniCQF0dhRqSwjKw89nxP92iaAKmkd90t0bLWP1pdcCyTzEnSn50
WVL+KR66rrPB5iTDOyo70pBC5kIy9hh2WE1ADFWwSWKClEizdIFXlFW6EWhRpvpcj8XV1Mm4Qn1S
JPmzb8AhcE9pGIOvkjnxd6lGMWIdq/g3LFy6WUR9EVua2s7WTPD2Aw7JvgTkUutvUc4Uc5Sz2hgI
BsRbK80JwUDKP/x2FtN0aHUrEXR7MTpMf6pNOoYY4gGBt8aplviF/HIZqNBAR0OVNvmnqOhvFhLg
hKNNE+059JxrlcZnV4xrI7W3qui4PzscFi7xNRe7fJmCZ22knBncS+vpWP9xEeTVNSnNwxjJnYd7
a0JjLA3tWfNcrJIMhom6NPvukkKcbiKY/P7k78YQWaMJ2HqeOZO9kGpYMOmmtKY7hZCV45kWCCQP
YjQXdX5IB7Fo+nc/azehzRUJPU65zaIlFTHmGOLPY8mEiDvKDrMRva4EZF9jQ32OwoEKi+Ntk3b5
ztbss8ZlrcKQp56oczBScQ5Qkowge6AznPXqXPKJiZ5XMJhEKzFMFHiRvZD5rCVHO2cmjBdbzOwc
4Hq4q8XvSGiEwV4tS8TOh4KSAiyGP0N6t7nrjHFba/zI3MBkgf7Mhn8RuAB7xwj0l7pGrhdeS9n9
Q4S3lbH9EtWxZLpAL4YpF32qQuEItbczyldvjvVOEGt2yKiSuQ/GvdT66kLlh9YCc5ntc3bxsX5l
9Glydrto7DUy3fo0tPbYB8FDK+UfR8llbOzzmJT/LBdVUIE2U9ArOhMEqZS9aUlGfO/5BoMeg2Fl
R9+Yc0OAUgVt607c215s8kJ33+UswJY59kcjcA5dWgHY9XAuRnX0wiB5GZYh3ixgwU/caU9dhXEo
/uz192a819W06YOUPR1BqarczdFN9JRPphmtXXf8a8OGU49StW5qIj2housF1TH3SQ8JHRI5GhhJ
DzjFhM0k+U6vskfjvhkmT0xD8WBaLkBl+EgBVCYXicggSahVdK6axzY8brxbqgHKM5J9z1k1wnZw
VXiwMvOcE7gDpslCzc5vHgPi68P6Y6yMV8snDpt2X8vdXdZaIEhgVwa6vck9bcsAc0GNvbWhUiWe
2GgUwoz31spQj6Qw5vUeDgYMXZy4Wib3cTKywHAYNhXLNmSfmbV3yYJvHfHmF0qtR47SEOnBKK2z
BIjfuuVX16q97tBq5/ZyyqpTDjfPZPlbaP+C8pEShcd4Fp82Jh2jIOZ3QuBD7BHNFwND3PwWak+t
BduIm7NIcHRWyaMjx8cuS8Jai30aqa1Xfyvq/E5Oi76/O9Q2dCs4yxG+temtwr+FJxUQzatXDu/l
hBZIEXlu3+l6P0o8fbFubEysyVpWMe2RcI9x94RwJbmvtRmoQIfVx8ewRUqWzMKPpQLUGVjkgTnt
UYbVLU3U3Sn0m1ZAHZ5MoCTgHoXzGDL1ZYfdthq3HvbIutGWVUcNaJO+oQUflXQWE7tZj4GDUJg9
GVMlo44sYeSbbnWmDdlvrHnEIs0+ARH/EkR+60f8553uvaiq/5Rwy54iOQPS9QMsTlqlEK7RVJg3
hLM3N0ESrw04+mxKFB29WmU64Ks83Fvis8YhnfEB5vhhS32A+TbhwamrZ+mke510I8MNfiDAH1nE
w/0Nbz7mkM7i2yzUtTbd59okboVMIwNRNQqRKxfDwCSLiZaG8jXOL7ld3nTmeskoNSblwcZqyoNd
kPZZ0R6WSKORmdia/9mYaKuFeGitfvJMHGwqbAk4ijcmmpjJtM5W4W3CKNlIHykRch1bUWklxgOI
PyQj2GRMbM6DYLJZOBwOXcTuQ8TUEDBvDNnck9pa68J7KWsamzYd1k0XUiNaBDWQtZLbnz6KALxd
fzHlCfEjV6eLHEy0I+5nmOt5otvUCkhYQo2w9wBAdTjnDnWxmJO3oY1YCVuLJmxedBk+W35/VzSh
DDRBLxqA4YYSGTvkND77jQTS1DK4oxe+5AhBRBoxxZRHn6+60vLpafAJxPPCku4w2+htu3KoaWWi
XZlaEBHYwxbGCjiqt1LSM2MM72nwY6MHskTZl9ocim0S0bOoN3rNPzpUfEIozOqK4VgNMR+FPJNH
ZvSu9VqzrsjwXWaD/DV6dp8GOSr1tBgylOThcDTYdWrwi/lwaJbz3RgNa6fwV8Ky8Ri6q8j3CKYG
VgFlVqddQSS9nCAAaJ2xdPD+uFBeLaQqDuOuLnbvqs/6Ze7NsWBoVSr/vTTBBVJ2OFKyf2q+uGGd
RR55u06v6S9wiseDn+Bfn5HUtMUzSFuG4t5naHYr54wTj/DbAD9ZCRjjn+xgZBXvRVtRspnHxhoP
snIOlZzOVZ5d8z7dBDncMaOxdrH5iGABmS1CWIfBBRJ0i23sYmwMBAqu4WyZjDzLyFyU85zRr04s
vP+yCgyuC3arjEmGy6fuhJITjX2enOsIhHpBAECmeeypEL6WnJ2rSVp3l3M2CkpklRWeUSzJGO7y
BEJViRo6cZuD1rTXvpRngu7WFaUE0CjzvcqQS1RJx4ZeSxdl4+HHdeBrGKuyr+lTzeLuKKatqrow
FTvjd8EooL82RifQZHGsux29U5k49JL5V2s6FRkXHvtaUe9trX8rx+LbT9RyKpxDa8Y3RtzMlMCz
kDAJ3Ddc437/6X3W9m1NGKPkNcSszT+4EBFst3w3qmkfdulfEeaEmWmHFG26XTk8CvHV6pH+8y9Z
XjCRamWw1l1GRXl4sCmJEg9ZYq2xgIgYvkt8iRyQxIwYUN0msoJlysJJYEkLI0paj1KsxJWt18F3
lxdH9P3bhhyD0EQOa0R/IlXPlQH4t9SmjZ6iYPZH6xF5xldvg89MkHONlGlR76JSpJIGNT42zGPI
kXInx38aOiadBayYwu6SpSemnTIVEdSYymzJosGHT4yfJ8CqVrfF2QiqkzPk/1K3J+sbfGwZVqvU
aAn2s+t1oYgX05J9Tiwx1025p07F1YD0Q/d2BT2N03xkaAPlFF4aAd/ahYTFfEvPSK3P/IXlJo86
FRuCfinwoT1bpHXXsnmwOlwZMLwJV8KVFInnnF3iZHVLTUcepDtnQ1BfliOWEqPe8eEhItNWanZG
pZ1cM146qMk4BzFyGQrWpuhPhjDvZcyBnxenKPXXeSH+pRq6nho1kOcQsm7IEFd4tfahGSK5wSuq
s1ujRlEeOiIXjSrTLAMRW3a1EZY9jexDc5dFG9M8BIh476fpMbiQA2WoYcQX3nqiuh4QSulJfHBd
1lEpmz+h1wiKh3vctOfEv+tGtgtFf4hj64e8sFXpJIdKcCHX4mS0rL5Ngqxc9HHAKcMqWAxe9RH5
0aMOR1Rp9jH12dOPLNSJvUVzAqAAcbhVvOfu9Jg/qlIBfxPlmtcAeyzWHtZWKaPLMBww2ob/mgDQ
QqWVl07rLxEmS83nikjMkw3FOemnTRL5dDAGppfoX1+C2zYs08TgN1CzocWJyvOg2Q/JHkvrWJYY
OAsHD/IIGoqnMsuYdXv0Sb2BHoFCC/SacRh1sTE7FEMjAXAWN0nU2tduTLmmgKUM4kZI71PR20v2
5lsnI6WNOvmpIKqz0DuA6VQxKMj7Tn8LfAT67JOJqPbx2uFWgjScO81Z2Aw2SsxugU1/O1CnY7om
SrG1l1GFGWWM86MUGKFbG3Ve22OELGYBrIz2k+e+5AmBdlg0Z48TIpWdxOHTCP291odH58zKlTLY
CH9a9ar/dB2NPzvauG50zuDtolvUlw2uLng9N61j+S4d614E9bad4G/p4d7p5HXicy9tVCk5MOjI
ipBo/Hg26Kt4vNumR91lFCz2speuYuTq+JRs6pL5khOwuHb0ag5gODMo7l2YPIQT7cduesknjUUU
/psqvedgE0oL+AWra7YwjJTB1gmA98TNYecEwIB1RIU7gglpcGHJoM/qbzZ2f7qutRfOVPdy6yX2
ylTZySY02vCB5onO//ToQTQO+aizfQhwqDQH9SO9N86Mdz3o7rrHgJiAEFu/W5OziEu6cKXdOqBI
I6Wp7TRXDweTUxjvzug/R4zcckLBa7oUFAA7o7mCmcU+0axM6yUFn8LVA6eKdRHaQGPUztOAmKLn
ialy9yVmeeRgTXGs+g+J1lvkJvg2X2xlXHHp/JmcxGV8Z1t9rhN7Zw9w/eMPO+P9RA5S2ty8NeRg
Sx31HP1LXMiDbg4nQgxxl75YesaGM0ZfljrdMXHnmBdU4mFMngDpZb5g2G4hAi3H7zpgA4S31YTW
omEKZAP8PIw8VK6zGMpXzZa47jJ6aXBxtbHrjWAXar8lfMC2LbejAxTd6CTFKhSISfLttrDaeu+l
Lt+HlI8oHF/jHnU0U1IdEEuZkaCMuXSwGGyVETkjBDeN3OLdhKPOz6ETwQtJC0AYoKLnXcP0ESfI
PQLnz9Y5KwsAVimoQAIFAaN7Fm4w8dXQDSs87qkaiZ3ujmUKarz1Txgez4FyPk2uhUoZ715dPDVw
HJSXvIy6RVr7j2rKFzcEcK1aWJnIgdkV6UW/0WafkzyONhsxAyuZ6aOASLOSmWm2L3WNEZU/08VW
FcFYXkYgiEM4zJCcEgEyQmvEVnM6UIusMmKCQocAEtREpQqX+pI0qNFsL76qUJ7tEAmp3tmkI3dE
c7KDZweDqmVjxPIQ4651rZ9pXrY4zgXfBvXZdz04v6nXXqZyHlOjMMgi26cjwutUM09R6mdE3Dy5
RJzHmnWtvIZt+rgMIEOYrElgTEt2rybeoLaOf2VVIJXkK/e78UzqxnpArsa0fzcivW5jkhN4RETr
vYGKf9cacrHwhZXIO3PbX/g9SNVCcl/ko3OcerS2bcGevi02qKfEshlZnSRsogtE3E+NWRb4N8BM
p3nMeViAvIHdrmnfWTgiPfSDrTt2WxG3B19wMBsa6dH5NFy0IQN3JKnU8h/Nc8SxqNiYOQozcFmg
F01D8gN7X5I5WGHdEHJ6b4V5azK5qzoctAYFbiP/Ydq4RRVrVmbuBD35aHmypieGofSRs/QbLKF4
pjLjzxoxrI2u9tmgiKcEdPKn+eHw6HNQPCBbGICJFD3DTd1kfsAxeZsKSWyge0RUgv8gii/NjBTT
azZgQp2tvrqZHaN2xgKgHdqDGiCHqNzYc9vQp4yIqJXDnkEZ6RnomAtAAnT7lE/fWlldjMK7VQmD
+brmd0b9d03y6miExdaqCLd25dWyo71Glrrdpq8SJIPCSpQTtYY0wP+wmYY1lOxSaQC/Yvpkz4IM
nDkOVjOc92T7zVENOsw3s+VzT2roAKOodlOGCF1zS2T55ikW+d0P6y8flbxyBaYIE08dGC4HgBdx
Wo5JdnAW02To2S8Y4uWU/vMkX6nm7QGU3QZVfDE9eCYIYptkXM598gMTyVx3roXcDLAfOyRG29wn
PouKOLN3CZf3k/K/LCDNNqSCBpOWa1e/jqW/d+m0ZxJ5tYdqE7bRo/KmtW8MJKpqzLvC3sOeFu7T
TFARaTjVQVQRJrIIkvZh1/Ju2vmlLoFQUq2iSiG0GOVYMhHFjilgQO/hc32mhvWZ9OGyzux70qB8
HqkURrBQSapQ1qFMHXSy8zyyD3Usop5RP4zYf8kM6NRe5T8sYb4Q8fCnGHUM0oOcCi3CjXZAPI7O
2MMx87p9Y4vdwMsfZvkxrJoTq6mVJ/C5utpZBd7C03Gfi3YbxHDvEs5vCmssqbTRjvWeWcBO2hGb
66iWQUwz19sYudHc6U4MES/BNm1CQAwq8ti1YJuW0cEQ6WU09Le0IB5O6mviDyBSzThEMK6myxTY
QWZQ9c3Z7zCqgg+M9WSp3IsOD3Fg/mMbcxCDaK6dX2648tfR4Owac69sWwc0klknR4fYVkTPREeP
i56sqrbo1saQkanFVBNlqj6iQbNR4KqhIVNiTNajaRNAI1dDVh/NlLU3f00SWqPnLoNlGZhihfkz
JcILxqUx0DmECoT21M3YLkLQcmbMkwIDUwsGn9QrI4LzsdQeJgqfUU+OjQRbXISILTRqwYpsZJsO
cGmM0PtSbdr3jX6zk2lX6CTvjDpqG5k2xGTaP33nndumeww6CFZZiA9Dmu9eTh9Yz5BwhbLUKfF8
+TLlSK1QfA9xuZXFtG5KFrZGnG8DzIRDHlpr1TjTMo+il9YzcLxxzBtwGoLhJRmzF1OSJ8KunkPI
02baDKeULLudHZmfKqEnA/l7ianK17ry1xMHkaNZVAEQnZhLlKsSf8GT1NPvMnR+/p/yG9N7bJIZ
G07av9B3HpXw5arUsJYSg7nzsuFATN8pjacvTwSIXCbvxcvxqrdNtCdfdTNAJuXmwwQ1QDkrI/et
88bPagqvzPg2GamRteq2Eb0awsruDukoAGMaLLuiGGDRwzwSmJZLs7pZTv6i5T03+jh86q2bbeek
+b5RAtWV2oUNh6ny5t46QdrRDsy0IBezeWGUm6c5JkVRoZmb6XXFtKiMYNVa6lHmCebxBFZE37J3
sgoMhVFu3qiJ55y56p47Nntb5EzSPMTKe+tHLI5Bmqo5Wo2zrdXvjWz5AiNYYlVYnJzUO1uZshcU
FER1DIplxYhPBrSmEGxo3Z4uIplNsLWp3yK/aI7KAzLOn/yjTHa7tee8Oj37SV1Rv7Z0+k+aX77m
MCh8BVFADnwIQtOatU46q59mhCGr9lfLsWMrHDAAegDZeF39jUrkEYvRWmr1AMXRuGm9+iySCg2Y
Tr9thdE2VCnDpOLQRMguYlTuExmF+aUL6h/LooRJDZzffqlOUrc/eFC/qXIli58aNBK/Gi0FX+vg
jTgQbCCDVcz0DxLCI7Y692wjhcc/lWlc/xk4NDcJUJXFQJ2MzIXg3IleqEuuR9TuQxCxO2SMHufg
UopiUzDtjeP0Xw9qTiPPK+86shjIDQKUKSoWTC7EZ48s7lNYvpL8uLI9fy/774bpRcDgFjttHPC0
JJ9A7Nk2JSwpP0HMXENyuf2C/nXi6NXo3rtOssQpeEzCcF1UWJiz8iS68cslAS11KwDzHXu6i6+L
8yDVWnTlRUtwr6A/CvnC+Dl3X7bPorafIOVXclzIXr+OY39wXAVl+gty1lLM0g2W2JPhfllhfiQ+
eFNhiu/JFlAIb5c2aRN7Gen5pkZLR+po+93I+o+iGIefSSZLj59s1cWwKmUki/1QO6xHATJ5flcf
Btycz72OwMSS4MmYKSGAAC7eVM64d9ssudVOXWEgLtFkZeSXhs/pBB4XnH9bMa0llMAhPLab4R0D
B0yLa8Wh4YyEfxNFgAe4NP7lEzuvFLZHAxkFyBWeo/FmIjlDqcVqlY/0ONDNeOdqltx/cvqIfJMD
nGneHbXs6nM7nfV2lp/QRNjbhODzFJXSAqxen2zcTFtBMl0k/R2kf8Qm3WCbUr9M7s6W76a3q0ti
F/Jy5TXFMii/yhD+qLY2AGgPJEG54RbY5FJP81Ug4QP4S4TDCiswCT+d++ypa4dKQX7iymRXwtbn
qVKvmFIZQMbtGj5a1Z1AWpkliPftxDpujs6Y2f88QwhetwYeAVanUXE3RxaoqFTnlIRz3m9o2vH8
pqhCivAthIYdOOixb4NceR0cNNg9E6AFeD5lhmcWGWd8pmDM6PdN+zRWXzHeqijwaTf/acAnCRRg
HPQX4iXq+3yRoK9zzPjCaJNXlq6f09Rlz+fz+Jphskga1uQa10TLu6u15wzZn4PjMObPjLEJgERB
zcbQF+zmV89ui3TC9mg20IrLXe3zeUCf/ozMfau9saknEkwLDuYV4+iS7TXzd7JXWd0vDHeTQzy1
IqjAmALDXQnSHAZO/DY6znZoEKI9GZ98PXpNALK3KhFc0sKhhT8MTMYtLlFWfHRaZXyZl/91/VqR
HBCxmWbLWBLZW1IfEpYB6J1d2y4rVrGFOol6hcYbdwuXTj8PnhcFKl+Rv8J01nkXiCzzmo8o2vMY
d+2GyQnJZ3a/H/o1mp+nhg1a9KRRKxXV3/zZykNVHG19hmmV1UeR7Mz2WUIJ6bBvxEy4FvXAeqRa
uMWpz54jfVigwdL/Gga6oA8M80LIhei+hwnNx1mqa2quLWNjh4KEsg1NxpP+69LEOwyFdXdbNuse
HU8yb3mQKKdnt7jhc/MBCtLSRnBfCwIvJD/6LUXP0Mb7eU+PeRX5bGG/1u1trP+qFDPJ8FeReuDR
WPjMe4gWa/gK02rXJmc6swZbQuAjPAClD/qyKJ4s5i/0O8hO8kMyqpsOh7GMtb1DU4BDhmsQc8LB
4zea7nV2KHykpLQMwINq/h7wCVz8ws4bZvrJujUejINXiQ1SW1X+Tut2TfvTZZdJ3ibzgP0DeShv
RUj1dgP2RJxCzsxNq5f6yBkcwB6dYCZmD4MAClAfLBCZHmH8cYFbfGFukNErFfE8B5+2ylrF4XIo
EXxvp3YzhFQyPersJ1WJJ0wqdKno3TezMIutR+ZwN/D0FTFzZeSLxtKQzPJvMCBM6OX9V5DcHfeQ
6wZ+RWtbzMgMq8AF0608Npfy3CcfWpZtphnKr3dPBHWglTHk/7bWOZaX7jvXThUcqNo/NfPjxzzF
WerlP1Nc4/Imhg88kjmOVZQIwNg2HOqEfKTRV1pva/OFuaDNQTJYPEsgAtJn/tfScfG/lAgdaeCw
dqQnEUOIbY55QP76UrBWquiUnd5b+xI1ykpHYap92X1wz41NZ/MDsPiNFoBrqg5cdyyenuLxPLKU
og1byQgRXQ8uvbrjt13WAgeGxRIpJmvKJcNxYw8fkEjWAAMWHu630KaAceglnxv7Wsar0N8kQBgm
42oOu56pxzQntcmXAJVsOzXcn1tHm5ceH1y8UfoVeet6gC9YvUrrtUTgpT3ydKZJ4HFY5F71VIcO
bfA3NLS4XyeAP5324HDHzEQzYmXRO5hbCB/k1xjayoAPZgCJoHccYzAr8Pm9bVueY+MtZp5gwJZJ
szNrMRQme22CZSouHRfy0JF0ZS379gdcqNUehujEAjstUSmtOoUAPmY5s2h5QvNrhO6a69Hwf5vh
GI2/0vwCmVqjzS2ZtKTDMStvShkoa7fJ7IQd9vUIbC86D11zDatjpaYFiW6bNAGmD4sxOLXxWxj9
+ngahuQj5LXi2OqBTYjq2BkbYAN99IKex7ok9jMpNz5/cyBAfrnW8ReGfD6N+Wbq/wSVzLT0zXda
WAtqtnEQwwWyJJqDfFiPGR6ZZ4UiUHEc8YoRbTmmb0bIuJDkt+HZLahp+UTSXU1bRapIJiHYvDXz
hcHkl9noU8rzXQZrarydTdRQtK2Q6IznWr3ojOPtbw2DVtSRW3qHgP9kNjO8IAPYUPnXUD4X49qm
Yg8A18EPNt8l8U0syBsDpScicnuPyyVvjg0KQA0AIDDSrt1mWJPzyedY30f6obV/Gu3T1XY9cRgJ
+Xa2xeZlpX9KnDECdaPc6fGvDkamy6+afHU1k44XcI3N5YHbhd1rwVthEZwZtTtJPqym+W/pSNgG
sMxk2roO2GiGtJTOUbjUrdekhEOwbzy5UuZrphmIy3aF897K54qsEvFeILEJaM8bwtfQpPVE6Ywz
D+I4IILELV8YJLjc7DhdmtAtnWCv8fLCCqJRW5pcMFl3Dgw0UQy7OFryteE3G1kAsueJi2+ztILH
0whNjAnbmSXVwXFkDIg9vVJImvE6ADrO9zU9uRF9EK9WZnsXIGeS/Efame1GrmRZ9lcK+VxEk0Yz
mlmhqx/kLrlmRSgUiuGFiJHzPPPre/HmQ4VcgoToTiATmffmDTpJow3n7L32fWo/1h4qLvejGLeS
FdXb2BK58t4F8UAbHX7BOX0kJt6vys2Bafmo+G/a5GEuPmv7OLS0hc59mnKGiUxNrLvTV0UlvQC9
j7WD007NpvImyGsESMOeULiz3rQ7xIjMDFAtl+thGenG1Ic+oxt65troovOXs4XKLadSjvqfK8Zh
O5+DbD+sXXGYylspMQ/7t6ZU550DBNw/7yXCHWDz6bnUnzfefgq9Dv1Yqz97WXKKfHHXoYbFjbsS
pmgqepbDD8/cKiwwyNMpOKGax+LL+odDqgV6AAZtMB+c6FsvcGxhxLQJBI4ZB3ALoBDn9SaGCqZH
DcdpivW5qJr7you/hiTmmEYweDajGdomdAQeknFjCEGiFxxWFf54cdIN9oYuJ/EW86XTOB/6kUK5
xc2Rb36NJEgu4F4cYpLnvARlMZAUiLxfUOxy9Cvgg7oleNsqVMzdaq/obbjEwMcsPfmUn7bBZkoj
+moO3PqmaisBnTJEz2KzB/QhgHiBQRWu2CXanvebvKiM4w9olumbovXwExywVh8WOA34zrsrVwGl
mzfugUPDeNeE/kGF+pCbkECzMP2Fvuu+rhhAps+ji0E1D0uD1M1SFX43qC68EDFc4CWyBNrXc7F3
kqH+lPYNhq0FOjvi1oW9lh2S77P9pwICfaRZ7PVk9cXs1xv/cMVgrfgCfMkXXZMf0ak1hgY/qIuo
dN5pHWXnYTE0l4NGtLZ0JUJS5d5UTfDJeN4MsoghNxU1JbYo8JjF4ZdDHOhuDT/3JJuCT0Ql02TU
kzwLZhU+InOgseD3IFRnerIQEKnf6Mu1gOqPTpL93DrfWgfDTlH7enua76ZKDleuEzU7LYmf0hM2
+kB4txR5OU+tNzleB+u37Dam5Spho5cXArOMufMthcSYrdVOtPipaSye11iJ+9T95vu4KAfWD4QD
nFDrnduKYF80NGoquh+F5JMVyTBRyIcuMgD9CwhPATOQVctlacB0LuqHcdCpA8tkme3xineNf5iF
8s+RnZzPyRZNlF4qpQER2RlrheR+mmK8nf3sU0LxBK+vuVg57CwI9BevoYeHM2zZqIcstR0d8soA
nmyHLcsgo0lVQ2l0g4AcC3IJMEgZTCsL0PgwTn+jxiUVmBTXQd0LkjidFBJz0oMwK0lZWxCUq4Hi
SfUlkeZ+RPsXY0HYd+N46Gv9q1yzH1FDf4TfRkdnhn7SOd/mGHufpElQ9u63vt/s4c5PkUa/Yt/5
WClwKJatve/c5OR+DWgFOtECvKtuUplc9DFv3CluCxOD1ohJo2SOW/2Lno19Ls0j4h2kj7a8ob8l
6LDj6OmLCxyHZ6PmWG6i8xQ8cJLipyaZTQYdps7u0tfdwXfdx2JCK4n8B/FZsk9bwI49Boo1wFsS
lLccjiHCBen7oiXBPOsfko7zUmdhrEAcdDoOMOJrHjo9aBQPN3ofap/EYE9DKxCH0SyT+wsmzYxB
Q3Wlmr67fiKDb1GGLPWnNw7NQG8N9L/vkoyVuwQ/ThgaIHn6Tp7RiiirsWTTVQVVmYmzqJUVK0nv
NCuYJZZnWrOxX+c0uDoLSoliBkEr5CVqto94/aK4dsRdXBkFFLgvQtCFO78srSRfsoOswXqq2xot
LHnzLeUslrQqp/i1FpsIuxW8thOAdy2Rx9hlW0lLc6U3/X1JOOj8dlFeEuKg104QICWdMRw/h/yz
W2nAetGg75tRF7C6ijSnZ4X2NxzYNDjFUpsvcRggZKAIpuPmjrPuCEe0Ml3G3KCBUG1NnoFXJfeZ
dHoO/MBFOTT09CSoiayrRzmIqpJgXalGGpRXU1aMZb5vdKEmth4RG/2bzif6G1SbHv161wURKRVT
bOWlyqa0YBWa6FHsO+MXsOhw0MVkFiOuLTmSZsgZ86+dpcS87Eo3riiPZciXwu+hoh9RnGKmk9Ty
E7KGWZmKIckHvY/yOewII1Ih8lxgHxFhAVUcrqpBKDhO/jnYyYrzgA5r8jV22tAVLBh4yDthKvQW
EGy9zNXvtRGe+Fr5UD7Qy7lpnC2oKdsRSrfMV6u9awRmc/LFgA8jOtGZqxgjYGnjKHIAGEeSlqAb
xnP+qx2aAGZ/56bRfONmYybu5DKE26E7bQwbz5w/CfFytqotpCSag7b+mqUI+VCnBBHS6nLRSPqr
1Zloe5PxQMX0RArPKHpuU5FukvZEpx8yHycd3gkDJmI4xd9mF07xyVIs8FQ8I4EIRqJJgeWyyYlv
ta1DkNGjdTNaoDOTB9U/k7S/5yDNyUF12moBLhdH3oJIVfWLT1yGyZj9plOI8yZ40L7AhURvwCSS
YFh/Mdbf9WNfsFkobS6dFaVBUc93WrO/RHbgeQpzPfrXPD/L42Xl7eGD1+H8IMs63+q+ajbh535M
Ewx3ENyW5GeiTYoVtWNlHX4EKCoxmjF39BfL6Cybl7WzrUdDrYvYG57qGDtHPBF2T3NS45ekRijG
MeuQa9AtTcR5X2Inny61cCpStJY41XSTBydIADAW0FgyAT3etz65MG4nPOdssHU1PyrsHFhpU5lm
ATokv9aarc2M8tRBAW6JYUMLlDDLi7UN5zg6b8o8HMEPRf2IerqjSYM+Mai9+JSf2Jpz0awN7ZY+
cDYtT4EJNRpBmmw4/giBFWCeoWw5lGL8qdg29n07QtZr0eLTF9LCLo+F6aLOuSq7IS3n086ZItPd
uL7Ki2A/xFHbYdfJ/Q0LGi65rL+NZojWBOBT18gvIhs7pK6e6xYuFWIQg5nc88VFFEIQF/SjORVJ
m4gPnQjDfDhtwq5y/fc5ZHE0nA72gOG3R3V/KD6UAR3H8pfsnAi9bcoIWYHqu0lJTaGPE5N/k6HM
vJsoi2VDnbdSJfqwqcEFDQPHqyRW/8XRhd0SfbtgeAyzKRPLIWsnYWfkIk2M+phtw0jNrMb0J5mZ
nTq4C20rxaVbNCVJioJX+TD7Y8WRFu8ZN62R3tJLjLqIwVAkadR8RiXESNs1CATHmxD1C/qzPjsD
9aIfIlcRkTRL+qDvYzcmyGJZdQl1fxRQkplDUS7ZxW5bzHig/od6rLgqB4PqHZmdGX8JmSuyPjVp
s/OnpZtrknptvwgOScPatN5v2unResO9MRTSNcqS91AeK3ntK2+rGkAfYQFP3XTNDnGeeP61mluW
9YZpHJ9hGnAeanrOWKfUF01640izVQLb1jrXI13Z9QLEcQ/NkH94+bD2SX7PK07Sq8S2avyuPTGv
F26V5BC6Yg/DEqTzIHy/UFjQ6CF6rzz316GwgEX60g4HGeUu1LTc4YCr1yKBuFj3cUC9dU5Nc4+Z
zIFyaKrSTSiGrW0zniOMtD1s2hTjEFZ5Gh2PXV92+EoddI/2lIKpjPeyb1fjspBgj/tq15rqKUPY
p8YgfNTeVCSWNf2tVVFMOKCSKGk/oAsuqCQuoUN6VCQy03yeOpmwm+YdOdRC2mid8EvmYYiKJSqj
KaFvhE7hvJjJN8dCXq2MHeqYm75O9xUbGuLcVJ5yhXCt8vEyg04TemS6jlTIgDtHXUiPPneD+UZb
atmXfBR1QO9ibHHxssVG18fualHLD6cZSYGPrPPYotxDpJemw6qvHFlmku5DVuYp6CQ7R2ia53kB
dA+TAX7baZSEKFTqGgYQQ3o5lXTwoFlGIP5MvnJqrOxSJzGqERNZYCMNsRTVrGXYkawuHaCtRZsM
CSKRaszBEeVBnB1mz9D/LhST2ZlPEpc+GOwczvd5yCKqcBOt80NfkhJ47cQVVny/WIgeYSVCwWnK
GpClBmIRXjtW0jd3XTPEPywu8YH2SzyGh8aJxHKFKGvsPhIlkmHuarMSsh5WxhmdlC9CJg+H5fnd
khUS9JJHECjFqyormeVqkRF2Hfc/fQb0jeiayvsZl13LTqtVoqB446vBHYA2mao4a6SLGcxJUZnQ
luMYdrNasAPvurEz3lU9ORPzBWO2uSj9ppFXTbSGNVWOyOuXX2HY0qRM/HWhJFOyOO6Fcfii2rDv
UBlmvWyJCenZyzpyLdOPcVuU/Uc+1SrdTZ1DYptJvGG6ZcZe0kuEFCFz9azm9brv+ca9WdfRvus1
tldsKsND2UrIPpnJZkEgjwFINpsgIYCQDhC5uENcMfYc4K6qvpzmifDXgn5UfE1zdOgxDFbQy1Et
Is4JMpVMl75ip3gyK6njG7dsaNNMlCzH03akq38mQ9f96clg3da20ch3XhhmaOvrES0PPLUg4rBX
ewQUTSUVzd4tWv1tTUSG66PU0/ieImxuD4XUGiWr1j1zU5sZVG2VY6f8AoLbIE8VH4vcZapmWpxm
v1IMwwpwYiNaAfd+yTI2brYXP+KgHX+Otur5ObFPJoC3jBamSzl5t9xMeieFjBvioJjk904/0TdZ
NFo7IthaJ0WfMWUU0zPYQ9QLV4fynOxhEC8I94kLii3pvQLV1omeViyyuasRAy6USJcTG1QK+Ubv
N1jMqnoyW4E0SG+lLma1q4FCE+XZB/33rJOSVh+AqC2bwxQ5xSAvtQfTDGjSHHrj3r1IxIxOIcis
vF+TlS6r5yGdusuAsNyJOky/4BcBruL3aQSZvikWFB2CGBmFdvxrE7TLex0aTFdel0WXOtRUuyMm
FCRraPOp8/pNRapSpEldbypw3CHe2u9VJ7J8N4uq5D+XcfmJNJ4NRof0PjtLMeZ9cUWovllvxrhP
Y5m83ayZEqwlERMVWAIxfAdKZgBpFDGC0oVC0ueFtuo9dMTmR5LXhOyouozx1LVJhcyMrSWAfZkO
cHVQfBLYK4OYpE3Essm570m4nI7VAtYkJIUPLVxOout6XHVQkSDObXt2RoGjfJlTnTQAGZ12cpb9
wizDH9xNBagcP+uL87KzFYVG5vHldB484kl6zOwlRh9NnnDUuoIFyTE4GLl4GZ2WngfHIBFWAZrH
TOGe4u+EsbrECX2ZbkoJpA8gQuB01G45Usdr+4fZQTJ1WhQaLjUuH+WcMZsH5jplfzvtUhWV9iKO
VP8TYP9YEvuN1wzb4aI4GjGuHFZqiR7ViVEtAKoqL+vCaCDRwHXhxk1ZEN+zeZGwbPLRhw9cCSKX
I6kAtaB40kRVZjEcQpyJ7G2US430bBlzt/kIX6nsz3qOYdlnBmTZ3eExKpO9lY6L+jeei/bcOJPT
fguqiQxVs3RT/LUdBoyzHiDx5GceAfw7qwYP3Q68s0WU5GWA68reWcBpjPkV3a40bFdGnCxeFjTm
HObqkj9aRFgZ61YdjNc9ravpYg7dKv3B8pkzSNYFTA3StzGmYcqOwAmvxyRAScCBR1cj28IWdBpV
HXR/I1WyDc3tLeu7WRLAS07husygcLu0OhsDJer3ptXaJ2bAzujbbTMgTs9Qz827CvgRvZm2iF32
2BqkNAM97s5DgD3Jz9rrSjYITeIQHhDXpH1ZmaCfzwqD9L8vV46l6ejk99NYOwjLlspDuCbMrO5I
mNDzAfxZcZ+NgdD30u9RyMK8jr6xIVzb05HWhjzPRxlEHyNwoQTb9K5b09yJm5J5YZ7DNIQsJqsp
OYyo60BDDm0AssHm042qxiE5lXVcFbdIW6mMJrgkL9p89mo+c03VXA0KqO7YFFl21Uyt7g8JqpTp
3J3LLEb1GxX40qJt4lqHqoRptuotLSGfs8ru8tafwtOaRS7+pBEGWnx8sqBBmzm2Hj4iRunYt0cY
POjDzO3SIymVGvIxQBl4udKnw/mfYZLguKyZ9LFv7ZlBae/+aPQH2W0IyWE3YnCJwDDKGkNWhr+q
3fb4CnVGnCNW6HvK+W2jT3g9IHJmkNBUbtbsseE7HhBx5TGiOSQPVs67f/3H//o///vH/F/Rr+pd
lS9RVf5HORTv8Or03X//S/7rP+p//9WLn//9r0AbJYwR2g+E9F0PLQp//8e3+6SM+D97/wkKY8jr
GGN0DhcTTIvy4mRfZGHvn7x+If3GhcTTCxXgYypHU12ZCZdJr1o3DwvCquAZ7YDElYD7CF6Z1hLQ
+v/fhf2nF069eIkQuVXoMTN2yb2XEzrUuTNFwCqrWnJjOROxjhVdlV6/fulAvXTTUlu9PWJPm6On
a9iaRa1lOfeCqaPw6DhntRNCiSgNqbgxWSkcRDa8SEaEFMVGWgVip2frX+RyzM5iXZNpyZikkiMf
Dd/oO4YuZ4AJl7P1VHo5IOOLykqfLhxg0RkTUBgMIA4dre/Yr1/RHvrY9PKDU3OehbGJGBZUtKOj
30tJqEys0RSVmcPpIhs3QuBjkQSw1SkbeFnpcVLHVbcm0XhZSzr/FPOZZefsezrUH9Jq+u5pEJ6c
AtDtQ0H38Wnms0/qeYzuK8AM279L/OJXl9uzrMwQoDQkACpM3Enqvh/i9l3WqU/MiqS8+d3968/e
c9949kcDjgqHEyzbr05NZQFKhtFEzmWMtIhPqQTKgOzqd8xe1aM/kqUStRAI9QPlXL70139L8Oyn
8G35lkO79JXx5DZM/vjIin6G3JRTz63dJDwMfezdtL6bHkgwKa+AII4Xf3095RoptKtNYANrn15v
nCPtOuz0EVeM7S+qSBA6Os4w5Ri6FMeb6OH16z0f5v4f19Pu0TC39FcoddBo8hrIdORCPDgzgRpT
qtXZ61fytj/q6Xzla08FXsATpbJ6fKmoU5KOOc3pLohhD3LSQYeOHO/c931xgdA+OQcsStne83uW
rzihUC4EqbMDquH96z/mhdvWUm0zqHaNZ+3RCJsXb8qqrQjlGp1eczRig0kz8kxls//WfW9/1vF9
BxQWtVKG+3GPXmnTJk3nQAxn+hyX5QRIwXfE6kCE2gFLUsRfURIvDMfDEwK15wcMlywdkOR2kbc2
f/++deAj7+ffvtHqaEqtJSrguEbpOOiAGOmpifHOerjFUyQ1QXD7+mN+4eth0+JLOjGe8qQ4+npW
QTOxpNkNf7ddDr6cBeHcMGqdcBjuwPzY09ev98LM4T+54PaD/vhcnUGYou9xaGJ3834ZbSokZqzV
9ajcU4UV4NBFc7af0advtSZRXmToGd/4FS8NLgOska/XaCHUtp7+8SNGdJDoXPmGRUGDpxrT+spi
ofjk8pe/vn7D29g5HluoALQNWKR8K45ep227FFMxcopkiLsrv4jRncZRjRy1wsg1EONgY4wiY4pD
AiqCePf65Z/vDHzjaVwSHDUpZVjz9E7jrAzq1Gc57lpv+JFOrffASdE/ABxG7iarn5YWyKe/v6Zg
QUa8KgIAN9u26I+nK/1c6WBkRg4H5Uikf8PwDdrYqvC/1xbbrg02zoSrw+CN7chLMxiNJilsIBnS
7AueXtpUHUu7T+ykGDJcBWH/u/JzHE81yAh24z9aLGG/Qxe2dBl57nnaAavLjRze+B0vPXXF8sBc
ykOw6ugJBBKmfVks/AwvlF/dLArP23FAUiXM8kWks3ifWewxf78SmoB+AoPNMnP6R1Nmqpq8nGrh
wWaLISfGzpTcjdQwr+mQ59do9pcfr7/oFz4jLsghy1rWXqT+T592wnnYQjYntDgrsqsygvqy6LG+
iGjovLEcvDBPGTbUgisJSITiaByPS6OoTgFNkE5nvuTdDMmhl9qnvAk1lhgkx7fhG+vCC7fHfelA
wvxlCVLb3/9jHC8CnxwNL1besIQr1MxJcwr2cyYFI4viD3/7LPk+BXld2uNiQh0t845WwidSAbfT
lKvPEdEkKMfbYZeUU3z/15eSWgZCWAFwjln/6X2V4TznGOuBS7iTf9evhfdpoP9yEutgfnj9Uttr
eTr7qUBumwkh+e1M/E8v1VpG/YAUE3FARxOzaTBeLAX16pTdMXyjZTgr2HDctQPq+dcv7T1f1Zlm
mAgoEbqBVe7R6/OrQCD1cCF2AE22RryPJ878Xhdc6Q3tOZMumq3f16YJT1WFJJ5if4Ow5I1f8Xwq
UFq7wbbKQPNmOnz6BFbVFlMZrTV0wiW6TIZmvZh1CbVqbmEDK2VPVd51B1IoW+BTEkaaG2b3nnKJ
IVptRHJOgL8vVDSt17Fm8lzwIQfQjt4Y7C/+To9TqlEuI0MffWDbGVaRMIIfu/Cu15hWD63ReiWI
DEEZ7KPyuiJ09o0ZaxtpR8NDWzdwaSB67vN50iRhN68Vcn28IXQY4mW215ir7FvrwvObYyJWLAt8
QUZQHnv6EtiuW3aoWx2j88ghqVf5rpgB/hM1Ml81umNjl8foqF5/9y9dlQ0GIhqeKc/v6JNukeuz
s3QbHLXZtHfDJj/tG3feO5QyWAMeoiFo3hhuz3cbAXvl/7nk0Y3SkCnTXuG167wHLDTNFT8A3y3/
wrhT4rowqHlFjBCZebZ+435fuLhwmU/YT/ETng2hhR47vl/ut20DguK8Q+E8siwgwWhpMt9GvV1O
8EM7b+ywXnjMzMSK/aL22Gkd1wEGxOYJZRjuOenR+Tazy9eE+2OJ+oOL16fbp3OPAOH1l/vPmHk6
do0vZEBkmKu0/2yNp29TT+ysaGiX4tKHB7FfZxQ9NebmHRAd5If0i6964eh31tHTtaTdS4NRocxy
DKwaiobvh82p1Bvi6F//cc+nXYP9kmVSB57g522P7I+VC9aEqgkRb8B/YsiilG41KJQYqdbwo280
PMmxDONoR9CYrL/iucHa/Pov2Abak6fDRy3/+RHMfpK90NNfkNe102B6o9wFlgtYvBPiUAjhNdFX
3P39pTghB9Iwu4LtPhrzwxgiNCQ+BHlr4wVXdsnAd6eRAYaMYzYKrl6/3LOdCHfGGKcEoAxbenV0
WAxkhb4GtMI+nik9kIg74iPu6eI3wLnzJTkvevwQbzzOZy90u6jP1g7co+szGT99nM4wUZqKyN7L
kLrdCWQkvE30a7Dw3KtiFPY3MLLo2tFD+v312332dXFlzM1esO2+XASAT68cB9PqNBNh6DKbxIE+
YvdhMJBudNiTKqtqmo5q1NMb89izhYF9rBuwNYFoyqd9fPqnlgawre8LwKwdmNRGFrdYxFBIvX5z
L4zS7aCC742TEWWPo8V5kLWf9yPdubbbcnD0Mg2XGP1qIGpogl6/1gu3JAPrb0cxGVDGObpWLeIW
tDjXitLevabvp89HftQbD+6FO6JAzuBkq6GMkUej08adwPlseF2eLiC4bq4xlfeXuimXNz6EFy7F
xsq4rKuU3cTxDYVQGYDNDDD4k4IkUa8NEbbGApdtuP58/dk9P9fhzPcZBtbTfHzIk56OQkIFmEsk
FvXG6yYUiIS+JG2JhWmdJRIIeOEpNtFd2Hm47dcNY4LJHHqBw2no9Z/y/DX6HAi0y5puXA8V2tNf
0uILhmwLnY0dS4gF0yd5iKmtHpqb1y/0vFLCPSvO7tt5lkP0cWkmoqliggmnceqG3Vm3VC3ItTH7
UQV+epUFuBoGleB9WRaIgAEmr6lEyf//8iPkVhniBRs/OBpPbBhFZ8qCZIU+8AGNrg7Ea7qs4Az8
02pE7Im/F5IQWPZzlkn5WMxudnj9RzyfcXkQVNcsLAJ28nL7+3+sZonvDhyNIjJAaE+PF37ll/NX
lx03OTxgyn0BXEmww/r7q7JnpHuzHeLN8Yuu+2CETseUm+PJIcLbTQ0Ip6ooNqAaippOkUVc4SH7
+8uabSfDNo50SrVV3v+42cmLoox2cAw12BfNjXTTKv5CgtUa3eZDUqSHdqy0eKMK+NKgtp7Q1uO0
5DM/Pb3oGikEuGBC9sWocODRw54uPKyd2Rtz4PPFxGcDbjjAu2ZbRY8+49Gr5hn6brTvoSeyC5lm
ZGY45FYi5HZeUxLeu0s6ilRskkc6zW98uy9cnv0hFRlmR0aUOBrM1RJPFdpCNiXTSHTdxjaIixQJ
3rgEN3OsfoiVoJvX3+cLj5aCsuf79CdchunR+ukUnmf9bkz2DQftRzwPwxlN3eqNZtjzuZiP0/g+
+1w80+J41Og6ydEypxVd6y5+X1QEnyMgCc7bWDqfXr+hFy+FANjnHOVRPT061Qi9oIwraStN7Qi9
ecggc6RDqfBbcIb6+4/QUBdRLDNGaZ7j04FJcBc42zYhqa5t4af7fr7cLHBprsXQE9mRjFC4X7+9
5zstxATseLgqXQ3jb+/zj+/PUSpahMAgETPZnNDdgiG39Mh113DK3heQ0i6GJuO0MfWx0m8M0KNn
y8vzOT1RrOC0yiJ3vB+JKsJAkPARkzjWzVmFpOHSz2xyKky6vnGpf6o8f+zQ/32tgHUM+RMCZXs0
MCcM+8KLZ6RUhCIGcUhrKQAl7KmZodNd6Rkfu+ftIfoJPCV2D0YTyrKZCTeMxyvP/G1P8Z8fJDmb
s8Kz6Blz9HVmRF4kUbdhxEHmH3LsAu+FacjCSWFajXlXH3QyOud1z8yL0rkkavPNp3I0Q/zzGwKl
tnKVZ13XO3ooskHcwHaH7rXPqW7158+ire4DzFynFtE5X0N4eH28Hc0P2xW3ajUtN80hRoijqdfp
Cge7fYEmpRjwyWeZHSpaxz4w1NcvtP1BT9+35DuivWcs85DRRwN7DdkLIeSB4AE/BMNXgC+A+Xgd
yUuskBwnkOlev+Lz0UwNnoYiRQFOD+yann5KbTTXKZJ/fxe6S+I8JLMGKd0it6y/T5G0y6/XL/fC
DXp8P+wSaF0Sbng0Vyg5Ay1TMU0dDwraSQaIuNvldL16pHrS+8UuhpbS69d84RaF5F9UXFhRKPQ8
vcVFAkzLRngtrreUp7p2FXWHCgUmgt83Bso/G46jF0gNzvPVv7djx7VUzDmobHz0DhjP+qs4JT7G
J6n4LN9yAm2SzQcQKwDd1uWzjjH42db2B7V9ta7C1rhirtnPPrG8JDcFl5NcfidxRF6DrYO/W40Y
02gdLUc4DleS4u/RV1T7Bl2wwT4kxp4YrKXu91Cf5/fxgHX09Rfw/POhE0/Fkq/SZ19xPGmsk4uM
WVHLdttuvJBVMRzWLkg/vH6VF4aWMAp3HVWxred/dEN2ZRfWoPijMW7mHfLa8NQC3yYakY3aOMj4
jb3/S3f15/WOhtVgwyQNEJ5ha4UjsxvLIil2EjXz8MakcFwk/+dVWQBO1OuENcwNTwdwHwUd1AYE
PLi0FmLZKyapG8ofRD+sA4LAk9Zp6pEwLN21h6xesWKPAYU+aCJJMkACpOd0Ksl/+f76E3/hCWgr
KOm4HDoYTEdPgHIt2s2eDi2/aun2cZ5CyRBLP3QXf30hIzhWBGyaWAmPJ6ksGkNVVNgTdGlhxy/K
ls6ZWSVin9cvtI2Ro8+XWYJ1RVI2VPzXp09a5DCc1maCr5ESREOhp/yQ4jnYN4WwdzhXcV84rnhj
Cva29/fsqpwiOPXTBuEdP71qanPMULXL+x3XJNuhO6YyWUcd/Lm1wJzpi+J2niq913Ean2fD/A/A
vXlYx7I/1BVnaBeLBdb1FYNiGvn5fWaLASAB7VRSKo3/Lq/qYvn7adWI//nV/tEhyBD7OawBLJI0
VuFFPHGowEud1o9NkoLvev3F/DMdPXtGfG5MIMZ6njy6msdURngK3Kt4QeFPtX753PXyczfDSqtF
andRMAGuKRA6OXVxvzX/QP/NdG4SyGEoscHSIf3ch76ZL9tkRL842PGU5vd8OpjKnFUK1F+kciqE
Q9ifNdRi9rrRX/EYYp3COQKfPHBxrk+fvRFRDfkTl3L21KafDE5KH6Z37tZEjeUekXWxt1NufJU5
A7k3/q/ahqQhm5uhtb8bk7lUBeboqhaFuSIz7TO1io3D0RCTAFYpche1m11R3JR9D+BEZpd2gV0t
3Dbauavydk2HVvr1B/x89lQu9QOzNTZZmo93tWs/5X6lkddM2eravWsHJP2aVHCY2XmCwNfUajV/
/bmxjeZjYxnirPlM+CCDxaxjRP5tSpcz3SMhHfZzPMYXoWu1fwtff/Uem8mqj6/f7PMdwdPrHn1w
iZO0sWkcpu5GJGc5nWpwj/hPUu3U569f6vkcyVrEqZ0qv5XsfPyn37bThiLNI2QElUiW68jJQI1S
mH6jzPfiVfxAa04lrn22LfeXkVi3BABMMU5wTMpk2nt2NG9UILb5/Ok3yL1w5lGWr3Dz9z29F1Wv
aVJ6PLaC+eSitXN6rvsZVGNett+wLWPRaNMRFuOETfz1x4hW9MWLb00cNlc0I48WG2IRUcG3XLxT
WPLhfB8Wp4P7u6NKwP82mrLPp7L+XPhk+/U/Q9i48xjvnYjscw1liHhGuvXrgtX1DgHsidMKuCL7
0YC7mTA5JLifHlrwO+vak8Oza6Kv2AJYCNzdEBFTkN8P6ztTuWftTARCmZ1iMEJ2mqO+ri984Ktw
aoiTgLHaICPyzgBouMk5HqZdEdz23gyyLCFER12bbgPrXDvg+y1+SLUvY3oEAZmUABe2iBXAjzBJ
zWaigwHcEoxSB7BgZzq7ocmvpyFtLot4/uKwzYycr3Dz86TdeWHKRPY1wjaG+ZPgYWxOg/pEUNLU
n+n4nA0vGzvvnxrOdYZ11bszA4ioUO5XuupBKnYVVB0Q73J5CA15Ix9jQBVM6ot6xIAEieqjHKEE
kANX4MJ5yIkupj1Vi/thwIqiLyeC1KfGP2nWOxKasBCdaO82I9Snwtw6fyQbBX8yeDHcFWTraeoQ
MXgCE/5Yidb2g99kU67+LVltKxHQMaq+DLIKE+Ba/1BUubL+WzZwzDu1ZA4UEMVGBRXZbXZV+am3
zaW0IKqy7I7j4YkHqm/NbkZCI4firMQKhgRd6lNOrViZLjOCrO2XTpkTXi0ELJCr5FU7AxVqcS78
8HJwDjI/ywZvZ9A16l0ARCe8jcPuds4PE5CRrL3ZYkhTtJc4QaroIxBistY8AjXdD1NzBd/Dtd8r
AILZAVYpuKPhMiYBpR+vMClEZHOCXfeq+1lCdRvfheMhsv0p3lVyQ95J0P9VDHgSa/RKsu+jaKFG
Zh+S6RshYuTKAHjxwLBNv6L1Y9VfCyT7yOPZxfeXQXZP4JPK34vsbCwJGWex7OC5ds3XGb1om35v
UV41PcE0SXKq8MTM8Or0BQ6QFeWCtnh5V6D+m93htpYXOs92sYL0y0Jf5gGYOUhT/Vc13BJvUUAN
SnAWz8uX1f6qRjZLH3K0/1lWXtDl9cI7k39VQMTrkghNPP9KOR/LsoLwhdQfIzlC0Utwruc1mNo+
OAlTgpn+L3tnlhy5tWXZqTzTP1ToG7PMNEsHvCWdPYNk/MAYDAp932M2ZTWUnFguMOJJdNCT/iTV
Z36FSaTzOi5ue84+azfhKtd3rXXtQ9bAeYXKWKqcB5VKGbw/42YDQBjuhLYsG9GJuYLX+lWEv2Gb
mHsus/yIfTRVV2HLW9KXlnspZw7FNSLgIVn4Jrv9FbSFpVRu0HdH1Ijq0AM/X62OnNinlfKPxWq+
UsrxIGauixKqd7+nYf/i6pK05Bh9YwnC7VS8N5jJXump8I596X7MYOXo5Ykb3tveMl+vDdR9kmoS
uSDBe7he91roVSRA0Eb12rnqx5TOKLaqVvtMVTBZNupoqVMV/d10Ne/cryqMMzAXHtGgLdqoaE/c
Aj9uuoZIjgRlGBF5VLyznbCiWrUVM3T7gYvldIOd2SZPKEJK3OrUMf5IUwTJyQmwW5ACnm+6stI1
ZauwgjSYzi+jvg6vJdcMV3Lphide9cdzE8GTKRyvTup2ab4nitQSGy7eoQu1wePEb9TudgwV/arv
c2AoxCRPtPdxG6TejaOEymmJRufnNCzzdHR1ECxTjmugpvtefOoAK9yLZg9rmPJeLPqS0vfFEwfE
j0cMQzfRjAA5B6H6IQ2rEULpWkowCS/66UZyS8pIS8/bfj5zjnQn8joUVdwmLcJg8uGQzeUx0vUA
ly1J0cWvteI1GyLLmMtJoxKmdjFMnNTPm5znLbleI4Od+hOahi59uPRxb8hEv2EZzPXcABwOIE1Z
CIkrXqluUtxopBO/ZbkUhtgH4a8BvjONcMGB2I+1tBVaJ77Px1MWOmTGEowMjSzPfNZS0m01VU2d
+Egh370f+/K+1aSKZD6cOBy2uxVcbn+FAespPci0Kh2uF4ctz1atcMx1Kr48cuxacg9VYY+z0UOD
qNMp4YhrgvHE1diY7I8vP38FJx5Zn1/ucOQLdY9HVjTqwssEMkjh4ndGFbWyCX3cRak+NTZuZTUn
OvvISs19RyKZN2WLdXWeSgDRJYSZUaP/isjYKQEIaEsq/B2Ub1yyKLpbdlocfFWSdrAR85jIcVTM
3nujcrKuTpd/tiNQOMholpBxTOn6WUeYjeULwWQzXY+ueGZOhDO3vDAFgIO6JDaXfdXgnKUY8Yl2
j2wVNMwcIKUyhUrnMfUib5rRRZSwcF35i1b04XmVy9VNedbkQ7cFqKOg8LeNSC6XoIQkAGhiY0f+
kGBQdbKaZp5VJ8I+RWq5jOoW+U6+1uEqgExAqIxcBxoLL1S1TaW7idL2Xg1H/6ZrdfPKywcqPpCy
xtfEy0BUSj1ghM3nL2OuHvvxNciHo+khrfUhougm5jgEGdSxLilD2GO6lu/x7wGIqEbZeacpApJ5
HLJAGPR7ENDijTpU+WWjAwKNQghmUGVUeBSJtQeakN58/vU+LMh0EkUDskgAn6KS+U5gNB4chxK5
RUktp7dsYj28aeK0jdd/ph0ieyLCBkL207KPmGEuILd0v9SAM3GMlChni2pRurPgLpzo7MMt+60V
epmbHds2EiZ1WiLepfSAbbCqKQNO2wE3f+oEVQeBvroEWFSf2EJPNKXPmqL0V3QzRekpmjbD4Bt5
hyZ/jdlE41vZx3/k9fP+O9yx355sSlKinkUxQAR3NqcJTmEJLiUTSJugHFAoHVAYOAMBIQw+next
UXCyMutwH/3Y6OwZcTDqfdbNiWOihc+eEijccVJxbJyCWrB96MZddmINOdKt759zHg/MVBznMq9A
PpozU9aDGRbiTpex191pTM76x4D5PweFu9VbIe9Llg9lgAnc7D//Yx+8lFmV/Vb/2/Sx33/t8EP/
cZm/prd1+fpa75/z+W8efJC//7N957l+PviPZUrp3HDdvJbDzWvVxPU/S4yn3/xXf/iP17e/cjfk
r//+y/P3JEgdXFLK4KX+5eePpppk9GesOByPfy9jntr4+QsXzwmftV+fy//6v0c/9Ppc1f/+Czmm
XxGzq7pJPEhSSMyzhnavbz9SpV9JxEzaX3YZJB6T7jOlztfnY/KvkAKQL04VKvyMZfiXf2AN8fYz
41fS+xzL+BwaQxX1yy//7ISrH8eIH+/neN21dDhEyTQS0RdR7jDXKeiTldntpKXa3R+gLyzi8xaQ
6ba+A7B6G9znGwNreWDykLHu2nvBka7eddXPb/K+4puQ2OFBh6oKhZicimhLYXehYPJwsfEtazAH
b6qM9QUcGCJkmrdJIlT3ZhlK60atnoAlVd+9oKt+0yAUwaMv8iXWE/1dZITWhZfH4gY4HXAj2Dar
tCbCUHHfWJKZip4T1fXPyEYr+4GNtIE5k2qPeaKnV5GWpOseYNRjKrsCpRZS4Z73iZTfQobqH8n0
SdsCnsOtUifBuhGkbNOGmgrjuMP8qyZa6tshMSzoQhK3DuRt7bCs5Fq+JxGFvVojFjBFSvm8hoYh
Lhkg7V1eZ9I9Es4REVpQXCTyaK60YmjWblFiJ86fkFewCsONJ4z+Axd1qB4DN2wdkNMKy0R8FlIg
RXcK5kkrMQzxfUOQj6sAQiEb3x3SFn6QyRfg94rL2sCOaCitrFrKehHsyxR8w6JQQ4ynPN24HgQx
3iJx9l6wPqKiLs3hSKRpWa8QBULlDbhV9E0m39GseWP4nujaioqbo5YmyVkig4Iw6kRAUIcs6T5P
xvh7OvhkxpoS3rA7ptpaaqrgGgpa7+BxN+Cm0kgpryQ2+mUoM7KahMo64qgRtEwDMIeNbAsvaCWg
CMX1AfCmbALO2OHyEoPoXMiqjNlUA72/wIgVQsewRi1dXIckbXc52NJd60LqLZElnBe14W4rVXIf
5djFAC1Wqq9yUYBq6sqwueBIqZ6JsiufU8iurQVXG3cNsv8rKvBIUYJHVYGkYxjX5TVcHgURykMV
jQoUmsSbAkpd/GyoYbdUSbaAgoUSQ5hOBUfR6skZvMl6o9alvpckeJLAlNIK+mpHwtkRNGKyNp5K
7aaVyWU4iK8K7P2svNcWWIqYiRN2IoxEaFnqE19Eg7uveIOda5pYOVy2h10ih/CzKdW/9ql8OQfF
1t9y9hu+NZUO4xh5E+f3JOofer3uKptbrETFvyHHt50XlCQQNNONNnGWYOemaXnx1Yx1+VypjcJd
eeTkXL6fV97ht61haiRRzGuITWDZuhWM1QqkCNTeZacgSau1Rg8WZegC5q7xe5dWdaszhRvohCLs
J5UIoKZU7lPfYXO48s1cKl7BQBmGoyRBcdMKjNeye+04aoDNjq29UvdY0qa9JDRfDSgz1PHgaSBj
A6JXD77Y1dWWxGCY4/Ht54mx6UcD06BWb6LQzuIwHa5YMzPtHGeEEhYtjFxljMAPK0q+UsveO8fu
tUUA4JZZx8bvua0TtoaAOtH1Un3l9UavrVUtN57qEa9jpHeFdOZLhWA5ittDD9DSTt35sgFAO/Rb
75V6YMFbIVWO94g/la9c2OXsSoELxTiFY3VfZQUFpZHidQLRPrm+kAL8QKhy8nvC0zUMPCag8T2W
/MqjnKnRwDMDAUCT7LrNb9w++hc1wu4CMZ70CBnL6laV7MubHvqhurVK0zwbCS/t4DAJMDGB3SQo
e4exu9KtgVih66bmBSCb+CJNRO2mzwr50QqC+BG5f+kCJm/9L21f1msdoNgqBu7LTasaIFxKVYEX
WszKHNpmk8Grj9rAvOjMKbVvcS1Ct52Za3WI8J8OCb18CytTecQjCXom9wbjNSf8u0o1sbjWQjW6
QemQffWjON/wVXsoryblp0swpdhmtka1qTpVdi+GEtz+KhtcCCSDXyoBjhtq+ZzjXQEnPXOlJ+Rt
kLpH8A/wduRKs3Vcw+H6lGVC4h9SDDVSYg08yWhYCwIoVI9+S+2JEXjpyjP7ISZ30dXf5KoK72TV
TS9x8BauKkA419MmhbV32EtXkZGVd6IP/UKxcgWqWi8/eWyfLE9tWwGvQYoUgW/tpV2tuxj9iB7V
nW2cjvembwV3XZEYa5ng6Y5UH4mYPJTTfZKITE+gjlKHo6Mbv3S5kT31dLi/IIea2bhjCeeIBrPb
GHs70FYUAS95id51oiiEZgXUYBPwSrwXhQDJiqtivx7huznYSTom9wohY2KvIzanZdGNw8YK8sha
1qWqO5kRmLs2y7F7iXocV5bkR3J/qViicNagtrpu4iE8T6FPrOGRqfiUmAKccR+l8XWIlCyyEVaP
r0Y6WK9in0sPLL2YixTGZF6CgnSbmWkLQ9YytCurYFZZrt5eIM+ihEroS2+LYVS3ThsvJrEI5ltI
rfzFk3vzO0i0nBCs2vavRuMHty1f+qLSRG8F41fasOsAGwnb0FtHojtujcISqQjzgn2aCfkNlWnR
t0Boi4euRwS3yEla7ipJEHYgpPq7tjHq2vF1/DwXII3CMzK8/raFyeWgLtUgQIcAkpHaBo9ZCoIn
UdLuwnUT7WvRJsq12nvWrlTCbK24kvx9APr93TRj/AIwXO8fDbBqZ1XgWYndEaH6EpA8QMIjKLAP
E1X8EkpeaCwk3yNlJiaG+C3pmvwS/1cVR7KCoMia7a+7BwlYP7VyUd6nuPqI1zHHvzutqDUscgUx
DBbAJfHlySkcvhZgAui2DBiNnLsrVvcCjAXuxZUk3ySqr8ROo3STdZ6RSOoF7nKStkvaPvzaEU2+
KF0v2XZqoMMJFU08QFQjv/OzCFt6MyvGzJbkTjhzB62wTcPLHhmsgg33eLhIw2EYsE7Tog2m2pRM
kKgCDZ5Bk/teDn1zm/utHO+bRhewD6yQDDKnpcmg00jzHXAonLd4VaXHMpp62lmZWIYF07NLYWPk
jf6QYrTIMB0EjJlaFf4qRJq0yWCR6sI3r5f7lz6pDFDnkyTR6QXgojbfpt6W8qDeC02F4qLikkcK
yZXahRtU3ktuFuNN1XXSsu44CC+GvMo0CqHz/tvo1d1qcAv/RU+7mGOgNeC02Pa0OzYNFUOmOkD1
aPIELx+VF4vzSd9THeeVnrC3jOxUdnUWStBZPUDzGGxHlPIQ4Z3FWzp3SKTA4iheRveGeknY8fMT
9zzKNtVVcl0gomVRd0jF2/QF3t3uqZv16gFntUXp9NicLjAC2NQLjnXxol5b25NRvcO7KBEEIvHU
af+4YmgUpBy254NDDrFug/e1GpbQQNNVu1Fpr75AKNuuy31zGazCEwmOeSD5Q6uzS3c+NKo46Dxl
uE1utDOc420MZZ38BvOQE0EZWZ5fYWZPOHtlrZK6uWTRFqv0WmWNYMukb6m2sOqttDEdopfL2rsM
l+6LYsebOloYgQ3H78QX+XiXOvwi8/AGOPUWPTZfRF2XW23TbpS1ZOPZdfKR52LoH91rKQQEKfOX
dX2WQOKma4S1+/ZSlVXqZGsr2VZOdV7fRA6s9+X4GKrOiYE76VHfhcTf2py4VVSDoRtGg3c4kPpB
IOqeIhdQ18lFsfOWsMoW5qK4q9fG9kRbxwYtsjMDwb7EAjR/vox9vaf6wVvo191SXGJ/tGSvstud
uBKdxEkuBefURJndwZmJCH+RnZFTovj+A4pD7ENy7xVeoMooOHHcOtIyWfnRj17831DNL1x8mHj/
c5zmP5NncrfP1ftIzY/P/AzTaPqvSFmIg/AaSNOS9Pk9TGMovxJtIY1J3BC5EiGS38M08q/8OnlU
yBcUyRCUZSj9M0pj/UoZlKjyIwoMcVY0/0yQhrzD4QRAsguBB8gR/4CGIP5zOAHULrCKwdQKR0/T
fMi4EY2q/BRBGkk2TS8GFvthUJYU2bYuQQucwYZCqb8hkOm4p5qQvtaZS4DFaUIjglLM+hhgkRGS
wnCpuJfPAJUCjl7oY2Fx/zTU3Eg33MMxJ6OyJeZG2os4Bym+aoGBgVUdAW4soKI/pqYoCDfwrSzQ
8WouRZuoAkZ1FmY6R12NTOGNB/W5fIVlHJoPaQ/f9hyXZAx70cpUmguwIRqDcG90asvRNKz1rjsv
SY6YBncEOR/WQl5zkCkzbrGv7YiOi50Zt+ytMfaGfhPKmDOcE7OJG0qZDa/Y+WkhKDt43HhVqami
tassoc7+eoSIBn5/AlsaWApGCpWzT2D9m+4c/aLr7i3q5cTzEENyiaO6RhiKCyhxnWcQ4577zBGx
GJaEJEJiLhy8jfGll0vfWjVyq8RfjEGvWh8fxiwkK4I0qGyuBdN34ytg302mLMq4TcUksntMG0wz
sHPP9bF9kol/aMaTHw41CE7yjmq76gwfpN4CpboufxlTXY3AX1p6rX61eMmYOkthmcvXHtGBeK8J
lZqss8qT3BUuk8Fw5Qtq6W6sCu/RYmFhNFBdd0Eg6Nd5oQ7+V8VT3JzaNZdwVIHWVUtWZNeq5zAK
ReHJVbBLvym7waifDB+fLlv0TaH/0uHZw2ku0ajd3huylsQPmtlif2dHpp9zgJKbMMZoJ9IhpWSD
YrS2aEJXzxdCABXfexYz1UpK20WV4WkLkioiCXTTrBL5thsLTHsrddDqGyZoo+eLIVXrbi3hUlBe
pXEeeFtNz+uAEmr+5a/0qZHZpI0mjq8v6KmKV23YDrlmp1SAK88t15eAGEfrTScQnc+oGxArUvpq
AqZtB8ezUoVSey5joa2YQwzhFFssUdCKcSlxe/PTcemPjQcSypFKLAUVPI9CS/smkvHBGK+LTelc
bTHoOot6M5EuxVwq/W9ZVILvw1ucc6SJNtq1CCQJmSDbIpyu4SnrlIDzQTVmqn4lNtxN64XXKtAN
0eIkHgo0V0ZesAzcUjO/GkVSDXsZZmy1+2nD4LVtqOz6MlOwgvzpxWDWRFABqqL/RUNUaNX6wJcB
nwqtxDRSywZx36p4kqLdHbkb7+jfsr5qYWcHu1JoK/kC6Kzi7tUStvkz9O/avTDdvgv2gYId6hZM
sSBeaqXsNbvCVfPsK5EJrBzKgc996zjG5w9iwkTZRoOpUDQYI5T+EgHpHdrVVIzdFmjg3xwe1FqU
1fs4HDRz+6/5PGB6wXAfEMp1pGtOuT0IAzlK7yWCpTF+MWHTcZnKfzg/6Ezu4T4TIuJ3ipkoloB3
oxi0Z6GfxdZX44cjBDTcPFhb1BqlNxqmNd6ukYcI9nUmNvlvY9ZJIiQN4kDVNk5werj56RaB/8oo
WYsMTAGs52OmES16BfWuiCHG33zmHCE2RixdY0mXxg9tZ+XCQxHB3L7GV0GP7zsRcvj2T/hJSL6L
23RaqAjpZBWLi2/doLjRlQSquPjeIDiNbaEW9WYfRX0gg+MOuY9gqCaA9nbSLjX6BnMSUOHmKvIw
hX5pc4jU8LY/OlKwEpfZFiyyFq8FecQYxJHdWizPfbWmXnbdEkSDNsvtk9ChY+iVZhnwVtROl2tx
Gcm1oUzWYxJxSuIehI/r8KscakKUnBDtzs575Fkm2NuUfyHZTVXU7LpgxkY0miZyUe6adh3iVAei
eEBr+L/HL1JxU6YMJdlU2vo/n79u/+v/Zf+4em7i7P0J7OfHfh7BVPVX8DCUcvO/J06ayL3iZ6ZM
U37lUgGQCGEEjEtSab8fwQTJIlXGjdlCGYAgC97HH2cwWftVAegCLGnKpPGHjT9zCJsd0qeSEJ3w
MWV6qPgAvc8uswm5Y09uyFQAU8BeWKZ2Ll+bFL663cu7zjmSGZuLrH82pWhwaegLVHqHpz1RgBeP
hQq+klvOK663x90W97WFtRxW8qq8SdqFl6w8O3LwyLI/b3w2HT60PXvMgCqlHkwTcuscdnx3o/kP
hREvPm/kWF+S8mPK4ao03eoOH3DsCGalLn2pitm+S8QLfu9RwQ89KotTZT2zLOPbA71vaza/fcKy
hUlfQ8Gor+WMo0unT4gnFLmlT7wLf6DrsFSI37nJSvHSp7/wqBqXOy55RHWm8fk+5kJ4AGfgguZj
KoRrPGlHk/KRCv0lUZfPm5rCN+9uyT+edCrFpUepPpir9gyta8wSTZsdFN4DFhJPgy4tP2/i2OgA
tcB6iTiJEtl5Z6qZ7uEXItpt/agn37rmMYhOqNCOjA0DFjivDLELLc2uOkoYeXru0oRZGwtf7VFU
X4cg7/JW/fP99a4lOu7w1ehBUCoxs53snMrmxCExOQX9/pBeZ9WgQoN4G/rfqbp3uti9C7k1XiJp
RLwlW1w3y/TOWhEeevDuXyD6XREZsqNLnNFPKI6P9aDCGqpDUaCoWJwNuUoYM6nLfXkqRuhXXBcD
p9JqHEz6qHdaA8Dl54NiXjk3DTyupnAbDEtBNWSydL9/SCNPCFpMo6LbJRdkA3DlxAR5PQWHIrtx
vJ3uxF/Ele8trNf6Xrn6vPkjY/Kg9WlavOtiP/ByMObTDJNhFnImkZ50rFv/XiPTl3jXCMd4Ueoy
HdvbeDJr9JXbSimeKEPcfN7OPLz2oS9nL48EuSAkcCZtbYFzZ7zIiZnWC/0SVOlGXmAWsXVPrPhH
lo2D/pstxlKSRaJau9j0Ne46pEARV7y/2XuzZaP0JYvTIBtaVVvXoziuKWkMoCmkp0biLFD4o/dA
chOygXavvMVr378mrYzwzsKHCxrQcsRMBZudQUYhjJoNPLhjlePebdUVZZ7rNBdOPOb0GLMF2GAW
/N76bB4gTi17OHeIGfA3ifVy7bUhRgNV5rQZTvFBL9iNad59PmKOznbAUtD1KHZAHHg4MuNObDmR
MDLfUqYIFDr8XSzQvVhWf97SG1j13fO9mTRMaGZoJlzYET4cNvUHpQDbYQO4fzeS2sKO8qlIDQHp
DYEgQQ+jddOI5aMggfgThp4S4V4NN2FOhXQFIg1JUUMSTyK5eEFFOlGjCI90X/drTt/41cWjTLae
GuQNNffGDUUV3q1mQDSxclHeq35daEvBj9QnfEaLs9qnXJ7qWn24rPH9My9D1NJbwwnPz9Bg7nuM
sTA0SQssKQUrxMJEKPUdin5/JSqlcKmOnr6QqZg+r8qUpHfSFStdjNwrWRWkDZYy/QZfrHw3VoF0
YqbPpt0/HS9QPU8lzh/i6GGIpmQQQT5UJsbY+fdCO9HAXE38oYXZwkj2SsYtPlbs0sHv9TrYTAkJ
3HShHDjyQnBOLSQnG5wtkkqZJ4rb8EjaZbo1d8nGuyZstUwo+l1MyYFTZ9VTXTgbj5wUhEzXaS+p
M1vzO7yGTlwO5ySJH33IUQT5MfwuLh+HQx4TccD2Q6LYhFSd/jxfleeYgK77Tb4szlmkybKEm9K2
nk515mxX+9CwfNhwZ1U5xk9Tw/kXyb2rkF2YzYmd82j/vXu42XpF+VFNiSdt1NTGtdat1Z04y81z
cR+eYjYEBVeuMKqkBXEXbLRviY0d5AUG7I51ZTifr05H2uIVcZkH/atP9PjZ03hZ3RCF6kmznbvr
fEXx5bm1DheQ704mbOaadJ7rsK3ZcxFnlCN1aqt2mqVMudw6dIQlyp6VslNsyuiW3cZfn3jA2fby
1iiINUBLBhpmbY6TGggQiwS1VFu9Fm1xqUgOZTDRjbAIltYNcH4K9CJ/Kdn5TW0L2+zhrzRPiQ54
6GN1x6pS1BQ30Xz70i0lR90pDmUht9M71ReU71PgZte2/uA5yvbzpt+e7HDjAeX5R9NzUTM4AK3p
m6npVbds7GZp7sInqiAdwUZPt7gTlhRE8B16YPW7YWOeOCF9nIs0z45HhkdjgM2ZJn8HOH78UUkb
TRDsKeE5W0OBaugBlnmqjdTvi17Yb8dpeTluon29CLYRuezwgri9uqL8dhUuTq+qswPF2zCDYohB
DOpcFr7ZN1DVOGrrvFFtrwocxcRXM7/l15BlZqcOFKxhs9cKIwVmI2oHkCJzHK0ejCUIRIkB7Z4r
0Vc451RfD3/+5R00MtskXEI1SMqgxSfqXVk8VNXWJJH8+QCdKyumPjtoZHaGxmgaMBVZKrYJhDdO
tBRucBdbWut67a2yU5vS9Nc+67dpoXh3yjXiAJVQO/Xb2mjW1Kkvq8ymqngj3AvPOcbDq9oWmYyv
+IxrJ5bZI6Pj4Eln1/MxzqkNRBeK0eAX8K9ng9xBP28dqzjlYzCtoR+fkhgR84Bj7bxSFRttZdCm
maBE5xa2cGV2//lbO9YAZZRTYA+gyQfeoC67YZcP01QbdCJ6nl3Kj3+vhdmLIvcFcFuhBXfEorA6
b9sTF543TdCsk6hUY98D4DGhnWavI0MLZ+F9qzMUuqW7Ey6DTXYjrNJtccG4uEYcaFcO9h42yIBt
4UR3GCyyYl9kq9y2nNw5tUscWSqR+oGxpnqCe9D8pdUkQ6S6oq5d7xOSshnlk/WNHN993q9HWmED
pAX4bITt55VpGVjlqqaElEH4m5dbawIAq8qtTszqqe9mfUvmHhkTF6vpUjfrWxkhra67nUbf1ttq
Ha2Vtb8p19XmLzzM780QYT6czRrwVHytsSdtM+urVDQPWN7bLgZsnzdz5HTOqeFdO7OjbI3Ot8SG
HsHs3rhsDAcHsHXLIYnyrupcdMr1KVHSkaXCAEIMz9/CNYnr6eGDVVg0NFLUarYZ3voNxKTKDjib
Bd2J93Rsz3zfkDHrQXTCcldFvKgO8pddBRwQeifaFGtr2cBF2SDWxH12qZ7/uIR4F+LGXH7eu0fW
EhRDAFkolp4qh2a7zODFSo3RumYnpMhcGRvh4LfPW5iHEqc95qCJ2R7TeRr8oRjBs7oO0FQgqWtv
i31MSfI+sLiHCLvhVrhyl9XJ3e3Yw5FHBxcI7xOOzuxkTdRawKPTZYSuqp11GV4lm9hxncDOSkdY
1zZ5kBOD9c3raT733jc5faV3WxxCjc4nxMNgvS6e/TtkF+vq3jtDdLrXVpz8UGS9dI/xRXbVXfqG
nS7D3V8Zvu+/wrQIvfsKeVtHHoH2CS1VOY1X3xi1ch2GRWZXKgr0z9/usRWNI5eOvIfRA17tsLFS
TY0gDDU8ipud7uF4766j7BQQ4+h7NGiFONlEip+tAAWQzmFMeY+FmDuenjh58u3zx5gLIt8GKQmr
35uQD5+jUWtLyXuaqFeD3Qo7HOqJArtX7h1QEZSmdnJb2w/yFfJp29olK+FJvfn8KxzrSaLtmMJB
YULwOhusY2uYCJEFjYolfVFOmvmmJCNy++dbIeFIRS6BfViKs/clUJQWyS7PmbqgZSo0gdV10J6a
8tPCNZ8FlBS/8bwx7FBnvZlHYtIqpa9zGdB3zd7dvox2dCVvTokej63U79uZ9VmESFdGqaHbCg7S
sTBSyoSXJquYHlhfPu+4I2dXCsI5dcl0nvwBChIXrjLW3pSciOGjh9dpIS5gCl6qJOUi7QQc8thY
4BozQbQ5P364ygwu8s4KD0hbFKxloDeOYLS7Ks+cz5/p2EFhyrkBuyfwjG7pcND//zauO/b23pLm
pBjRj85H/N83Mzu2jrxvcL44o48AniNL4PGSTS9bm1o4hXA98ubMabfhiAd9A/75rEvr1h9l34T8
lN0Wzb5Wd6J2wgznaBPoBrjaT9lZc3Y4/zsE6SMdhp5/8lDEmoGI9fQG320lWVuNY5ciAbOU2vYh
/Cjd0+dD8NjDsOa9WdmQOJ0/jCJose+hnLajDtGAQAS9CNbDEJ3Ipk99MluQqFamgABULZeyuW9e
36dJa4w8iGuiqNdjqFm38TcTM28PpYJ+Sglx7KnwjRDxsyDDARTjsN98/NwJR1myPYI3bYfRdqN7
yUpPHDaOvR0ZnCn6EVGiPGI2fRMNBEAf8lANBLTOvI+Nq89fzlzQMe2KJpDy6SIxFWDMT8K4g0VZ
k7LoFeWiWfpP3ZcEWbm3zx7bJdHrlbqqzj3+PXW1OBaXeN/w/GRcsCaGakLDQPuJS0hUJxgXbCL5
xZ+vDHh7SvDOxFIsZfLwnO2JWep6YyjkMgfUxh7s/pyyuaV3P16w7+8o9bsS7j7v1yN7CW72CGQQ
5qD0nIr1308rAYWoHriYOVcRhRVl794qpQv5IOsJM2tC46iAiz5v8shai9EusI/JcgcByzRi383k
VCzBolo0mXidPfg6LuzUd8adg0XC4u81NVs0KNaKgsCDj9ipK7++kyYVa/CseKcw/scmGTX46hun
gNPnbKn1NBfOS9CRM231td5SVhEOSyrWTjzOkU0ScMHEHJfhSilzj0FtqOOgA2fK6DB3P27T6qpc
n3pBx9IAB+3Muk1PEyyFpiowdW09TpkanNWd4DuGYvYp9vTReY1hF2u7jCaMdfFwNMig+PBVp77b
3UcX4pJJvWs38Zm0ttbp0l+69pSxJ/1wYsE6dhXkGf9odzbwKyuNzL4CXD7s6lV6Lv/mgk/YWUv9
dryQ1pwR8wUZt0vt1Dp2bKXUYYjzFskDfDhP1X0qBWGikPPaqjthwdXzzFsmNsBJh5ouJ979pQUM
8Rcy0WnfJH5x2MNVmyValuuoH7bBhbGSNt7avR1txQ6XlnPq1nlsJrxvbLaAqV4JfaI18JSIH+KO
cpxgX3cn1qyjY4bDE5LJyW0TxePhExWBnHARc6W3jGK91W1vSe7cJlK3nmrx3AVFcZfx/lSu9NjO
/Uez0jzK5OItr0cqEgwv7lZQ7RdGsk+M82jIl2ap2EF04jmPrc3v25utKqnWloQTeMwocGEWbQUh
d1LNtQuN+fgXzgksKcA0IKVwe1ZnLy6Lhq5PMjLdeflYqb2d+u4y7Lefr8dHcsFwSijAkUlWsJnP
Y61+mY5YL5HMhI+UO/U5qsy15ISXumPsh1VzXjnuwlyVtuecsh4/Nmi4Xegw8jAKIPc4W2iomKh6
irKnNHS3ZOItWGi+5atwpT7Jd/VyKkwbJJvqDKAknz/1kSnP2YvcF3wYjkZzy0izEIraanLFBiqO
uTtU1IfPGziyoyL35ZBHzACFuTWb4bJrVWYrkEody/DOcjmCDXJ5UYxDuIhDsl+ft/Z2GTo8wbJ3
k8i3uLlTcTs/pGhNmasxdyi7+K35Dfn/lEWsNxO/d2GtZcdfngojfexAGuTJEBKCTJbmkZ0cYYmE
cEexWxPKqTckX9Tqz59gQcdMUCtChFxC51t47btC7XMcIpFPAVacy6WDHFp0TvTdx1dFM1NY5c2H
5a3e7f3hZxR7GaIVzSiX/rp+mTLAWEl6i3rXIYOWFtpaWeZr5Uk5sZa8ObvMXtpkBYiRHBYi3Odn
i4mpeW2SE1myoy/KCzb3NxTwO8NztGkd2fbtYMlCjaxoQSgbtYud29QhbcxH8Tw/Ga3/eIyhD959
ldlMZAyraYwDmC3l5nb0xDtV9jeESS68yD0DWgxyA6JRjdXT551/vN03OuaUijBm7caWmAHkgx2N
BHcd6/FLVSigmThtJ2azRgRzGycWzNGoXX/e8JFQLE/MmQnfYfQvLAKHG5YK6i9rQp64XUHZcZpN
Y1u4P3zptwTYvYX2tXGsXfiMJfRqKa84d6w2p7QdR+YQavEJhcXS9zHL5ZbUyXWDr9pUYdlB0nDT
PAFV/7j1c/6FfaMgb2MyzmepifmNLMUqM0jXF1LjA4VKbUV4+bwvjzwHeEegqmR5NFRfs3FcgzYw
YzEhCtrENvgXWM4nWji2vh00MR8nol67fR5PuZBpp0CDe0/FoT0dLNKlsD0lzTjSbwfNzU6iqemF
kGJorqx3YSIt/Kwihx+eWLWPtzIZ11CRTeXn7IbeSYUOCyPSbMnonT7tQUpArWpORAuP5JF4KRMI
jaWNK/tc+WCZydhHUWTa8Il+S0KwFMKzHDHWsY0s5O+18bWTcyBpptOpnGZA3g9hZvuoTiTA9bp6
SVHmt660dhJq2i5NF5p7aiYcOQnwHbl7TlpP9pX5IaQstbTRILm86YONWySMtvDg7SK7XKYX/kXn
TDLhdH+y3Y9r/6QnfzPztZgncx4uXB5mqE6IuIaZtCAic2d9C6HCfQvWyba+iLWFdO9J/0LLH+fM
YcOzMN3YRP9N2pksx41rW/SLGAESbKdssk/1ki1PGLZsAyRIgA1IkPz6t9N3cKVUhvNV3UlFVdgl
CCBwcHCavSa3KDEwwl9gjYmvCLtfOTTX5nayve8e9UhnQ8/FO81NPDuIEtMAX3kc1ixY/vFG/jCZ
80jxFBl0uUGYMemaJzx6YiVv/fkapeW8hhxRiY+jnJkZDikqiuPiJz3yoNEYt/f9M1+dSjGXrEe6
7ptMrj0vLjjHH8c8szvW3PKmpxjTXbON2o13iMrgYg5Tz4v7lUlRXZE0R/dBH685x1c2yLlgwzii
vJznJdYU9b3wxLZDU1wJFV8aAiqvJxcVdvvUSPZhg0Aox+mqFspdhfXoVD9G8OD+6cXgBQ7uWHhX
yMzBDf44gJgkt6ayCpOWTWmON1ll/f77CKdf8aML9XGE0xTf7XG7m4VmHUaoS5P01c3s3TXUSyKp
IRtGr0znwi2EZieYqIBARpx8ms8IADFEvWiIWwg4CXSv1b+KtRvXTzKb993qWvb9wgE+KUejkgyX
Ksr+zw4wxKXcKhoAcViElXneswCXAXIFVXk18vL5GY2OQiT5/5yx/3Qpvl9GHXj50sFRSTrkN6eU
ZCabtlAISeWmfAnjfGPdq3TetPtrPvB5k81pwA8jn33AAZpJ1NR2CAOMvrmje+8+mERu3UyImH2L
MhQkw++sYpYMj1A7S//59nk/79MN/W771PlY0bHE6MJ5HcmTR+58tgnDW413099H+nzXf5zn6Vu/
G6nNbY3Wdqyw9srNxIKUCGu78Gv+9MUtipgdRekUIgYI556NU8uOoJMc46z89ZydXhHjxt8C1752
8W6wrlRqXZzWu+HOp4VG52i0MdyAUkpT/g5nmnrQu/j74l2IDGL1IFWCQ4dw5CcwQV9B8JQJfCfv
cc7UTbNSR4iDPwX3p2YzngXb1LraQPRHfufctkA0+vQ4ifC29pyPS+nPEUHlNeZG1qqKlZWJhwgP
6zbZjvtxVzw1N8VdlJmVfhm2zuZaxPfS4UfuBjBfZPIQhD37kNBonAYoZwWJPd8U1TrnBXiO3x19
Jfh5yTsM/rQZn0je6EQ+c0KX2iqNN5MgqYrYZD4ikuG6Sb10Wi0p/suOy1WxzjcySD3kIH6i6ODR
vvI7XLrZwfpDjBIBGQghneSE3x8OjcYiVTQUhebw7iFeUqA/DIXu6EPIvw5OfPrE4sfft9SF9x88
TRDCT/EfSD6d369VoTV4B/A4e6QFUHsDwTlEfE/yVj6q62/9pyGFoPbRpDQJvjfrHJ6pfJ6v5dg/
X8H4wiBk+tBQBlP+3P8cEfImVCCAKGo/TxRTwdoeB/vK+fl8Sk+j4I2BWxgJrPN72BnNYlGFAUL1
Zsuvg2eliJVmf1/Ri1PBPLCUcC3xrv74EWeX2S567BAL7Zt0XMyjI5craaprQ5ydSDXSqJoCiLky
qPJbHPDfcOp48vd5XFysd/M4c1oCwr0a5yFP5FDeicnCrofOZOL7o3VlpIvTgYUBkwEldp8yi45B
u5ldRXlSzasq8FN5lVVzbYSzV4an8lpC9yZPpmUoYkQIXwnkZf6+Xp8NFTYXsjanqiHkmc8zYLLq
HXesXKyXQkqbzprGCHCWuOhOapKLde37XBvv7MqpFzUhGEWh3QwJkxiqpHWqZyh0NkV+qOb22rPj
0nb44+8BmPEnCfxxW0NGxxDZYjtQH3Fwo777BhwB+c9jKCjuOpWYId5/KjM7/Rrv/IOl9crAONzC
1q5QOiTKJ1UV279/qUu7IYBgOYpPoD2HTsePY9Ssg3JPy6wkd/jRlT0FZzJw0v9tkLPPg/oo4pnI
ypOAlA8WOtzV8A+Rv/AZsVbv5nH2bgF1D4pdCvMoeBfFso4gye1eiZxd2mXvxzg7ORBT5V1OMMbc
digJKVcUld/EfVnM/d/X6/ML5uNkzu6+KC9HhxGsFzd2PPdLsigPuqjrKqwhUROt/j7alS1wXhQS
kMK2TY7RpsraaNmuQsVf/7chzu8BeDNLP2HlJIYQNhTsG/L970NcPJNIneLtgLJS0Gw+bmSuvLoO
y9JKIJr81bdZavXN97ZlVyzbtWHOrpuh60/a1QWGmek35uk3Lcsf0HK8MpvLO+C/szm7cLxGsyIH
Jy5xywYq55O6tam6CSwbHb2gaTT/ZgvAG0A1N5LtnyoWgqUUrhXV6GIWeZUhCYYcw7gMV7p5Lq0d
KsZREIkqJ4QAzmyNXPqxQs+flURBHguJxlyK+Jor/sUnej/MmbWBALFfcLByTpPZg9FZtDKuiH8l
hPr5eYwCJ+AuwJiDRg7Eaz7uN2+sCrfpMAr0y03aCem+hGN1Y3dhnwydUNk8zBrdMNCd/vtGv1Dp
dCqtOtWn423+OQQwQ9MRuT3OUpMUN+0NhNX3/tOb2qq0+na17uO0nz8+eD4Mdt6POPHWhU/MWBo8
AnDKNv26XvsH8zXaQdHjqrjrJVP0bmr07BALCoBCc5qaH5o75IaO5XzlKrqQYPs4obMDbA9VgLg1
JlS8eG8epNcR2zBJte3G2E3smGUisVHGBZDB3VTHXTanxbrJpiz6fb1t5MLL/OMvc3bMRTj74zJj
vmOwRZb2BYXBmVoXCe0fTPr/SdFeuMIgzfKnEd+DUst5eA+JZ8vMsmZpBT8JQINHYoK73AX14FqF
yYUwKbhK5ATVQqHc56jDEjVLk7cFemTlrQw2c4ae1lvvS7h1b/0o7m6iI78JgbUGKDLTV5OXlyf6
39HPjICwZFnaFkZfIIQEOj0/MOm9gjDwbanyK37BhfcypmojW4EK3uBz0aNoOcIUAKz8JxMFZc+U
3evH5pFlRXI4qBFNaWWs0VeaDRuFxPu1ovYLhvX9+Oe1j66Yao1kmJUgWGUvJqH0yb3q018IuHyY
5SeBAFsKpRVG6TO6Ug0CIJn3pU4EnuRmjKGcle+9IdUi5btrUc/Lm+m/K3yeE+7xjPXLDmMLaMV0
TwuSzy/1jpcrMyX9sdvMUCz2m43QSTkhMX9tM1+wS1hgRHwQWYab+amUIhxKqbsQC6yYjB2zo6K+
GtC6OAjFGoNGiaqb88SsGiPogUBiNmHfnd/zd7CmM2jEHxDoDHYscTfW1SqwC839GO7dkGce7SxM
2AUSQ5pd9Fg+MQiIoEgkyux1+V2/oHQ2btbX4qvnAt4nV/3DoGc3Z4QXqGs1GJTs/gQjd+52Xvkr
sr9Wj/LZBgCRiuoXyAiAO4Vv9/GKDqCaH3rG4mltO4hAApZBXngYxh7w0X+/kz+5a3Cc8NIFQhCq
yiBpntnxChIJJVUTT8tKAuYBhRNn6xfPHPq2c1is/j7Yp9N+GgwtapBHpqjNOq9T6sMimpQveIoX
1X0N5HMUTUkb5Vd89ktzQgIa73hodZ90oT+u3kS1QSIlwt0U9ispN6CVF84XqKWlRk9XbuVPWx9T
ej/W2aVMO1FNVYOxgs4WRyuwrbVV2L//+bqhZOjktWE3fHJywbTwIfe7QLk99BKH/1b+jyX/x5bi
NJN3g5zdOx3CBU2uMEjnFl846jhAm77SmfBnN33wyTCGB434UwQYkdE/XsW7uAA4WNPEQp+lztg5
Rx9Kfg8AMoGRYWs2DGs7LD2g30NfOTZkc+tafUE8sU1sIko/q6D4+qx7z/kuK0XefEPmeY2qNAev
zYEuP11UqcH/aqaOQHqxyF/w2ClfoU4pVwQop5U11+x+LJ1vEFN2N4AeIURMFEjAJ325n17YNHtJ
Sr5taDTcR1HP36bAG681EX62XKc1QCELIvGQRP+Emi57q3AMyvDT7k2gu+8J5bkADjz4B/92gtLt
dxLXj9dzv84nr/80LOpjgPwBkxiyfR8PRUHJgMINxtNFG5fHhVLlG5n6cQ81f3HwJpdsF9DGdv2g
sIWbObgtazdYDU3vqXi2db5aWBAce8/jT+DkpEvpTmkTlSyxgX55Ba/IF7Gcm3ZbLLJHWQaR9cHp
I/YmUdf6qyBdfqwUNJqAwom854H47bWl/WQ1T1OEvqgH5w3VO+e2zNhdI1oXD2iF3VvSNmFqWruA
v9XLj78fyGsjnazCu32MpwXTyFqxlFdkL2izyVFuOlh5TOjmX4wEMUcE0mA4P+kf0FwFfmd5LG0h
dO6YQ1tlzaLjZrmm83HJkME4o8PwFI+Cv/BxSg4EpCNjLxxlM2OsbD/W7MpU/vyI89N/6siAEAly
g59KE40NsowJwW+TJXXaIzBbPlB7lRu+gBbN94RX6NcIpnJa5yUj34sCuQPU9eRGx9KxTOoXxmxH
EwSx57Qy8SCdntBx+SamqEkb44B2pL15XfhsOBa1K7aDJaod653pV23y7ncFPdHuyqQu3TXv53Rm
NUeDcLIVOZgTI+vcfQVLC2S4bPLn1Kq2f98LF8cK8XVQFgu1ynPwq+oElJxRRJpCTT8O2a6rf/V9
tR7sn2E9/vz7WJeuav/dWGeuDkLQnS76gad9a1ZNVyaT7mPwFq9M6cow3lm+zrMraVvNyFOO4wqw
VlyxBlIlIvv7bC6dVzgDHqoOCKLFf4zju/MKWyxl0eY8HQZUQzrFlEBxfi8Me4aiUHtlsEsn6f1g
Z0u3MM9C7enJeRu9Hgr+VmC2UNOerpm7SxYdIKKT4jGyfp/rN0poXSLUwlNXNCAradBkf7atTmcY
YhaJteXq9b9ZxgA9fkiMObhFPtoI4ZDSGxxWwLGiOzbQx6WvH12tt8oLV38fyv6jCv0xgANzHqA5
HDVr3qmL+/xouahUAtUQ6wgJmFVEy3CJa9czO7tR0doALbkH7dNfVWMHTqIe0R3Vl354X9UTecXN
1Kc1A7yK277Ya5ARN74UwQ2CW+OqGhqVoFexWjnjHH5buGPWVrkEx6al9TfkKhBFZD0AiTOZ9kw7
ULbxeZHfARLXvQpPDyfOJRoG48bPZTrNgCTHpNL60BWF/Rr2AxQ6advJdC6qEgqhoYmXHGyIlaFe
s65o7SN4IyHW1MdKG/sxILN87iJg4GIZmeHFza1ueBa5IAZFjU63BdJMZDUIb1E8ybbcD0FooqfO
mwKd4tMjp687N2Yovd2aiDU/Ii+vwLcA82GDzKL3Uge1ax2WAaCsOzsAVuBHMdEufFOW6tCgoH2R
x25ZDofJ6+mxDWeULXcqOhJ4WceJQImTa02+9gb6nI4OxQFqE2VGeMN3jmzUqzO4+aYYuzFjhZc/
4LvlQBDm1XTgkaqPoqBtahgIfFVt+nsL32QLiKq3p5D32dC67Fe08dWBLGpJnLIusrYcXJR50LZc
VUtTp6EZHgZiyLZgUIOMoJh4Z3fwYWIC6mdm2U6bLH4TJHM1WjJ2BVB/45uJ2jJpkOEC7SQCfVDm
e9/uncPSuWZdgbWyAk6vyE6FhWZVO6HeLk4ls07X477ybHAN67B6gqA+SUdi5ngca5Cq5oHfl/ZE
gsyCG7KkYTDxg+E0Qm9H2KGglOKnzaoEH2MYpdjSCGqO88jIvduMfeYKp320ciNvh6h2UjLSIaa5
V0Ec0YZc+OwOp/u3NmsDOmgSSDkmpR/0G5H7XaaWKD+A2Rckrs+jZA7zukzmnDlf5ob0ialqjQGQ
G5d2Wd5F1TgCwmGJVDgeZNeoNe6aNmjRNQUSJ8qQ7HneN3bPb2qxDARa21Hvx2HRBHdua9db0kQ8
qxvO17lD8h+5D/2UmHQeVD7krHdRwe2UNXObwaODyh2ZZCpn4qxyQ8LNwnV96AZpr91x9OJwjgTg
qhFAGtyPdtLy/dVsBgWJ2R5BdXAz2r2yXHpkjgfdFBbZcR9KSNaVRZDNALvtDSrGMnRcNqtmkSKj
IykTGTnBi+fV3zzQ7mKIC47rynOQqVGh/eShvylx8g7FX8CrvDh60F3KJVFDDFyxWC+dqjMLEqQP
rqf4b0D+JBQPeobSu0atSGNQldPObaxLPR5mNQz7UjP7sQzNtAFfOJahPlamnb9ifiRlLnivdu+D
74sw5WM+eNV3qZzp2XXa/sWpx2VVS1XccXe2tpMTyiKunWjaClFAqAWFK1Ad7zXkAbuK3eNx27xG
gVTHiY713qlGYCx8IDG/A7zq3lVaUrx0cutZCzklg2NFUCHuRfsG+xhlQAFaqdNIesM4CHzpYvNp
BfUIRJxmXiYQggYQteHlFv/IV6pvxMb40QjGI/rq0PyFaJFFbPTnsjpMZt8qH2f4Tj/HgdcVOC6h
6uKx7Men3AmGJ2IXOFYuAfO4b+j0cy7U8qhNVw2ZN7rFTZHXeNM5vhbf3MEiOu5sC8Sb0m+nOV2i
EeDvxRGPlPD+iPLVIVGekNsRyi6ovoU/vQyeBMbXyG0xtNVOVHn9gFIXmRQADD8ggqtuXFvztXLt
5QW4HrUq5pI/CLvl96xrqoewNWb1598QqEJ7Si7Nyi2ApQ5hzb8qFOI/QCu62BPZ4w/okN8Kgn8L
A3g+pJPh2lL432CnaSo6E67Z7KNN1YxqxdtQxzAt5qn3Bvc5qAErXADIheXjMv3z80TUBCuZt7OJ
Yf+KF7gGPktYSKYVnZswsyMO1l6nq1sLbcRvZbCI7QTY90q0xfC1QkfuN9t3rHW45PluZgXAobB1
G8SnA0Ctra6+W7QPVvVik0ckPCw7FgFHtZFPrXUg6MYFYvcG9oPuI8jcL4mvumXPFGAaid+ZMV1c
Ot2iOmvOWtrqr6yqxXe42fxBBzDicXES54j9yRp+N5a27wrQfAH6iCAGiGA8uqpDK/zCgFy696ol
EIeliurMoLoE7NXBPVRlLuSpTcPashb3ZtxbYZvUvkKfmjPkNCvhsj1002QdRty6Sdgv5C4k3HrB
jwOX2SIcj8qWL2kB6EEXR0Xt8wRA4QhgS+bEPZv6Gg+vsMK5aSN3E0aiRd6ZieNSUfcBSviuTABG
Cu/b3kIlEimq8SCmub/xoXF1W0XO9KjAdHzrc9Xddm7vJJ5wLBpHIEQ921UzAcekUXNINYFxZsv0
YNAf8mRRPvyeJrdBxwZr80cLtwlAl6MjH3uIyWU6kO7j7CzdV4CZf3aoKsxy8IUy1MANm77wxG/g
ZaNfvO2CLg5Gv3nAN1ErAcpLE7PFo08sUOULtQLx2AtuZ31btomeiLZjMHK9lJSTv7XtBvBrT9oA
i1ea39W0GfdF3XZPIxiyfVzjx5Vp4evqCIBT/uZ5s/cbPrILzwaXXgKl0JaD5Tzikp14vp/wZfaV
XdYZLRzr60wtKIFP0IKJkeqZs45EGuaasgE3EjidBrqxGzb34n6WeZ8idT2/jli49WTMuMTLwisg
mPvwBsRXuPU2AGRbtIYyCB4GIz/COW7vCqshqap6cvAGVfHUAzZ719HoCGbPgffuvQOwXy+CR7tc
+F2rlTxSTkHw4m21WWw/KdxqG0qbPC9QwywjlnA6lDctokwrh/ltZipv5HHAdLSi9SpAaKibEohi
I0PWwC501OniPEL8KG4rS31RtQoziE/qLb6FTI0P0CrJ/WIPshZ9dcE+3yiQj2/7ookOos/DGxdV
vzuGz5eZCX+qLfg+MRWRib2aLy2cMK9b6wVQ1XgCv+2IRml0gXLYeyQG0FHMvWq1II91T2CjMvy1
MHMdLXd9EbrP48Lhzcz44ZI61i3ahtwldmu4jMCcyPs5GmoYhL57tXllcJ+o4CetmyHLO4fe1HBE
n5DQ9e7r5gRe88t+YwvJdoQOI/JLeVSmYxFUt3IuigeIC0HCVJQyC0kZ3QjHVCJW/jKv8PguRAL+
FTkRkINir8KuemBjNT25/Sx3ZpEhaEBz8KWn6oTFluzWDCgFjP/MIRywkP1cF0BDKvBfe+BUnpGb
ZTcjGcANW3zlxu0i6m2llLMNhya6/TNlcHJpCuh7k3VL/dNrOna0dL6surCyUqLwU/EGAbeeRS2s
vIDdVSVIRkCZVGsGSZlTuFfuXB6CVUvKCpaBCfxNI3pMxPj16ZeOiv1/LglnmPDHLkBIIeX3NdHO
VuhghtiXqaesRrJ/43az2ZC8a4+6HoIt/DU/7ZhCfHLk3U/GUBMNXHvE9/1MEbMH3U8WWQf1qy+s
bdsMFC2eMXsU4FaXJNYddGZaoLtTZU0sM712U2KzHEg/SOFZssuotuXRzTncrZCRh8Gyw30xGawC
7uBVYU/YmiMQ69odm1dla/rozOAjMVm6P6TI0WgkRrnBvRqsQBvTD3VgB4dBddMGDxzxC5IS9aNT
8ibzjOyfcR+X65BPeieM5QHxvjAbDPpBPIRDh1tvqPMOK4SdaZo+zNiAkwEgPP4m42qpM5Ev5XdT
5lhb1drWfqFEv3gB/FMytuEavkH7qFoexX++z+ig4Th2zTL9UJohRueKXu6Uh+3kepZ5MgjvpWpa
aOpCnvBrU+OFNUR56J5MeElgJyYmt35vunWj62YN/o1atbBKaT3IBvExscR5V/or3/rVqZ/YLTVc
SQVzPVHK8EcFuy9o1cx4gLmAX4/hgF98YrS60wUfX3LguldtX9c3FfXQdDxMzQ4JGfar7hqJ0t7O
UW+si8IHjrsxSGhVTetuivx7vy3t/WQPsk0d0kEOB5hAcb/4U3t0WxY8D5YcZFwGNjvKiNdvToGc
fkK5Lu59Z2yW2HEsCzEkRdkWuruBAyyehZdmVbYk7Z3GefILEu1cBdyiV/nL7YSI2zfU4kG7zTcR
b2NbWfApOmOFPwLQhMGwt9EGWpAiTCHRMq5Am+7dlRVF4jBo5f40I2c6CwoA3zJE0byfkCSKoE/E
owzstelH3waRygAbYz/ZYiIBhx1hXCgPiyECYjF3XkmorHZD+i6aYjsw8xsFvwy/flDP6IaHPOdT
iAcDhB9ZjyOyWCev30Pu91byBd5WOGITzaISN2Wr9St22vQDlAGDcpQgGBmY3HCu3NMbYK2s2dor
HXX9nlQM+rmuUm2ThLN0PBT+qPyWuHjlJm4w9P7GKh21bUpSg5TUNwtKdhy4896UI3raB0HNtnbb
ws8dXPA109ZuwFvmoynAbGqVzWKoaMz3o0vyF1WP/IvHp0ZkkuRNvyqndg7Qb99Ce9n1CvwOqp7g
IHp9dFAMRjLtjZLtLaN2g9+vxwxCT2IFh8iolQFEMUAR/ow9Fy4CqDWYz7xO+qGf7VjBR6OxMB0c
JuNR86QsWT00dhMhaEELmPcm8kYo+Lu8gKwHqIjQnQ84vxcBPljKLBcOaQNrv3Idp+n3vRgndPZY
jfnlN3X3huYARtMQDPVV7nozZFnLMJhvUPbQy3gppXuKnEvabkxryvA2nJvyuxu2/Eu4tAVqTvx6
rjOAQsWQ4hYOrc1ogLeAmjHro53fQLL+4LTANlo9p7eAhItt7nLXAMKVEz8t5xz9TBxqECYBlC4/
CW3NOfARgkWrjtSog3ZFxzV2RNipFBDMEyuDhOb0A2w8X9oafysjBmCglccgtp5Z/WLuKBdI5kP3
qPgtDXNA/UPW7CmCplMBXvkU3AWGzQreTiGGRNjL+EVBazXfMi2wfjMUxRmijyTEZwY6PYE9DeA+
Y8I/yhL9LmvtDmG4MXkzs6MRg+YrE+EPmd9hCyOkyHb9AnTGRkVVsQDHaWONi3k2ZlPX1IKv2gj2
E0pneXWAF4eP7SBkEA+mcJ4NB88CW9lzXk1pY+8IXuotFX9+U4WTvVUVKXTWNwRbwppU9eA1yxDG
RbUsuxF3Mk0tQhtnvQxd5aYtKK1LSsvR3rV46L6cSrPDbEH8Y1mrIvfQEeUI7PsCaTosmXHdLUfc
Zz8HKEWNAzLVK7lw8+KU/uDjFdjzB2vyqoNEUJ+umFXR13Caxi51Yd5vbLfz+20uKTruehUFZSZP
+xWCPHmUYZPhKqij8GaUyJDC8wqxMxbHh/jPOCEmEKMzmdRx2Yy4HgbX/PIEc4ZYTaLfW47lvMLm
nMwBwc5j7ozrPrDzpY5He8pvUSnTfR05DIzVujgznWxB/UQVqvDTuoXEUFxClvmZMSDM3ECPb8sw
iigNFME5oWwyv1Tr+1DlznMrhfYKXJRF4n9QNjW/TloeSyaY5vcufvVvtRPkD5E/zDO4YC0ZTk3F
9aEiI6TuUZrI47IgpR83FIpurW+rnZfT6LWEt3q0QxzNZKkX/eTPVpnNfj98HQAt/YKnD1trBFvL
JIdqmxuPfQcVU4q+vNgMefQonFMZUCQqC7cWQiP7gJtqOw7Qpxg6PT32PChX/hDO8KHcqO3jDiK0
KVoUx5tCefS+yWc8D4BTbUbgREW7C2jOfnUGlVSkoOVeL4H/c3SDwqRFoIeHVhbefeu6M4yx4W+o
6jC/AqdrU8jD25t+gr0rlWIcVEhffmlD3L2WndMuLWp7uQkHM71g+cNtH4xou0aXSNzNQZPYuEQO
CKYE2EQkPKqJVus/PvSCpqsEsTY8xydUBsDBMwgp4OmNHFS1BozXX3sli7bN3Az3vIzaG58guB43
SltZm+fgV5bGfwEuJsxQhAchJxGyjUGTw6Geq+Ur3DUcHJVPt0JUXeJWHrIzVFstpLRGHAQyQKmg
DdstytlaiDIhTA8QcR9rrcJt4Oh6P+aThyjErNa6nJtNu9hW1nQdX0fjKI8gCKuDn4fDjgVabaVm
iIOYFlLep8YUZ3b0QYeV2PluJ9deX1srFJk4KUK34dvJdCPeFZKdqCNn57KI7Xs/h1XAWj+PzKl2
3G3zrWM8H6nFgaYTr5bMx35JmZn4up0CLy4RMUp0b/NHG5Kgm6KMEG7pyLgtF0g/arf6jbzedxnR
btuMssUhKbDjXcIzXjteGiopEznn7d3UW/w+nGs/WaxFQkGnQTlYmPv4dUL0jbUNe0GamK56kI6f
am7yPbg+w140KBjwQgH8G84NOguQVUZvARg+ZMSv0lNgQTMEoIsEYTYnGStj7hptPatIyXUXOXo7
RGWbeQ6e/eXp0SXqAQ8z+HarGeEzNFPprOyxSwI29t86yISi3DGMwAzhYbUuT7EahN7MryWAFFss
Iqvf9rqLDpWc9Ks/s5bExKHBWlCqIOgQBOuA92aLe4Xek8Zf0rnu/W2kl5+FZVe7mVRu5uBo3/o9
njA+QfrRkSrcTL7S+BRWta5A4IIzkdt9nzSqCeOq8Mm2a2vyC7zeElSBpgdol1gya+eqvNVkYIlC
9cPX0bIEwIbKljfaBttq8OmPqoTzYbMq3ImCF4feHumL6bp630USNZza7b+w0alTANT8BzN4+Y/Z
sqasDGqIbFROPW08ZOBj1kzoI+SMH8BYo/tBGflz9k7lokgAHC3Pk6uRAlYxIWhy45SO3COklB+5
aPvvUxtORzr5wy0+TLjxWF/egb30CyWSwy7wdLfGg2zeSC0W6IrkPKlCD7+QS+Z9FdnoVS5kd1tU
p8CtsxjIQHbaMvD7YdgV8DJf+tbzX9yWkywwEm/eLoAWQd16BU94HoW7YkTM1meAcOmGvCLW4m2G
kbqraXG99dx5/n3YOnOME2wnRTlXq7FliH7XtEo1R7TbhRz7cQmWYI9a/SYpcngVHa61mIWTs7MH
OiRoFUD34TTwTa2jcT26pchCNuoD/KJxRxYb8dhiwnGHKUJ3cNe3KSSmoF7jLPPerZs5Q1EzqOzU
Jm+dpvNvq5mmFR6CSFpS4TRwYzQC0vAy2V0FLPSKATG+xQ4tvzWlJfeQhe2Scq6rNuZOVaXzCNpu
Syx0mNqiWEPyYnwr3P7VXhBFR3l2noy6Vtt5sfoHVILKTY2FVvFAhjFKO2ncr3Xt4JRWemY7a+Dd
qkSZUBblQGjXyHQ9KC2u9hDYl/K16O+CihFkLRx6LpJ5wpvD46152mbQbz/0N/Ovad9tUFIYoqnZ
3Tg/isdrZXeXxwxOEAhUqyP7+DHriCzPjDrfFpUJ/8feee3IjWVr+lUKdU8dejM43Rc0YdJ7lXRD
pKQseu/5NvMs82LzMctFMqMzprqvZjBAoQQhlLlik9usvdZvyvK2C0A+U37cVDWH5Yme47EGOzVl
gLAIgEL+WjquB23iOC2GXmyYoOk+vhmpz1dOhEL91LraFYL1rlLb4Qi6edoJeCeekmc4CtE5DL9q
HLdDBVdPKei5w1hXVLQZ6CbV+wh41AOWlOf5NWSni/jZAMFe3I9bASmnkQuxO27Hx+S++3bK3+pY
J/vgC73iIQ+ehwyh1wonnkfdL4cmVcPk7sQjP9aZPwyxaikbYt3FHDTLI1epFuYb0rPmMtliiPHd
dFtA7O1dU+2oeJ6ULVwe5xqOchh6Bd3r81EPquVtx6o33nQ7ikRn/ll6D2MWRFrwIt7rtvrLjKCJ
y5ayOfW6T418BcjKQ1Goh5bwZGCuFpV2wnGoGL8kc3aibX90Af01rdfiUImsjqoc8YyXPpyYBG5g
ZYBUvn/8Kk9FWT4/mCyTLCdQApYoC+Iq+ZZEzwn6jP9ZkBUmQKSImNYRS2RU6CobQL3q+rLOT4lo
nhrLslEcjAWjzSZVZ8LMbX45FNy9o01a1puPB3Nqea22GysN2qGziKLTYMZRlDLGv/NO4BZi2Q3o
Sl5TfUpKYX1CGRrnXPINxS7HfSc9fzyK96IX4DTMv4Ksd4mgq5UCh7rQVex0L/9abpTz+jrwfHf6
Qi3xAe1kdzqfL6mIfDvlsnR0DUFsBFOK6Bhc07fvKeOC6IsdoQulsC2k+1RSz6CrXJ2K9MfDPBpq
cayT4LYv1pZvQxWmEmt+TsGero9X9dnGMkkM21H5IgbZ08exjj5SaxEw4NqycFtXe0Mn+Vo8jwRr
XchmXW1X58uZ0O7LDTWwfmc+lOyM2LMO90VuDyfN1I7NzMP4y+cH898gXY47uqiu5T+m2Ut5Sujm
Pe+EOXMYYPU0tdgqdbElwKJElG/8p3zDnUQ/Y//fgr1RPX1TbofYicH078dte2nencI7v2ejrb7D
8sYPBimGHWD3ju+Q7jnrjc1ihFy5cF40TNtPC9cem0CHQ17tKWpRGrSoCCfFybk6y1d1KVItzc7k
ID0xV5entzrZ4CgaCO2AtMR6apVIlCFGP2INGDqQZzseu01dhTbX2N3H0/REGGuVmKnVjF27TBij
jJ0wh1cTzrYUnEKdnQqzShGiOWsiqydM5IsISFqeoeRcnILNx6M5MucPH5q1SgcSIDGhnBFGDu+N
Gu0OntvHEY4OREfBHm0B5Cm11QywskDThrAK3CaubSEuXEG/mprQ+c+irPZEGbnJ2CiJwk3TEZH+
oR/pQDH5+ycxQgJ/DWY1x5SyFlPFKHlc1Uud5lRUr6ZCOjGWo+/kryDvpNjkNIo17npuWrl198MA
o/TvPCxD07E6gY6wRsX7Q+TPg5YGkL/KwFZC6T4qULcdjb9NVdcVlMNgvaoS5iMAud9uNp2ejslQ
0XWVVQFC3XgbVPqpg/jo0wILiuoMGsDvFFizpusiTWsp7J2FPxbl7+bRumrc/DncNfeLlZy0//jp
vZe6WUZ1EHG1ZuZSkXpJJWKEY3TmftWfQVnuo32fuerGOkPs5vFU2n50kJB6LBSCj1CxAzB4IchW
6nxG5mT5RYep6sejOhaBp4fsMLzI9yzljLL+JA9UEqv2IsiQ5eyz36b1f30f/0fwUtz8thU3//xv
/v69KCd6iWG7+us/L6PvddEUv7b/vfzYn//s7Q/987p8ye/b+uWlvXwu1//yzQ/y+3+P7z63z2/+
4uVt1E633Us93b00Xdq+BuGbLv/y//TDn15ef8vDVL784+fnH1kELosyWvS9/fn3j/Y//vEzaSZz
4L8OA/z+6dVzxg/+9jNt8dPm5cdL/Zy+/9mX56b9x8+CanxSsC83DdamQil58TEfXn77yPyEfpWB
p8TCWsUZkheYF3Ub8mOS9kljYkBvURfPEXhmP//UFDRjls/0Twhu0YBHm4g3i8HBz398zzev7K9X
+FPeZTdFlLfNP36m4v72lF0uVCaZENw5VcVc4N3xN9UA9jKNilot1RQeJX2Qv489HfXzoe+H6keJ
mIdxJWXGFvDORdVb3qzhhi5J51WcNnal5ZdFC4hKy6yzPkvPokjf5kO6a0zzVh2Uc0lWvM7IH62u
/14rHY3XpPfmIP4Ra+LZLM9UpITLUct1eoWkgeAGWncW/W1uDFeSMoM5rB+HdDoXmuAemNlGrvXY
UbQUSHFKeaO/GRoYvUG4aQoq7cO8t3xgsLF0E3b6bez72wnbxrxVfjWC6FdryG7QIjibaKTaVlZt
1TF+rhc4TG2cCZb4RS6aa9mfHBlzBzsLkm2STXw4XiAUt0tCC7G/+N63MIlJc/0uzsjsQIh1C15A
jftLMbTctJ2Bf+gWUq0peByh24FF3LVTvc2q9tZvqi3QayruvacaxgPaOXd+Ep/nba87mgUw2Qwv
J4FeaqL9iEVsT4Eno2NPs0D0iyudii6QpO1k6js6hVtZbh/1TKECnX4pUp1me72ro/qK2l5mI/7/
OUijzajoZ1mlupliPmmC5NGt2xl6vGt1c8PwTP0heS7iaifrJU2tfj+KgqskjUdLTrSZWI5fFbdN
GW2kZHiScnk3F4Ldj/O+LKezgJJqX1SbyiqvxUbJbD8f3cqYLvVEeGlD7YseFJjakZfO+SYAQmbI
xb2URdshrT4HMT0/CyiK3p73UnU26tku7wMERMGAC3F+R2PjYZaNO1PM3ELttxWY0FzKt7Oo0zCl
m0R3cYNI9WPbTldmhOEAB5gN89QVKoUOkLgNZCNC8V0a7FLovoRN75bYnFFMhRYuz7QG6vMgV3i3
5WZojSe6pJvRlz26/r+qvrJNtPqq8AevEsLzKJHPNb17AgXt1N28pYW3a0D3KkmyN7L6dsySrVjP
z01cCm7qK/wWS/9s6P2XRgZuIcSWpzFl7GZmpdWWT32mtDw18c+Utt0mTfswxt1nJUilvYYDtiMa
3VklZxux4pLUVjNNK4us0ehV4IhaKdtosfRuEzWP0zj8AsHqfEGaZwk2haIwPM1ZlZZ0uGI8BJtO
ABngDFpi8gd16PYrAj1mv00s+dy0ampVVvXd6tvG8ytB90IRKktTyaGjtLNlK8YCyUCwAHjvUF91
So8KcU/5btYF4JPJt2ZoAztu9fumsQx6T2kKuCBG+z4sWUezRgkwHxdhIEXZiQpgfVX9mgrdfdLq
ox0J4mVVgVpstOCFDOMiKqNnU+UCHBa/jGL5o5Fkr8JwYTbtsvVhSSlb0YjpDwo4ExeW6GSGcR4L
EjmPNGziUurA8dHL9FUafSH7lo3m3Lc6ES+yGTBw04N2iqdtgh1FXUQX8CrOqyLZjimiby06/dKI
GsVs3ae9cjHKyn2YGV4zFRdaHW4kofmm5Rq/N53upLD50mumq6uFq0/jRdRqO7iR28YwXSPUX1q6
6fZsiFuU9lK7rnRX0YxN6hdbCfesRuK6mDR7q6j3gOxvYByadJKr676LzoZB36thCgki9vTc/xwH
/SYYUPKOUawsovgymtOLKO5Lp8zSm8hSLwszZUlLW13jTwEappZKPPd5uKIPTTdDvgOw/W3I9M/6
2F2YVX6TdeE+VlC4gYKhelaq6B4A5AvoaBcmglTOqKfIjJRIYANCB79pJaJ1mdcagKY6Fe4Bn1xq
c6m6r4fp/08sfl6MGbj4/evM4v6lDqLy5TCh+P1nfs8oFP0T1iCk3uQAuqTJCmnD7xmFQkaBSreF
WRqdTLINko0/MgrrEw6VpAyYTy8i6iSFBxmF9Emj9KWgJStDmSQZ/jsZxasDysG1XZclVWE1LQYb
MKz4Qm/vCP5YNZUEJJf9od7ogIcK2bwXU/lM0zR3gsiuRvKXfFKvou4hyEQ2sn214OmDG13NwNJh
F9yjK57fS8l5SH8UcA25xUWY3KXGTq4oZEuW01lfs0Hc0L92QOX5osQi05wmG+xeAOUO/iMR7yNj
3ILC9izlmsay2za4TIY3JrWRMTM5DEfbmm5TIFcHb+z3HOswp1qryixPAOupxeh74aC+uyUpeH4M
k9aB3UEUmwOu1TzUUbeqi+6Kgj6iio2t7/2HQVcXZsHsfTMyCDpu0gcapIo7o9bZev3sYWjuCO7f
rPyvRoki6uo9Z4XcVAnvWUHxpM2EvSk8TcCd0/akG8gqR30Xijl/WOPKgSKhTsDYWneRQ00BbHmG
k11IuF4lYKrdUy2jtbnsa0TmL36er4tlLZVVjX0o6n5f2oMjXA9F8CpTtPSyMua1O20gqgTI4XuN
iwKr4k07CbSZc1qhaFVsefc9WNKHI8eDCHmIcChtDe1OJX2ItUfqrb/+G3PncLSra72Klu84Ca+j
Hd1I0Daqxw2YYWaztYEwgLGYduLSva6dvl5hTNQDFuInTnDrLmUpK2WSacQUQV47i4tfdoeBr6PH
KEChW+wu9csx9xY192BjOr1bfT4x7KWyd7hTSZCPUV7EZga1T77HqiS3wP3NxGRaxfsA/CPKT5oH
W0SiyH9qQi2r76NQqxlcGWAT1AzGEaauN2MH8jJABAUkw5lVGA95J5yTa43OiQEuhYtVVFwsQJFw
tUNHRFntCUFSIzu5DBD+LnK6kTfF5xZ7wtLMyPDqME5sQvK7zZ9HehhRXb7RQTVazUEgpE0MaWNM
pIc2pNs0NyARAHBiIj7NCSS4OuJu14pODIjiBpxL8sUEXucUVdp7VVZaG7Ntx70wReV5hdoFfcyZ
RlzfFBNgsgTW+H6qDXW0fQGVRsfHseFuTqd29iIQS1BwRqvSPRO1uwpuAkBnoFtW/i02e5SSJqu/
sjIJyAoXi/5FToDj2/3QtfdyUgnZJmgyUboF/dDXX7J6Bopk+2BVGxsGEPYcsMTy6TqHXlST44rV
XTbnAD8MrVEfArCgoQueGFRE1+WXdSr1t2Pcs45A8zwE2vzZrLXYHdXU3yT42g6uGrZTt2ulKr6Q
Gkm5130Bj0cTWpfkaHpl3IxwUDjhKkGDLxFqyKpKxWxeNaM2fRYEqbhI0yKI97k0q99LINiZDcFY
vbNQlAUIXA0/skSrvik1PE/wzl36mMBzZU1VRnvVhGALnVKvgvNczzLRbdOuQGUavOODCIdhAdrj
Zz0FqvA5a0J/dqZh7qudGfJsz3JdaHvb6rNgdMJkkhO7w9ButLPekhtH5mZVX3K3br9wU2gR0Kz0
cLJDX+SIr8HOXmrZTD88KjMgLWK8MXuJuSCn5aUfdxmeUmAtXX0MTccPJEAk/ZjeDGM87SYZnkoD
P9b12zBrPLi2Q+4wvRaZxqVRoDRpfNU1TeiavQIrXi51nQ1syFw2HHEXZMA++zLLtrElRNjiCDGo
Z4UBz2exUFSdUxvQgLF8Kev7eaCSflcoXVA5shokAMWNUvY0sxacdpZBk4lj7JZG3ZxFlM/uhDDq
wk0opBNc6L79XPkGFfgsw+m6jBq38ntO5L4EnzyGYWdLSpXTOEnGTvgWWVF+Ce1L1PfweEHdd1F7
FcpCldoihKz7fi7qyUnl3n9oKmu+U3LN+kWZtekhLgfzy8hm5kl5Xu2TLjOfIqBV9wG11cAZpEF8
yCSexBjnxp4CbnUx5qJ4ZSIz8mRZ3YSM5pRSagCEqEAGvWpz4OwRiOgMpJHEfbM2In0TU1G+9fsJ
lq0qqM9mNyZIusXSddDo81cg8fUtmEUAlJaWXoaR0OyMEbylRD/Tmaeh3PVzXu+zJDE2rTa3m7GE
SiyWWjtQSUlELm6cpIY/izvDzKq9APfrHHO1EhiWOnipoc0brSgA9VUUMyHwTWCbudemVt9RV7d+
BIlcO2YM6k00c+RB40rmwtqaYK7IFwH8xOhxyP3OEAZjpw2N/IwbaeHIQ5jt2DCmfUFXfg99u/Za
LcC31tACDwfKZMc9198VHQaRIOTE3rX0fDqPKjMsbMB/k1MrWrgztJrKk5Y1O7Ovi12o1qMnFz7l
sLjJNlUW9Zs5LsWn1x3+b92U/m8rrtLgXtrO//oOdBcVP23r5/zHy08/ip/uuzfl1d9/+o/6qvXJ
wIyD6waITURnF8HK329DmvGJmw7ecxiV04GWD29DsvGJqqxMjRXhIoMGKgnPH/VVRflEK57TEu+V
RciWrOBv1FeXzOngBFaXzsIShusa6jc0Z96ehxZCMTLSCFwD/AU7P0KxQak6+SpUj7NUnbh4qOub
B5JUjHcpDtNsV2kHre5eVl23ZTgkMGBa4zpqDJn9zIhjNTeBondYR7OGfE5S28TuQiS3bSATsyN3
8A+4OtWBBqtgSOXC3BpdrPTQuH2DmmxuVNyaoJeY2S9TxxmXOL4OyM3w1KAIowxt+QSxMrfMG6Fu
naGoxfFGbpVAexSRIEgToLljr5u21ZYchI7pg5K0XMVM5zh0ulkpyhDwLxo510ISNMODDC9Mda2k
E6fdIE2g0k1rUr8KY+k3d3IZm+ZNCuIYrmgXXQxyYwbO0rWqbSnOOZt12Ve+8dhLNJWr4Ab3UNA8
fdF2j2k0Wo9GTmHdDhT0VLg3NuVFHwHKa5QBSHnYIXjBzgDOxKrgULDHAxd3gxxIt2ugGDpvQrDK
3/MmhpyVRKWv2IoKGcnGyks7s1BpRHRs8KWbAaosmgPccb+V0FV7RxXC6mE2xvEhBfR7O1j18H2W
K+2JkXMUgXUVfmihQt1F1HLltqj64gLcvlZtGiGL5W2MJeDTOME2/0UfY8DUbKuZaoM47mIH9I24
cPFjrYPanAZfy7SZL3Ir76DVJpS9bDAhRuN2kE+0O6OL4mdgA2POE+u1wQkLXgVyE1VpAotla3Vy
wUfbKs+mSLNL4Jqm2wutCnw/8U3JpqjaDZTAEnl+CBvK6bZcm23M1TtISjCtc258tmqhm1zFCnrV
LjWqY+M8gDDNB16aM1pG6hlq2Gy7vmm/UdftLig1zoiUt3IE/zJMMIcWBjP+WqUVxEMtYeHBnoMC
vAd/Wvf3qh7BaPHNpG68qe3M734kkhfKYKsFlErMvHLSsOlk1zKSXN9keksRVinbeN7M8J+hjY71
DFU6mFQQ0npjKPYw9dhPFLMBtjWfZBUdiUBF90SuDSXh/6Xa0EkLNQrUmZ6l1K6NSUXzXIDEVel5
zdSWxcza5JYU4BsJActiFpsNF0hx0MVtrYizQEnWTyKngMtRUNFFFgc4vja0Xj5gRuomib/8zrmt
EM6gqEkyQJ5FaqfxLRxKQ8yVVLd8CxB0VwH0EMcpdoS6Tj4zkeRuU6rtGO1iUSTxiFqAz65VoGPl
NMFAIqP3AbDlojeyxIt0nf2o7SIoSk05Sd9DWIQt5OhS/1LNPtRZscr9FzhEQeV2vpBBEKtr5Fz0
MbA6NwFbrGNDKbeFC78lQ8dSSQZMOgJotg5Zao0AhS8Jj3llxhaV07H3d5A2pnjjF/3yXbQ2l50k
1BPJNaR4fADU3+IzOYxC6plSjqhICy31MsultnEUXw+rzZQ33QykRxB0V4oCJdlkIrh6Tx70AF1B
Ne4oUsu5ONkD6iI5M3JOo50iqexPvC4ZHH1ZKPe1qM/JtdjqVepIM4rVbmMq9bARcOuDfWaYs7YD
2ihMZPPJ8oubASCzpSQtHYrGKoR9HwXR5I0d0khOmwdsGzCUEmQRapGuVgGdX12C54GXS1Ju2RF7
d+GNISvVGzgYoGuFEXIBzUCB3tUbXexgVIp576FzTytAoGngZVAOOhx3JU3YAN3SzYu4t9i5Yy3I
rX2IAvqPea5hcMxGgA7ZHE6assk0mQaN1aoShZ9wDO56bL/Oyow+pU265nMJwaM5vFOrRrUeY6rc
wKALmeUeII4V2wbVxY4+XdihS5q2iuppImKGm6lPxeoxtdq83bRVbyS/QJ3Km+t+KqCnWaog9k4Z
jlm9M4VBqJ9FY160v6NMy11zaobwa911ZnQhxdxxfiCS1WmbUZO14KqWY8HMbCOfUwhdAHap2/ed
LCY3i7aPfC0NoSmf6QoQ0L2QZYF1hRwtoir2xGrsnFyELmO3cotgBYSJEj7hYKWA2cVgNncWJN3k
TB4UKm+VIrNv5aUaPPqJwIUlyadUhVEPCoSkv0ghm9WmeQ+3K36cDF+FlFJ34o9Z6wT0vSrdivdy
EiMEkJoR1pqh1Ym81Dqsvg1pkdQevYzh2pdL1TG0tLqrBkO89iddA1jYzPlVQQn2R2ipNcrLgzxB
9hJFBcxkt1Di86qukvO5FmL1Xlf6+knRorZ0eUTYN6VI9tRb7hmpJygZIO5+1EUN+qQ0zTejqk2x
O0TzhCJH3MTFpkcstbxFXtZQPCu0Rt+trKprEjq8FXlIUdYJN986C2meREaouaDzw2bnG2kf/Sil
BrEooYqAEPdhmXRnlholKc1QE/YbF4QodeJegIXel2D/LTAzKjAtc9Sux0Gh7FpFZnaX9DqdO1Vp
OUHCyURWdwrn2oNxH6u7tFf1AAWepFMBIIoibaIyrPLlZBj9GOZDphZDtO3pfKpe19X656a00uFS
K2iOeGoZFtmVzzXx2xwZaNTV6SiVt4ZvaExWMp3K7isuG+fVUBvtNoooMexQ9knCvTYGmeCWQUEV
YO6KhXI7854Fm6tRYTlprQy+V9I5DD8b1bJ/z6maIR6dCFbZPQ6c9eVzHwRUAuxprKd2K0eqIW06
DboZZ/HSaplE4zdPr7+V6P8/irVQMB9ZFLP/9YXg5pnbwP/6n4dNEZARv/3UHxcB89NSqgXEo1kS
TdUFQ/vHRUD9tOwXJPqoaS5tCT76oy0iy/RFgFIc3h/+uAjI+icOA5PNwUR5mira37kHrOq44DtE
vhRlRuAcYKdeURgHdTEpQUqvlBBYhIW8n9g+G0DspbA7eCw3v90rDjsP76NY1IMparK2VRnfrre3
jUmAHNahLePWMcAXS59xLYktbZtNp8q3xyLRK8LOjoOTKu6qLj3pPjRHOYtcJW3ctBjt1v8c1duP
h7Pm6aioTi5PXhUl6sO0qFbQzHE21aSaUeobN9Qv+wtatPBnbhYX+kh2zHA7wKAEEYao6MeR3w3v
VZoSyCmvyoJbuxpe0MbmaNavooQZiI8tqQ70ho9jLCXfN1dDYuCv+yokioHFulSaNPOgNujxuRJN
sE5+kfVTj2953e8iLP0+fNxk8Jqr8q+pA1ExqEkhS+no8oOyycFdp+dC8WNwX2XwT4xoeSofxVvd
Puuq0ZJxeV0NujlkgLAzBtvURc+UT7mOvQ9l4GrFJVfmKVJyXg2t85MxCdQ4ctP4IiC7FmfKpMUt
CognZsK7C7xEIAt1E3YPmnnriR4oYmUoZGluY03e3NL+AQTZ2XWti/aMhIAL7fTjefF+7i1+JrRj
2Mg02iOrRQzvXoNZSD6F/hyoeV27gJG3R3PYOhFobSjA8sK/EU9K+sIUC8BZv90uJGls1UHy4VXc
Ts4yOxBAfizPRye4+ZLuEnfn36W//P3BKUBHwZvxn760oQ/7A4NETpFK7FAS3jCQbe66Kj+XiuH+
4zDH3tphmNX6RWEg7xKya3fw+zMZFQYW4nVjIVtndHsVZvnH4Y7NRkx1eJrshKq4lJoOR5WpFPJJ
BtmnhN419BeQT3aNSksSnrI/er9pGBIRaPGzeWBTsHplI63nEYUEzpF2I0o/BFBNHw/lRABpXbBS
afnVOmuYHohDLcQdqxMOx2tf8ddpB9yAgxB/PSpzqwleqUPArZlpp38V7oGK3VW30Zl1NQc2hd0H
ihh4fJ8JLtoodx+Pbc2VeI0M2JLVRakDk2Xl7XuiMtsX3IE5tezovJxRN6TPOM6UPdxqP14iJiWc
eJxHFrOMo6Vs6vThkK9ZHvfBua9Zeq+UJuckhcqHNoALWA8oZk6/Y3HfQHE/PPmR0BGpaFLppARI
lvM2DoinxshH4kidtqMOhgzEvLH88cRwjkz0wzBrJHuEKlHYU9XizAIMpTe3ufxSiVfBeMLC9ngc
XhBVU9KmtdJxDsuk5SYCtVgW94mg7H0p/N5ZKcISSnVqyq/x38u0kJmKrF22QghYq4fH+Vsl0cSo
/K+DMtgO2vUg91xxW123L/FW3WbXp/DfqwHiwbFsusvZrCGkaqydZONMbsKUooiblN8B8thR1Xi9
YXg18kYfT/pTkZbPD2ag1HOzzRo5cuU6An7DvS3fgMj0ZtPafRxpna69G9SyKx+EUsWuHGJFiVwz
l8+UYkjdedQFp+yHwdFkVA1iIejOW1kwaPsaw4VaDxictJriob/oewZ30tsuQt6xNZGb/PjLrfY1
gzSDw5u+o8zLBu+8WvoUhYKx9Rfd/vrZt0I7jH9Hrf3LJXg8AoxrYNQicIL1LNLrBjXnDpkeQ3TQ
yrTNU/5tRyNYWI5wiYEWtZ40qtXShUJCxlWk0U6Ty0o8cWy+myvLQzoIsJorKOGOcdVQfK0wSlDy
+UnNYk8ufbeVrRMr/PhYdEAXJFekOqtQ1JzQGusYSy+cSVAeoQme2KtWW+/rG1c08POKuuQbhvx2
Ns7xLPnqOEauSBdzk6XibYMptidE5s3HU+vYU8PAF/Fy7ndQolY5TdaKSVLpfQSuuL9V5nPf/56W
6aUqqs7HgVZZzeuIluxCUZbdSl8T4toq9dGYWoSglKIDm2nsxJY6ko8ibtXr16YU330ccH1U/xZR
UmgpwUbQ8Lx/+wwDBJ6LPB0iV8P2CZHO4AkguUfPAeFJ6U6158mmrr7JRzu+PIUvW5/W74Kvpohu
hh1NcYJjqPV98tBJPJtQSLeNrewuMNjtx4M9Nl8gFyuGztrlWrHM2IPdC1jLKJgx86VL7xPBOOtG
fzsC1v04yrHJchhl9UQVWuliJTKoWKo2gyhSBDCcuZm9piy9j0MdW2KHoVbPj+mCSHNJqFDKP0dZ
fZmhjXhikb3f89ky8MHQqb2AKoF+9vappXXM8qulCH9C85bKswfaqN9Rf8WjG7T+Axu8c+pNHR0Y
LmBUhukv0Fx9G1PIJJgzDQuuaufsKerKDkV6ozixQx2ff4yKU5odF9OZt2G6ckzRHyZMy5Swo90C
iVNuowfNiT0ctU+cnu/Nz5cneRButV+pujA2uUg4+Tb0F7a0uuA9MIi29efI688nBNbP2ieI9vJG
vLC2KRh2MIeJi3fGibd6bCnwZGVa45DSQee9HXnVJgkWoSENMtBTSVg7RjHZc3ES13nsRR7GWQ1Z
0lqtS3WWnDw5kuqV+8wbd9Id2Prhe4pW1AXO9m7x7eNlcWwFciqQJ1Mho9+zmj24TczYEbIsughN
qOjM5xJvoDofjyd8oo6P7s9Aa+vOIirpl82MrmWH9vxAE/Z6OZyi466BlK/bJC9JUslfaXmvOZmN
MabiXHGSJk/lvroCj7KhmyMj82/3ewkiY+0lN+0V80YyHWGbudHm1P335HdYXUu73p8qFMFjV6jj
tAOwhhYm5kw6msU6GpaSjS8VXXXB+iHLweI42XRXc6/0mzrVoy3bB9JqYImeh9k0nA4BoRs9z02E
M0MYWvQ+URJVfRhfRVRJ9BulU6WyYxOei6ihAhOhzriGaWgTjTVEJCM3y15muXazcq+EJ9KEY9Ph
MMZqsmfyaCXwBKnrACcI2/mhEU8hWk+FWCW5o0WfN8zE2J2LwBmNL0Hz8PHaOfqiWTI6JdHXfGe1
M2SqjPlRwCDQxXLqPbwQdA4013fNCzplQJ7Y7gM3eUAazsmu6cmZX3Eh+fhLHNGVEMGWYPFERRjy
4vpSPQt1byp9Hrtaux1/0c86qsKWU1z4aPZeGBjkblW7u9B3E2I4/1ZWchh8deDliq5nmgV4oPGk
DexSr9+Jgx0500byRBy03BODPfpOSb8otWsM1Vo98WaWVW6nKnvxpnmSLiondL/3TrFv9jWwfjjl
J5LMU/FW07QfQUGKdNFdOb/Ri8bTMvlEhPV9+3XHwgznzyGtpqkuZqk+LJYyf8L5rYck/j7d4NXh
VtemsmvSSy06sf5Ohl1GfpDg6Vg15uLyJNHe4mANwsviqtv2u+QibYApnAnb1As2womE7z0mi3P9
cH9enTeK1iaDPrI/1y72A/vp63yOz9ZugYLZsEZPEzPkpS1yUIdfnQiSuHx+MNBBTbQgZaiudK9f
CsjMbSYnamzBRpTwq+D0Dq4nOP9i+glgyI3P8q104lkfm0R/jRmM/dtvoCK32VU13wArDVhv39tT
18floX00xNUsnZHb0qeQAIhdbbOzfld7uKXuTmWar+XOj+KspqqYo0Y3NcTpN8NTx9ZCr9ozkASI
vVMloWNn0OEzW03PJKnBSzfzki4gQ+BbXLpHRwpOKV4cTWs1lO+oS2Jg+U6VpxWLCs1ofUlr64vh
yTgfz1tbt5Vfh2uyePfj7evooA6CrQYl5gUIkEnlDqIj1g3d1JgfFLk8kTsv6cW7twQVDkYcdB2c
gt9ON/AltP9jhqQA61UrGXBZtIlipFwKgI+CvK+H/P7jgf2Lx/hXzNUMBGrWtVVOzEXSaOEkZcNe
/tJtZo8lVW6mUwyS4/uIzK2fmzht7nV9aUH5mAXWFQSEHO9K53PjCM7oWNtiEyd2dH+qx3t0Ef8V
cOnRH24jeYSrRVYzwsG6x5PS1uvzf+sZ/jkkY/Xe1CzMYishQvGr6Cze9u1Ovu/cZr8kqbp3ItrR
xP9gPKs31uM7OLQiC6x2543+VDn+TeRlDpP/2rcR+dhG18H1qQVw9IKsHURd7SBZTG0IZdYlY+pd
1clRdEaVT7kirETXIduk28Kwk8n5eLTHF95fj3a18Kqpaa2yMiJXbecEBsywm1p83jv/8uM4R0/V
w/EtX+TgsEmifMQTpord+KK9yHZLfoI51t601VfmGEIC9scRT03LVVlDj1K5bYEsunKj2LJ5OZTX
Hwc49ehWZWyE/1Jrwv/EjbthL4XBtql8BMdP7fdHj7CDibG6M2lYgNUdnn+v4mHKrt1pW3UjnjzC
jj4uVGDwd8ZPVlkzGf83ade1HLeubL+IVQQzXxknaCRZwZL1wrJkmzlnfv1d0D7H5kC8g7PlN1dN
Wc0GGo1Gh7Vk4HirdYEETVa13wHj+xBjPv/ygrGF5H8CjpUMZkvEcESyekRyPdmDiUd/yPYLWjMd
9QnsA+jCU/3FHe87mL7Hu6C3tUP5Bi8C2vvCnC5FK9HNllLt0JmsQRxw2jnKbWVdwTj/WwRzknSQ
5CZKDb9LETgOyCS7cWrVL90OgE6TLXnNofki7kB8t+9zzsJu3msr0czZEvpRD8IQt2eatcKNBLBt
jFBhzGWsZ/GYg3zkV4lW2ysBvfqvl7XeWlfUmVELo/B9+rtXW51qkINoo1xDshzeVouCaSfTvSxh
M7e8FsEYTQW6t0xCbwVq9C59xckOCnAOAQmKDxCUBxmnQdnNIBkCY8InnONaNHPCSyA+oTka2nVj
slNC4yDF3S/MLt5dVnFrEbF0BhBHUOXAqOm5awTXxNzrLR7LcnlTDomdC7zy8qaEP3mL93HM1TbV
CTrJgwAvqbhAM2d7G/xlYoRtIRqXFAMd9LU7gIM4ElR3BK6sOhgcQ99yuavcCJvR1eYcqNdg3nEk
7Sim4GIYkDcqOEK27v+VELabrB+1ptDBje5kTW5aYSKWliCogEEhdi9knHtxc2dWb1zm6JbipOdV
j9F0cG0BfQagotr1ZevaDAjXz2jmAIGdQgYSo4xF85XcBXiKvbx2iOWXgwocHYs/jL55168lMucG
Bp0CqRESG4d4oMDDXDwGSIK9YMs+HkV4iTmFz9Nz0zZWK8nckxgoaZZelJAtCB574YdmvNKRpMtr
uXUXrxVj3uitQeq4Rj8Z7mLaBzXsMAfg/w8LSK8j9qHyRw4Gw849QqeWC4a6sIAYuHmYkOX3gV2w
D33zVF1HqjXvIv+yYhwjUdmnUaj3kWnOMHqkABCbAWAfYXbkxHakHaNdd8pwXV8WuW35SIOB7BgN
USw+JEkFMF3QJGQKoKGlAtZrmXl/J4IxCQyWimZQQ4Qyxt4gBCe0h3OufZ4WjEU08wBWZhkeqdeJ
lUgnMCdxbG7brn+vE9tLI5TGjAmCFMe38WKQo8xEtYQx5yzVVvSCUtl/d4Mt5XQYXwJXMKQEtbZP
2+G67Bc0WWiYPkpd4KQ8Xt4Znjjp3MBFkFXEmGFJHHFcrIi8dfN+kD0jPmIY4S/Xjwn9MDDS/HM1
GUIDYjzgt0oPBpic/04haierGzatwH1kZli/WRSssXmMC8EKQeWkKV/laNpfFsYxOraYSpQClAch
rnPFBNFk/0vSMs6i8SQwd0ZWYGZTpidnGE0HTU9WopYcl8MTQU1ktWJ5HU1oPoOIDKSpqBdYRsXZ
E97JYY4/Rv1Q9m4rUA6C79sEAc0g+ePw8/JebAtB8y/aFFV08NHfV2r0TTthBgEOQI4yp8q041g3
15UhtZwd2UwQoBcRw7doIgEXAXMnAN6lnuMRkYI6X6u9LdkRIM1slNJs5UH1ZfkbOKkBwMIrZGxu
00osk3shhRERVYZYswH5jgHqC2Ph+J7Nd+FaNcYbVEkTRsTE4VH84aoVT6KNUScNWc2d7kbXpWI3
4q7PbeHAz9zy1GO8A9DMRxAw4igRrXsmbQ5u6uLrJyxktYL0E1YW0mGSb9ZqBCa6/grimBGkoZP5
lzIYK2waGUH3SA9ThpWrvoOXB6TVDec9tOm1V5owXiEC4ZtQjzT8SUfJF5Slve/B7G3rQQc+GbUC
/Y466KNzef3eLftDNLQSy3gKodRGfUJzOwLYwKeY8OEeHJWoIPJSLZtneSWIcRhKIdVoMqUFJ+AF
mjUBpSrQIMEby1GInplLCjFBQxGSSu5ynKng1KD0LtxhCnOy1QMFiEpLjjRqXqww5IFRMjDRA4Oh
n3PzS0K04s6GGTsg60JtMG5VTGAWKicZRrf+gxQgJAHnG5OC6LY5l1LVuNEX2q+kz6BIFUTQ6Kq7
etLuwSnOuTi2dskAtJ2s6xJFEWKOrGkm4I/L0amqa3dC/NDVRzCoc3aIepwP6qiYkVI1CqLHBuAB
Ip6W8nk5GD6mpDg0/Qui2hKFx8RFJta9LG9z9YAvgUkOtIWice989YB2Vy2zjOTvHAuHXgV8eVxk
V1qd35B8+UxACebC38Kowaz8EZhtAQQJDmbk66cbQqJ9AZ4oK2sCTgP/puFpwLUAl5GBxBtjeGO2
ZGITY5/6+g3hCngOODa3aQgrAcy1ISSY/C6ogKX6JsLZ5QVoJsefl7dmUwsdUwg4QTAIgB6erZbc
d0kjzkg/FYsAsuHwNg/bX5dFbOlBp8fwohOxL+wJHYRKDyYR/m0E7k8vA2CjBmoqeb0shTov1qRN
CdU8dKBiuJHtClUBVdCA+hgXeSHbVXYzG6Bzy0bPUH7gCGXEuyxuUylKnQXN8Lhj26eAEiuMioC7
LsibF0MpXrMAfLmlqN9dlvMeYH3Q648gtn1K10dAgBS0y8OS37RH44Qpv84b3cUZ0ehE0x2lPxxF
ANxaylv0FaAmc+OITuqZDq+/iaMzRZlZnywQ3IhZHiMWRPT8os/ySRzQehfXk3VZ581YELiZ/11c
ikK+FqT3WhuNNRqwKXLkeKf/o65f281r68wgTHPK++jxstBN5QBQQwfpAAH6wUeBFR3t3sCx0oFy
MFPE+G7MQqvucs6ObjlDXCQwURA0AxCduR07IVWKOcVxQMeoFcepu5CH3kQLESiSL6u0WZxdiWJL
l7lSKKTIsY4jcAVpRL0cMXqDjgfZrXxenXRTL0rshlYkuoaMXlEea+F7iqWsFjcK5F2hxBi8F7+p
5viVo9jmZv2RxT4WUEs0g7hBRE0bsgcgEbh1aac/q6fGlTxyIj9F3GelTXhFt+0VXQlmjoARp7pW
jjO1TBlQgkCZHtzBXuz3Bf3WcktK1NI/nP6VPOYkwPEsedgglBo8ABQsFg0PQXH9LP/K3Pj+MzlG
U9fRgIsYB4EOcxlgUHoEzAtMc9LSvaEB2bN7LfTby5u3uXcGQjURoLC0fe78cFdGCDwkeh2IIoUd
OpV4G/fzz8tCNssqwDP6LYVa6yoKqCnpUkOwcDPahzNveu6Q7dsh11NbsU9HOxHHJ93V7KDGzm33
2LpU18KZdUySpRPNEir2dNqnvR4DbvPYpmGs9GNi+aXKgg4lWvqmRKrWWQB57gNDxYl2jS/JO179
nh7eD3ZIGRxQXDQUBNvnyzkFZiuBKxfvyCYAMkdkt83gdBjtAKOI3QfFrlqE1FKDecfZx21r+SOY
ieaUKsyHMQO/AO20JEAldeSdDNpsW9r3DtrAvwHIJrNzTtpzQ6qiKjLKtYCOR9GYOXbZXGWdCXJh
p21SR+lB4CiIdt2XPO02fCaFXjMRRIKxFPCk58tqZGJRmDXkAHp1B7gdOJXIJk+abAH5BK0DtC0i
rpz8lbOqdLuY7QQWAwHgC8FMpshmdYYsRDNST/VD92YYeq0NQHeEsJgDre4SwJQceAYEnIgtkZh3
BaeqpGBDz1UNckCWjuCoxkZKB9CECU5H7Gqn3qnuZI+D1dmV3XdW5bdHVbDUh8sab22oBnIbEHtg
N3U2/7vkE8ZadDztq+QunCi+S2shkvQvS6E6fFhWYH1LFOyOYomf61hI0aLng5Ei50+xvuT5oGaG
bTZEsuSseDMygCVflrip10oiczwSNQqTttBTR0dz+NhTKJfGq+qFMwSyZae41w08F/FmBCPLuWJ9
PEZFpiNToCyTXdQFAMTf5ATAeeMnatLKStJ7U+fKb3eBAiJxEeCxTT5YsX5NgdhSgFhdXrYNB30m
hTl3gAxUwMAgwEEns2VWP+Ppx2UBnAVjh7tNEhUYF4KAqnuqxMxNh4eszWygXXiXBfE0YUwuNaPK
UCoIKtRfbdHbrTo4lyVsGjXlugOqvkGbzc/3PgD896DXMOoEPNVVDDryKraiRTqK3XMzfbssbFOd
lTC6rqvtx0g/XqML1AmTTrxSZlPfAXKPcFTa3B2Khgm4ERgz2zkPotZwCmeo1IQZooAvC6C3FQGo
emLKMbStp4yCaPi3KGb1QCGRjUVvpo58MziiW3jCdXhSXfOEZ4wl7TBxf/wEkRcCOAx/gcgAFE4f
Mkh5l4xq1GGqGvYwuj10E3eSm3hIpQPI0IHbAy97cuA1IW3qupZLN3e1eU2ODlRJDsG3eJ9eLw5e
aaf41KONpdoZ9ySzlsf2FbBqly1mK7t+pi2zwmMxA0UtgW8a7cVrbo0Tuhoz8KUBTdlRbloV0Ona
TuBCmW+VlM/kMqYa1mZLcvTv/34KpD/Na4ARYrio8Q3d0u4uK7rl6tery1ygI8KEGkga4I4e5MMS
lJY2Vi6JOCHJthS4eswlICxh8xpm1KIIRCfyFaLnrpGAwCVVs+6go3+ZE2RtORYdyEL/EcVmNhKA
GUZlibIS3o1fDLKr+l9TACqnMLBlMBpdXr2tpg1s1x9pjMvXwjao2xnSjMfpzUCefdotjd0BVJs+
32xMoJ60iOOcNxcT60VAYPA+ZXd+ICItSfJ5wYGYhiclRUo/ARtWtOdothGbo6FBQZMYOE9Ewr7a
+qQD7DewaPFGbK6SyupbK1Qt87V+AX0zYjoACWhW11rm1xmI2z/5nO7Shtc++wIa+60OvpyHQg/M
wAy99MSr8Zx7XF7lp+o2wiHUnGkn70r0aAO1wpWc4SR1lop/V56w50WZGwt+9iFMnGIOmDZfQgpa
Gume1spOCly/ADZ8eck5YgymGtABqlFZVAQpsTG6zRD+KhqyI0Lx/e/EMCYLAGmgbc7Y2E7orhsA
31u9DHiYcqh/fkYQHv4mcJYMVWFcGbi1FjVP4Mp6KfVULfLNtnszSfBwWczWGAno9VDYQCcghfxi
7MQAJnudzngDiLNNS12RB3UqN/4B/in/E9WuM2GMLYRkbpqJNhk1ICDOlV2AnEYZfsISVhqxtIFm
hJxoROkMymkXRuDk1q5N0JRw1m0jXlmrwg6/9cowzBiKo91LtHm+tUNXSqzqFVlD4qvvYzjhzVSA
/osnecNHn0mWzk92P09BOkxYRMVHB4AzlDe0cUpw6zcd1oj2xGc8aShFyf9wwW6dMrzCRfRVA/oO
rajnskGwNzTxANnB4+KBNmNf3ZjXMfB7HXCISRaanTHjiwrm5cXeXGvwUALs4f2yoF+18mWxBkhB
LSKpk08vcngcQ22/BJi27XjUvltOkxJe/lcQc+iiRCe5TJs9SecKAXoBhIVzM2xJwIsNJRFcsbjM
mROgqLka5SqC6XyWv2lVe4XuXN69urVJKxlsYVRf5q5Ic8S3bZeBoeQ1iRprkp8u7wlPCOMIe6WS
s26AIg3aiGtLn8f+EOdZ5ZM54TWbb6V41bVGjMkHQKUbFANPanBWuPSwpbWVI6yr9wrCSPnbZdU4
e6Qx77fKnFBsBvuGI8g/xRlsLvPdZQG8taMfsLLnRqn6JkD3idM3wPCtgl0COOsU8wl/J4Y5NgV6
kTpigmJEjhMM2ZDqpTDSwo+ChrNgm/rQyWNaHkcxmdmeMp6DAbwaqaOiScPpASDfV0vlpLn4dlmj
LdeHcrVJ67uQx9ZpJPBTgywWgqqqdjKgJYdLaAPmflcgb12pn4gVVfRmSMiIo3iJBPz5PuWRMebZ
gJsERCjwNoD5zq8bbkloy9zA5qAroNMFoMd72nxlDYWWlvAB8Klh277JBJg1eslpS9tat7UI5pLP
YmHRJHolqiC6DMAQ1gaJHfY3Ymi6Buoyl3eJpxDj44wUs/FJqqZglQHDESL7hdeZtq0PAiMgZegA
AmE2Jh5A0DsI6G9SUINP8h9SrFs0vdfKLxXoVy6rs2XdgF/7LYw5rUVL4rLMoY5WBadoyr6TYPwq
pwJHzNaqAToL86/Ib0syq1MoZaQMSJA6RnrfRI2rgb/+3ysCPmegptAzionUc3PG5AzQDQleq6Gs
u2WW3gmSYoUFDyGPGhOTcQVs3B8xjDdoh2yZehPPVWMBdYbQ0o7OLkY3JOIFgtajgBxHknIsfGuT
cIJQfMMTGUjGjM2hSaiRQhVPyUm+EqTHpsoA0aFztmirggXVfkthn8dqboShQB+s9B4iTobJtcME
CuFv+Z6SwQmOYcdeM+xMAPFwZG8qiDYd7BxeAwi+zjdvmpV8ThOIbstbZXkIgsnNBl51egtEQwW0
zm8pzN6NRGx7NYrwvMGrMT2GR+OL2VuTE+5U4DuUtummpRUMNqgu9zkqIkegj+c8/7GFoqEC/0Ym
QAdWRfSIn+tajnovdSq4AP4ZTG2t9jR1FqppamK3ikMfrYFVe9VLl7rjE0heWx62xdZhXH8Bc+aH
XujzNMMXpEB9H4Olt1BI4JHibK72Wgrd85XnJ6kuhGoBKcGLcNN/rzxsaGJYwzEDgq9PeQYx2xy8
jjtk6ACKcPU+w+JedgpbSRjccYClAgQ5+ujYMmKFGcVQSfARyT7eEQMkKm49PUSpTbkOJwAkW8ly
iJe3mpNqUuguMn4CgoFdDBoBPClYZBu5BKpxIEMwVhe86h5xUjcEw2JDTxbSJsJ7wlC/a0+Lo9n1
d8WNXQHz7LELfFYH2N7Xhpe57d7Y5TeSoxjWbGV+smvs5lRwj9+GQZx9LHMwohZZ1KjGu1/Rusck
EZ/Eoin//b15JoMx+yqfyEzaBOnvFnPXUgEyNgndPJz9pl96adkZ065RSJ5BIEqfj5MDaqPIooue
78vb5DBzZ3zfUagviWNsvANVh9KJEIdM2B70Zp7+GtymBwPwNHS7pf1kzw4IH2mK9gva8ksndQoF
4DidJ3O6HLaeEWcLzD7v5lgqQOODJPwVVV1+iiAZPDqWcMjvebkOnsXQGGZ1uBFvpeFCnVhL9pmW
g1ND49jLFpqKJmpAqdTRUWSiV5AREYYp8KGQZhd2vUsLGYsIKhevEa1O3qsYu7QH4NE3fi1aDWqf
iDCBLvqzKj2OSW2EY2ffwag6GmpWNXRdaUFF9VJXL/addjDy1/Qk+7OTueq4B497Nvu5euJBwm1l
/c/EM9FtXrZE7wxaCfW7fewur1nsgQoEXKLISNxkGoqVnJXfypqdiWTCDQlI6yDoRFJzqVsvjq9n
45qUuRVngTWYoCXsf4Td5CHTYE9Vx1nujUhgLZt93gNgRi+VBqutgixJEdsflE0rbgtOfXlrUwm1
LkxoofrHBhxLqodNqeMVXDda50aF6JfgsLE0NUzoUOpk9Wa3u2xIW5qtRVLXtToys1AERdNjI8tw
csqgQUkzt0TgDV4Ws1UUwzDLH9UYR5vmckGURYdqv7QIBWCLXNG+MTBnWqgIgCkyu1NQBuQZ6pZH
WItlPG8jgfNW6qAeHpvtF1EpurtMynuOg+dJYRzuVPa1MU9QDvSRR3GuPYP33OdJYNxOA/xaaaSd
B6OS/OiF+BYMU7wsJ/0b7LWxXivGpSxVj/7LAUYeFadJOJoFBs88EOtwTIEnhnEd9CCBxAtvFZyn
u7S6U6Rf2iK5yjy4l22Ot2aMwygGkJ8kLRyG3u7EEJzShfZ3+/4BmDxIRsAlZLg9K3ByF+FO0KXP
KEEoq6WmgBGMTb9kaIvS1QSrNeu12wMpfkjiz7iAPyLY9lh91DP0u2Dfm2jwgnp0xbp2xmXhaPJx
32kNHo3ilIwSL2HGvFpSGuUQlGixDw1rAuqaiTGz0BC8jlfH2aiFU1Fo3EThduNdX2l5N6oEouKv
5dfJaa8LDxf2NcFtgXY5gCH6w0t14mG2bsQ652IZZyOgFRHxB8Rmzb54IE4LhDDpYZ499YDaABft
hHqV8/N6Lo7+vnLduTxFQm5CnKD8zLLnWLo1Ew6qwHsX6iUZjN+pOoB2mmgsQOaPRLWLKbphtNt8
qshu0FrBkjtzQtwoihlizTnuXS1NRLvXpMpD5i3aGVlOHM1IE7syhOFeKOqqt9oMZLnigrmyUluG
F+A6hi7Q+BSMtVWdXVft9Jw082JL6ewA38cJw9HpJ3INnlDT7yKi2YWiC0ekH6J9mHe6qwpqbINq
UL+ZFK06FA06B5MhTfwwT2W3iIvmoMpS7SOG0KwWjTCzVZJ52Ak1EW9j1Zg5MzEbDzz6tDMoWRTt
gtMZS1AwJVUGykDBpTDLDXbqGlBPuIQoRExvd99llw9+s3HFngtl7KEHLDutFFF0OrE8LmBojS3Z
KX3TjvciWPE0S/0laOi24YXdG4Z4pi1jJENcm2UpYq5JDU4Vppr04UVSiXvZm290TlL1kKxDH4EB
3H7Gf2jgYk7FrAN4XG+XvyhFTe8r3+UdKAV2+iMmXJ7FK6MEcBc/ivh/9vOPbObO0hRAxy1RTcsT
snAlBPNom0odPbaioO5kIVcnDOsr6k9MVEz3Sp0Tq2jU+Tgbehy6NeAtfTD2hD4IgnmQLB9DxvNN
Z1YFpSx0YE7Y9KUtr6LctCtTdkeTuFpwUMd/nxE7l8asw5wnoE/XsdNhhKYG9FPU9Ze25xVRPl7c
kGIiq6iAyBKsW8zpSXozCscaOk3TvTgAmQ1dPpeNadNiVxKYo5I3CTIhLeYYOxAZg+sDFKEPw/gv
aVhQsD3XgzkXk5SQLMkB+Tybz2Ft+DJyZnhScnThrRZjAXGYGG06NcjpLP212SYHVZw58DWby7U6
ekwklYRtNovgOESE0KRWosQ3mD07mk3477MF1L5+nzO2owTF7zjopnfosOBAH3cueIYBJAwGseZ/
ONccvdiRPGAa6kNSwaXkBboDp8GW5Yf630MHnOsknV/TU5sPfSJR0FAFLJ/qPZhE2+LLZXt+b6Rl
7umzhWOeV2E0mWAcgSYAefXjXR8iWa65NOdCS7cYdT6GmAyy22fRi8DwjYQdsuZcLObt9fx97bEz
LWaupaPc4eAaxY85vCnlyDYN97Kqm+b+52plm3S0DLAlsw4ZRWpYOkbTlJgjYSPTQHfsjxrMicpG
oweNALyckcmnaQ7vcjk5yIvpVHO2k0OttiYifRGXUbajNo6A/mE+XVaSd5ezSFuhoXX5QNku0q/x
9eTo3qxYwa3pKlb2PbsernNP+JZzhPJWljnltV5HYzUCJHLRRrAwf5WNZ45WHAks5lZWAatRoliK
MQ2K+gJZ58R7x9wsbkZHcuad8BD+nVZsyrseJECJNbAXqc/3ZgfyppaHCsMxe5U54XNWT007Y7Py
/jWNImtACkUyOEd861Gztkq2QhOhkUuoB0hRfO0gfc9d0NV3R/M9mTp9Bz2bi1Rjdug5r8P/x7X8
Pg1sl7iwEL3GIAd9TIGg3CC+2dvkTX8zQ7+JXepcYj+4z3O7SfczTkT4RcG7zu5O45EXfmwUA89O
pkp3YvXkiaI2E3H+8S25kz0oNrHIq4lOKFCQe+YX3dV9UHPvMp+HFrvxdj1be+Ymr0ssfY+5badp
WjxHYktqDkV2L80/OCeEnrGPfvzPYjOupxUzcRwHCBIP5nMFNncQRT+rXnxI7QJdb78CS7VHoLPE
Vn1f2cEdb3qVZ8pMgBfKc9lrAu4RUIffE2V8LtTUzdVqf1lPniNgXI1udtrcB1BT64xDmfROXXHz
xfRTLywlm7Ntgk6cM8pCkWE8PLLz1BF7J7lHPRMYrhifnvc9Sh9A8XxFrl6XrU9AvZ8ZK1v7X/TW
GCYaZCZX5Xc1RmktRDhDvgQ3tIAGdgDOvcUx0g8tQVNalDq9tsY48jFvganSe5lIDkbVOSEntcJL
S8tEG+DhnRQxBW6GrBK7rAUrbXZz8K3snpO54uTYNirT58tIbWl15kvkeaJagq2MhxZdNLWdt1bW
o+yQeSA/WGbbsMarPHLJr0aztP8hh7yV11mffhaIy2wVgL+1uLb0e+mgeuinsANPepbtHP2ePB/H
ORose2g3FUlqllBXbQviRgA8dCcQzHuXDyBvBxk/EwaxEUSgV3cGc74NosWaa9lVuu626IbncWk4
gT1PHONWCjGTS+SRwNGEwrPS3KvGqwHEyGHILc1YONbJ8aFsyrQowqw0qbNWfHCS+KkvA3GYjynF
i9HYvKmYi3mtUzAcEAhqsEd9N//MbiKv9TTLhMO51XaRi3nEyzvHuwNZmHQhDsxBWKDe4JlvixM9
Tw8o0tvoHw+sIrPyB2qV5Ed04EXeG7XPs5PIcuhpUzInCaW2G+3qKgyuB8mR3PERY+UIQ9IrAuC9
0qp7CnB01LzEij3eWCTncLDdgUTo9aFHZ5NjoidmKbprudU5XU2bIlapAcZUBfG/MaqEfr2q3Ot9
yfFom3fsSgJz+QlyKsZyj2UsF92wqkV/MLsaPJHTd46lbF4IfwSxQ6R9irKESDkCgC+K6BAd6zm6
icbJy5A9Q4148iu7sKNTJviXJW8ddxnTDUDhpjDc7004a5c9R2MJCkYExOPQW2aGIjSw/Se/HGbt
NEXqm4QZes7tt7Wqa5lMEF5jZkrA8xMvYH1xpPJVmwvkwHiVvs3bSAZpsCKbwDwC9fL5baQktaG3
Ib3UY0sP3XC2BGKZbyGSqxgfp20d0ejMxFFzVwH10W0BEhkepurWvuLWU7G6GLrA5Pz5N3RBqISY
o4IBKQ9h27vVvGvUwiJAWri8j5trimYholLAaoOdj28lpJOmEcWnWj2K8c6gTKkdD22XJ4RquzKW
bKmjZZohRDNv9WqfAt4n/nZZj838rYz5cJWAMAMD/2zA0ppdO+nYtWiPN0z5DnsbWned1aIs6HTI
hfA81bZWfyRSN7PSKlDKwQT/PAL5uXL04Lk2WiRLOeeMJ4T+vhKSVZVQa8mMc4ZkhGUGQuCZSSC5
qjLwnNaWWwRaAbB6DA3Dz2wwW4azpPYm9BnSEcxrd102cYxtUwKGmNHqaehogGCUCRejXrRcAyNa
m1iBnlq68ItjBtQHsHEr2jgp/6tGaXkZM4irUQnKDGFI64p2e1d4KVBkFhvRgSMdeQ/nLX3Wwujv
q83BTOw0tJUCYLSiPQKoxwUiFycW2HIEaxHMkuEeaZYmgIhG6twsui004oeVYdXj51YO7IxoV1TF
D62weZe1ar0AvJ7ijyxOaxf301G3db+mbDOfGKHGaUUiGPyrSMSBg/V87cI4ksKEvIszfNp+2C1O
1lmZ1QPTK3cAkBHfZyiFc9Zz68m4EstGdIKqwsylER0QVZBY4NcZjvHcoUNuCcb0S16Qft/XqVRb
Yxep3E7nbYP5rfSHwA4pJDA5QGn9fnKASkmpU2WfktGUV4rX2IU/fSIsX+vL3Jl9FQotSWE/gx7i
CXxXtz0utcKT66tc4nmQLWe1FsYcPhPtUn1UQpgsZ25PZtcc3zqVPF4+4zwpzKkrTSJGdQkvMgOd
MugAqlRU852kdZyl420Wc/TGpjDjWoQ26ty5I5LrSBF9ouqyXjDmYjSQ3K7GQoc9lIOtkgTUio2r
j7vLC7YVq62lMMFEkKQyqSRYXdK5heIr6X2fg1FZQ3N9x0FylHiymNi6hI8PBkqs2TmATdoX3ybR
iQen9iMv/RLdYzbaWSht5FVx3VEqW3u67W+TF1hlf5O9YAUuq77RDH7mZnTGzVRLonUJJeGkrF2q
19zLIIEADH95EtASLfgjOjdCEBfnt4kLcOxHXlqRY0RsuSso1S6pKfPIHGNgXGy/RkHLOQ8bnZpn
OrI1rgRDXYVJPTfFiKM4ifITzbjrIFRBzvigcDpG6JJ9vGJ/OzGDcSld2IAhT4M48RDv5GO3y/f9
PvVaTif75s2HyWmCy1xEXMI4k6CN9KlqYiT3mibTUbfL5tM8pcKV1HfhvooHTL9cNpbNvVpJZBwL
ughl4KNgrxrgsIiZZMfqZ+oIykoE41NyMWiWyAAI6RLcJGJiTd1jLHfOZT02HeRKCONVgmDUm6zG
HRfj5OXFqyEnO5Jznp687WGcSlxhFvYd6lsAfFFJXiPzLQZWerJw5PCUYRyKpM+xrhUD2iKbIfO6
PhX3YdIX4M5Aj1HAWTmeBTDeoqwmMi2UomgKiIOGzEdzEXkz7psKIfQBAKcsA5OMMQGtiP9DEoSW
E7/Ol2tjSG8GjJ5/xppXchgrELsYXUsBjikGYjy9yG9NQb+/bGibjy5lJYMxgiLIjbSkAT25ab8q
4ESM7nWX+AvGDlAeQjmfS2+yuUN4E4sgNlMw2MnsUC3JU5jkAg7QTfm1/a7vYjdA/wCZLfGNuIlr
OjwPvpkPUP6IZEPGwiCdPPxzhTT7xbDkJ8HNXWFxBDemZIxOjdb0x8zvbLwDw089M9fiyXmgDHoF
VGsi7GNfz5Yc6phkVCwDa355LzkLy2b+ElNcUvP94m76WylO7FhJv10WsW0uq5VkXDqQU2Iy1VBF
8vXMk1yyM13yZX4b3AaDZ8WhOPHe6Nt340okVXv1RIszDDx39BS8Mxh9H09VZAXvkzGzg5aTbLJ5
OdRNx7iSyJzvIe/QWDBhPhMNSFdAmLsKM/XF7MaXMuBO7G76kpUs5ox3ZUMWc4Z26fwlTUEvXJz6
/t+PBSO8WAlhDrkYVskA5A8cuaVAh/V3AJrXydc4BUplOdmXTYSnEOPtjbERpZGGqs18bxQhkM1T
J5aWf5sApiR3NHMJGCEVeT7GKJYwCIyGznoEOlDeSCjelxKPCw6wEx8CJUYMo0wn1bGYdtHgpKIG
AAfd3KmhMHmyHKtuQ1RyCMe+ve26UiqcTmzRwo4xOH+cp+ZLI/WtresG0rqhulhpUAZ2V2bTXguV
6BAXxrjLe9ASDmFd7tVeLG9NDM/sC9BkemPRBgdtigJvWMLhGIpV8HUhUvCI/x85PdHGHQpDYHAP
C3IsI1RLJaWr3FIdipuF1MSrlEi7MYxwPDXmYHjKRAxXAPcgYKJ7i+TKAoCUIPpVo6J27Kegli0j
7AA01SZKbnVSI4PSLVBeqlobMPYRyHY9VfmVXAfgCRXC8CkTIqgj5n36pmdjgNgumeq3OarbKwKK
gxM4Wpp9lMn5jY4ppMwC81PuSKTvXxYt7r+qEZG8qFW02zwZWwQfhWHkNjjqyqeiANexnWRh8lhi
RPSun6P2LjX0TrcKWUDfRo3Hfm2PSwmf3dc1+ZYODaAcxiBTX3XQBIAVVl5iv1ZD0zJTQbmVNFHy
1Cpo9uIgNZGVYsA2s8W5qGtLBeENJr6n2g3UcMFUCFBio0is7SUqadKYaC661DF52vSLn6Zy5YF6
pboXOoPcJxHMb1AAHGx1Q1FcdaKgnLJB0K1JmafIUnKQQaMXs7H7Gk3Y6kAkG3wJYKapW8UWhx5L
LaDs29tm22NaP+rUb0Bi7I+Apa/2cVYk+zGryhdNWQY/AibYYo1ttox2ryyyI6biNyEJkOWI2siP
BXX24yZf7gvJ7H/q0aA8gs17eBrmbHFqtKR4MawrtgVtaW5qpTHcABznnhLO2k2LuYbRwhCs8loL
TfrUldV8A23qn0DDr2w1KtrZMqauP4RVnD5igzJfXfASHRJdsyfR0G4AXhSd5KoIXSLqwlUzB+1N
LpD+FjeedlUJRu6GdT94QiW+ZHlY7LpuIXeZME4H4O0bu142s12VJvOOLC1A1OXU9AdjAMq/bE52
X0UZHfnM210UlOS2Kbv2NGYCOcI7BI/znDTg4tIm0CMNbXKTBGng90MwWUQbOg+4QLoLWqbQVZZe
Rt+zOFkJUum+3g2AcUULq0/SAQ8tre32yWQANwWiwK+DsgEa5/XdpErTCdSDiZ8p2eJJ6v9xdF3b
kepa8Iu0FkgkvRI7u93O86I1wQeQEAKR+fpbvm9nzthjNyjsXVW7qoMIqiGQMUuvFbmnQY623KMF
6yr4G0+uPmzdYuLab4ZCLKOP80/ZtBua8Ip/cDqofabJLvzqYrlh6dAwLEtkFyFUBzl5STtuDGas
GHFWvGsT6lY8iewUZQFv3YOjfP+gbFlffLil3GdnXr+ivZ8eQUnYaepqgwUyo3uvbXeBf8dynwcS
IjKh95NVVn6xIuPnpReYs4AdJ7+0RbitxaardB3WU03pk3WDPJrHdzGOeImwoYYmaxDDGcPn2SQQ
MePXz4z+XUV0bL1/swugiE5Ht6/elVhuwyguvBF5U21AiCN+gB3JYWSwcuzGTO7rx0LAv8JHiG7q
5HRN/JMmM3p71kZH5s+5XC1anTUbQ4RzC3YahuG26rGYbcdiJsIcysIDmOqswcAAYr4ulLH3mtNC
YdJv2oMqZo45DIP5YxskXTC//xb+CjcU6jyRKMxHFfJ01FTE6w5/7Xp+E4F/H7fh7KBEizGBkCMd
+b6M0LnN4fPKu7O3BykQfBdhYuovrxYMSxj+NbT7szHs5NbOmitL89Gas4yWRym7o50DOAKUT2rq
PhzbHJBOHMV801eYsb0YtSKWSnxQB4xU0FY44BtYByDpDz5kfVx588VxHlsPyGHiOt6gR2Xr5OTO
RJ+Iw7/oWN2CxfPSzpvvO1WYF2bTsR7tN6mclA/Bod1b6GRhAFMEZIlN18Ijyll9rmJtxVZf61LJ
V2jsVExD2JysiKpIet9/5uHgxjZkvzy6405w6LseDbDkIBjjaNzAQ24b8jBW4sXu7n5U0WSwigbE
Y+NK8iQ8LR2Zrza6kcbHsdY90Yb/nf31d9j117HD5+9g8oNjRgEWjjBxkqrxG1TdmWv+tLriCVGV
nzsnQWowthFXJXvYkR+icLcx+uHrUtn7AP+bpB+sKca1C5LA9Qtnm+NJInpWeBl11FPJ2anzRSrE
kHFUU1OlYeixBD/0W+fFQY2qp26XvxWUDsk+qIJs8lWW8msK1tP+Y14X+OoSblEhGz5m5bRf7L6+
MTtcO9o9N9tm0trBP9cQi6uRREmgm3OzsXM/NOnsIythiqpsJeUTJsEKVYrvtRdYmR4YtEEjgxPJ
BBmft7u2Y5jCjrFODFH5omsIE6m2yRw4COObadYacgWm/6kX/avZ68TDbWpN/2w6A4ckmKYSxTCp
Dq+JZtw+uTWHVkJ/2jigWKG77ar1zax4z03Zy1gH+3fZBQb2MDybO+d7duApGY0GOVVeImAEWk7b
xZ81vaJneXHr5hPDP0tqAjHHK68fg1Y2RtpFXknYYlt1CBdc7jD29LvhRDaG9cV7nmLh6Nj1wt9h
W182wpxkhOdjvDvVX6cCkRPO+Ljrn313WGFWMmVqUjfeeT+lr5xifxvcrQDILtELTgQofzCy7skZ
uPnbwKb+XxlwfYbjGkXAM/2wGLFOsEJs3OIrEhiVXcYhyuaZnPZO7ckAjudX4202U7gsIcvb8tpX
px2D1xYLRJbRY0SRcJj2zqYlWYbcTgGyWYidYhMNoOPd8txz6EVNVN5cfJFyTYGe5AmDS/rUbmsS
mKqQXGWdpFjGBkuM2oJ528EojfBdFbhxVze3ZaQ57+arXXCKtvaxeXPWVe6tcfQ9bCFZNitcaHxn
sAkHgZxMAxvwBQwyXHfuU0dWBc4kFfOBY5vTu2toVjW1vFUlx/DxUJ8Gv8kn2PTy/jCY+iRak6m6
xOaRJqHmx0ZjlhimqJvTzsuLpyIvVmEIqWRTfzh6SFApdHFNvLxCBP3c2M9hCnLMtOY8aBxk1Ph/
y3ZI6m5Lw519tEhY5/uOleN8uc6WN0v1xsgA+04pM/kDhM97Dsf9JFq2X6OEOVnZk+ctCHI9BK/c
0DcTliYOa5gLUwj+jMg27/8m9rlHvFuLGjRuRP/PFdWf0qfvPiJ6Y+taUMSdG0dLW8XhGt3FFH64
bL+N0ocYs/ZyNg4vanEfGqURITWui/ItNNuXprdgRg4AGe5Rwy87LJeB2XdHGXUXcLQq3nz+a1Dz
8+JV2TR6abnCUhYn4SrpIfqh7zp53siyxXbTW1w75cvqNF9OXftxLyiqrdnDLJn4Krf2vrv7ETYm
iaDLs+bsXpUrYnGWFdoD+kvK6OY35hcfIngNs3aG31B99634Fgb5bd5Gf0WuhJFbxdPaknsbWdxr
tj5Gzhyjwv+NvyzarY/b9cvH5F0vcB1Evr74bH/bK3skHXQAo1lvGBk/Agh4Ihi9X2YsX/fahU3q
kCqVFBXghlNiEiRTEj+Cb02XqMk9oV3MSoowSOPd297kXPsH7on/YEtTVLtd0ojih3dEfWun/tNz
7OqQT2/ICPgoxbbFgaZPu2m+fTrsMKKyyFKLUm6mNLJ4nL7+kSMOEm8dc4J2p03cEpfEjYu8i2Vq
wI1W6UDgcut5QFh970QllbnyHCQKbWcqvehgCb9tShcVac8Sw+J4zC9QXBVsRpQyHVJEqGZ+ALeY
PuLxts/nPbLfzuALHKtV7tXmxTfOvSmtPvCm/teRtkqQJ2wyjGu+LGF/2v3msQ3hN1mHZ1iNJ6Xg
WU+686JLCPFI3G9/1jHK1jB4MQv5hSA5RDi3hWi7AzbO0Va4voefKQ/ID9WU2hoWxRbX3mTCh3bK
lOHyalB6zaEr0CwEOZKtj+MSZKyfMi/sf2m4gMZhoB6bz7K1cc+o6jNf8FsbdId1r9KOtqjg6+tK
PXjS7DjCWznaWLAlnycIT8j2EWEkKEXUFQWwgMUigkQbm/X7gpZTxmoNEDglMPwmD41EoAF/47i3
xsZ5toI/Nj3SdHcsaIhVfXDYeuK7p48xwGYY9pMpyyaWfZ+obX9hzFfJYsfnzgDB2CFzM0u1ousJ
MPzBljR0GY4NDBOgXW/MK5q/R8/C2BFtPJT2UzHc9gvQx43HpCoBUtjC9Z1Xu/YY6KhRCf8XjDyd
VJmW3N5MzY5eW2dlNNzYGiI45QfwneJOf2MDZDNj8R6scUX7iyTof2sWO7UsohpWQtX0bGZ1JwZ/
X11Xfz9VWr34uslMuyNe3Ikr3l1NaOPOvgYgDZ1lfV3qX9L51bsvDdsKQ7r3cYxyA8J7qqPY8He/
++UMfwap8PD8pF4g+6beWz3BDCpEjvgU9+4nnYoZwpyo1bdai9NEoDnp4c7T9LFrbma5EfPKqwir
Zvt/2mE5t5hZ/4vzrmBsP7ZoMxzyRubyUMnl5I9QbaHHuqDYwSmAqVXrpPPw7WG0N1R13JoOJO4d
keOxdZqbZ+DkEFwq5/fU08yZ3GRcg8ds99vgikz1WKBDnThUYXug5+8/m0ZkrKSnXis4WnyXaImW
YMjK7lE5/gWN1VNUvrv7HWxYzNvyqS5NFrXvptpwWtrMR2kLIiZffdiceHCOIDQhiAMrMWrbmC82
qGtAerxrOEi5zx7uZYW03lqj1SiPiItFgUDOms95Of3dcYeqHYMUzY5dhwAxB5cdF6AS2oLh2SIw
Lll5mVewNImQEih/mnrrnCR79sacMA3QdU6Zi2zHoyvfpvqrQVJDxE0m+yrf1N3tcfQHuTv7KSn/
aYDA/o5m1Tua7uY2V0+deIRvsBh+Zq2OeW9SzkiyRr9+xsUGR8QbzDIWBLd15VvpPREaPdrxY9SF
zxjQ+zwaPzGcFw8VmkbrRccNxXg8eSvcOsO/kXxemxl5yM1hAYeAZvFmGyf3yyoL6v4k55tTL6ee
LRnT4dl64WUYS+yqeUsnM76GG8ZLsLowIGnhubJ+zX5308HyPkR/GFtiG9RZLQWLt2o6tTj62aYz
pd94vx1FUD/7rfeyleDhZfvhUpQ8vM+qegdfbmMiFLS/E8JOyMkLENe2mbj1p6RqcXM06kDRUajo
uvTHnYyZ0Vu+L9vRhydYvNE5WzGwObhZWL5Gy/fG2kx7L53/uTteytTdBPdyOu3RDqEoyQYRXEld
BF59HhzMqXQ4Rs2C94EdY0QcQiWIpICcRd3J9EvBGgjMnegU+vZM8RJEpcu09iBant+mGb+1Xo7V
BO1f86cFCjVBgS7qC8NiVj17JguQBIAeffcdUJlIJnMfNXjdWGTr7piMWc7w1X0duum09Drv5+Fi
wGBCLhT7HMqt6B+qfjcOvPXed/z3HACCQ0jzvXa7341jHrZfv3a3+vkUXUwJaRK+yUcd+b9xHhwA
XejEFeOzZ0fApAzlfg27hcGgKFX1f9VmcIhTeATWzfxqXHyxI/o5RSrllYrgEEXNBf+Nuqkh16ol
sPG5Rn17GJYRFTAuT23u1iHIP6HxFISYML/1a7a4Id5H/R9rlhQkaWIBI7jTehNbmffGzwRenrQ1
Lhsc9zWGLYI5G1uZmEae6rq72B7+16Kb0zaAl1H3pdq7KOvXqZ3/rAJ2A1F14EBWYN2b4abFTMx/
bMVAqPM5C/iPCZkBTKQpPAfOk0Cxi3W5eKid7dHr9LXh9DJuPoC+JW8bLO4u4LHTr1Oimzoeg6/B
Dc7VXqPAhp6pCVImfqK2ZVKRb0BaD8KbrMFl725rJhZ0GAvLypnBWAk/25OXzuBaxQZh/aur/kmc
I2grcxffsQnIayf/Mdr1RAiNq+hvT90YEOKVL/dgDmGEkMKBLO4WzDGR51Cj/vUmvHwaTamQXWZN
lU/QCMsWV4bP4B42ri9zGZ5aGr2uoT2hEH/x2btyEcukyhNAynR1qszjL3tUpRQDBEF7YHixezdn
CGJPiFmuME5/b0KTNy07cvMG/4MK5sv93WPTGdoPDBrxVAvvdxnQVyQaY+QL9SgmPIgMf447dQ5r
fkWZcWC0+/SdH6PjKkXU0RMtXzGin3BeHfXMYm45JCvZWgHd4JCMhwJH6ZQJaI2iGuJc1ecVmvy2
/Us7vyARHjlywnCmJGP4Yh2TDe6FjvTYGvPPbTMmDsqB8aP4A4v2EI9xPPDFPboRy5qdpmjp4oHY
g1jWuNU93qxIQzKl2r8MuoVYjC8oG9uDwQ4I5Ic3TVg6yJDDsePtv4hgqVj0pe3GiwqqrB1RhQUA
EvyjxTvra4NLBHlb7J3XRS3LpMRVif/ZIARmR8zAbttkoP9K1BgOjiyG5h/t90nQ9tOFa48Q2yfl
YVFGb3qFbXft/CXVeOpplYcADpl4d3ocpft+7glurXU9OttQBLXODbY6EP14kWw6uGuEs52iA67b
4HMs25vsyUX184oWevwHVcRxFYPNLIcCeZjoo9+G/2BbIJBXr27IK0RRhUYZWbj/pIPIeq97hMHy
Ugp82i1cnrpFvsK45cFguht1/A/p3AfG7eDYsb5NFUL+xpyHt9KZXqbgAToiLdsnGn42uE7s8OW7
Ixp2ZGu7zbEsccMxjr4cMSjemaMW4BGM78jVWTeMtngFfEXyUjeHzf43CZ72AYlNWCe+AHpQJwGM
hsPmr5n3TC8mC/FHz1/iBfdCRABj/akEzUv/a5qXQxDdAjTVyKHNa5yiJPxvxPOETDUyfRzg/g2q
HrxonzitKHTJTkDUgO8f1jkoAnc68YAUprcA1578ufoN6W6siIT8FCunkwcoXTHuN+lDEGzbjZYD
EKQf0L374usdC/nY7Xvqc5Kr5bCMJF33rxpsm3QmUCwfXALG8nWBZv8Y9PwQlJ8hF6etmc6ykrGc
egxNgDmLwkKqPzNCP0JJgdiHB40unMDKLN799UVX++sOB9c5wBaUp4q2d8/sOApff7xdg+Beg8Ww
8zeUI3zFlQb8EYGCSbnlZT8epMTB4iBhxMI9bZkOkXRjhz1TlNKK0thrr8P6Epaw5JO/BaaoQj7H
en6veojA5pcafbvBg63rE5OALNQzlnRcg+z+KTz0jvOq/9B0TCwozZGl04TuJUy96tDAJA8oY2uA
AmA2hr16QHxEvZ6BYcQjxT9gv1toKIL9v9asBbFQfu369+gvia/DVHoEUs8yazSibBUbUT/Y4+r4
h5nd2+auw9elMUU7fwiMnvRTCWuXW+u/+QbwhqmSWRQh4b+WsEunxs32Ekr5n3T7Hj0tsCbtn6P5
ner+ts2AuaIm1VpkK0DYODQHMI0FGbZsQPFce0tR1+OJzHMipJxiaEThWhQ9xDJce42rBNZGhWiq
HMbSRz9yXprRP1DZHlRAHiIwhaYcYVEDODPdPhatwQEslRNTgAjWGXDeuSCHfCCHu5sRR7tJ23ln
gJWZ204nn68UqMAUIGHQG3ImcDIyltsK0PO4+zZpev0qfJzU5ej9BwFRdVS9l7Z6fGMSibk62i7R
uo0YBFSkGEI/qxf0h5H6R/n2YqflUoVOMjsuAM3+5Lv6bEBT9SA5iP431RqO303eucXiTy9dg1+g
+VUai4MYOczba9QM2ebOt17Jd63XB07NFDsL2JD9LLU87+XyqPR0MsZFQ/u99/ZAp+Y1GAXemVwK
H9D/vMt8CJy0r0C/wZ8H1U99HnVU8HGWeBYlqnmrwJlE7ic44KdlbQq0gE+9yy8AaHOGfsexJO4E
Io49FJVrAKMbA/NtZGDnyNZJ5rU8w0n9Za2bqii34QoXa0TcBn+CwYBfYP8tVCQudm+Hem0c/9vk
ABgrAISoj5IC9VLTZSqDq7N7KSyOLvWCoVyji26doWAk7+s6/AC7TVyF8u6LsKBbdwqGModZRrzP
5iS8LdORyQSgONfBi2EwhhoTv7avVM1JObv48giVy5I07ZihuU1t+KUHe9wqGJO6URpWFnZKIhuQ
gxo7XXcHTJI1UYAz99uQ5lRq/30xKu/x0Um/xuXaP21bGFcy+pTz+1LPeSj3w7TOxc8tv7S66Ncl
My68IrR6het33vuwqm9ltnP+4rjYeNv8FKDBreY6b5RJBMI1HHhLlKhmpnLvAA7TAxuwkYYgdzz1
b+Rg5bHv6HbHfZxH9XKZOBgid7ipbYjr8qxtmHZ8SJwexQHF9Citi6raT5FT31evKVALZsg7ixuA
YHyr84HwxMryIsIp91xAQTuoOXYqRxBLlShq094CjgKOmmyn4rG36w06QNQkeGFehyJPbQd/FZnx
vrse3sZjf+CYkJgAMXlW35yu+sPUiOarO7fMPPc1z3QAV8/eS0rlZcgC/BQM72Nyj4uqT3YVqVdq
zGAPrzCFBCBKUweTjK1+dmt2cB0UyroOX6cND6dsTmSCO+XPJw8FKMM6C8M2DVuejOM7jIQQFp51
0OtTt4PuukphfXLjTZ+4dkfJwHNrlmKREEo5FmseJrzj/tzs722IGBecRV6PeOtJg0anr0LTOGBl
0tv/3L5O1iYE9djlwxbmDBd1OFcn3YwFHcrHZP2czfocSeeTs+XU6fYptAtJaicsDPDkcEQah17O
8JK6aDEdIFcD0QpEXLgFmfAOvK3gq3egKwJBbPm3nzwYVoP7KdvmZELgCbYBDmFPS42GIOhiFqpM
0vlsACH3jp/Oa/eAN/7F3W0OVj6hWl15uGRy295c1UNoIPJ2ZbcugCAH3P4BB+UZ+qDfXqcubQmu
yCfFqKtk3X9V4KeQrovS/cO3bj7WiMpWWJ88MNnooaQPo3x3g8uom4/Q3Q5slid4f5wU1+9lFcCw
oKVXB+6p3RIU+9QlAGYzZ26vs+TPARtRQgzbi6jQWUxol1pZ54Fsn2XE2LEJUZQC4oFoeTcnW8GI
igCvNa1/kmigln1d4s0LbsIA3+PBtZYtDKqwZMDRpO7sHqRTf7Z8+2UX2PbDwCxZHEx0OlHGzE+V
+P/yeGSJv7P3TTrgILe7WuQfJMy90olNidPZT3eXK8LOe2i3+fghhUAhsJZdQhoenpumjlKA2G6i
fvrHoH/fNQMPQNzbj24SnB2gn74Wx3ajp2CNTlDPf2K53QFrnoJqfA4I/E2I/wRnO1T2Pfls1fRf
55dfpWiuwTQOsSchk7bIwVngkBXbNvq90uWj1v033pSNzY5HGrSPsKtOUmPMf228Du5slBxI6X61
3fzWjWjqBx5ACtBub2o2t7KxEBRgoQISaH7Xnod3WDtd4TRmL+pqubbMszckUODA7daPXZNDuah3
X5ePXo2gjMoBwdfka93rAGbpEn4cy/SNWcgu3mbQiIsDfLAN3omSx2pb/wNgymPkQDxsDcbCKj8F
bNXjwbQdMES3jbXjHnYPsg7PAY/WExQB7hwtMd5QEK+a6pTxvU3dbizzbjdXwwAqedX+DFzlc/KQ
ULS0UZm2GOuLyez8GZFjl4sm+MA7Pgadc2x3BqFByMukrsEWuNNw8jCNcgjRaq5d7SZzJ26OJMfN
3/Zi7NSxjtrUruG9dLlO9l7SWCn+D0wWwPNQYGjEymM/kuiwgjiLQ79DutsG0MbHLY/Ok7xsfbRe
XQnjc2fBvFgEbWsGSdR/ioGP8kI1xTuEEHEfjui9XbDfQ9i+7DSSaFbd5car9hPH2sfCMJ1u6uAN
F5R7YHL/wx2rY7GbKJt09Lex8hlc5BO19RYvenEOHq3Oo+gAQYq2jJXcn8MSn4kDWuyVHjO3Q2GK
Z7oeRLcW64B94qGX7pkDRjBgWzyPozz0q/fgevhSZdCAKa3DbJcWzHIENULlgVIqWcTS3imfQHZq
8N0dJunB6SGM7g6RKMpVrPG4me1TqVuVYDaBIGxEfFQMECEAghBqCfm5ls5rv0W/u5KrZJ+R7qyU
Ki+hWDxgkygcxcAewmegrkmZzrPqEupAolN6wW9nr9/cUKoEbtJ1UlYaZv4sBB+CZwM1QCTiSTWf
SKevEwiDymRo0d+2IqQJ3cvvbhyGxJLpOLe9xd+1/8gQ3lyYusUdBXPeSpcDj2RTvFDC8Jr8Blwx
mtV1n387XfTQFEb6XYBdPvRWgGSACRSNIA/psdN4xNAHDg8mXPwYjYC+GQwSaQoNncHR+JWHVgUd
bzg4LKYavjm70+A+FLN/9BYshh082zFyoXSta9d5ZjPdjuMYhoVDQiwmSUKoP0pYa6x41l9R81Oq
STMeHajqgDAOwfKtnGFB7LLbFAjy7BI3tPuWEsOHX2rAn7E+MZfhD+QYhf2SKxdxnQGtyPtUiS4b
oMg/8smThU+r90hR5+77hgK9xfUH5rdWGZ3QCextU58XUgK4QxJxXWgUNQXOP/s+tst0dve+vWxh
Fb2Ma8hyt+/Kd8xERcnulhgPHfD5pFVN4kmcw3Jp5mdpW/EUVbJNak39tK8h6ykHVEab/xPM3Qgf
50uLnoNsLojfaD5KyREXi1S+QzVW9YsV2s0FWlbIhHywILXZM5dNaJwsR+/lsPKIcIDgNEMF+NZN
aOO2tdcn66wcuz8ATeSE/XXwV+ytLgLwNWiSozltiylq1AmHMr1M1W5yEXkDLMiZW9ST3YrFUq8Y
Sn/DEeNHx3Xw22tvbVUgXpZkYyX0oVlBey1i9Q94dOxcNcP6bLupT8Am9McFTtFxsLlOtrGRoFTn
wN6iqUN+pBHr0xhOOl2hcfuUoXWvEzhlbPUNp15FogzEQvAe4EA99mYk2QYJC57W2Nrbss/2trt8
ukikVhfG2ZtCoTTN8Wg3LPPNPEnP/eOQoMO+NAsqTayOKNigMFpZU5jIia5268MLjnJ+QcnTgYEA
2WJDHGt0HSKsk2V9j6olOPce73EqkLErRGD34+xtrgeFGgHVgOcNKtb2qUvI8j13pPprPW+7bUjy
fpbhOD0WL0RJg8cS/EO5J8/zXpVpxET5rXfVn6oh6kdUHiPufWl89hyNRD9bEi7o7BY7xOEUwcjL
eD4HWUQ8kME/aXLRXh8I9YezUA0SP52xAZOxAhV5mWkD9moZ7PgQWu9ePMHxVmI9kLIAE9V+9IqM
OIV9mQGzGV9ppEKkSFSQzO0NN3cPYFQOuAyxjE2vTqp2JLgTlA4fLS3XS73W+rJgeKbYHVS/+JlV
g5NphJgStZT65bhVhd8RGttsqGT17OifVwAj7zeMxlfot4UAFjxt2PBeuS7fkYERbIqdE4LXxkb7
Up4C9aMQ2/k2+S34ZYF5MwRJtP26H0oLtSFEhmJ5Vfsqfy8d3mPkCtw+5SSA8CLMCtUcNK3rn5IR
+tWtajiPweCCSQgMzo9u7l8ituMblnUDX+DQYHeTBe5sAkJXfALoSHl089qFnAeFriYzIK0eEcfA
GzAtEOwp9WwwHP1Qyxtf1xltrcvbQz+RFTj14tMuqSdE0sWzVpgV36GJe4+cVee4LCvcAJrLPzDA
DDGqRhXwL9xcvpORRkQ7NAcuoM9B8aVMZbu5b9ALleCcOyVgZuiyjhb7uAVgcXgN3V+5GfxqqvKh
hxJVEDxKVzWPAcU9LOe7KELGoCMRgKEg4TVHz63n32PbOf+1To0ahLoSQhrtjqF/Nzg9u8SMoYNr
zYEGJx3WaeAnZNNBadbOnKHt+pGRRXu5h+dSLIvJF9dT6OyaEl0+Hkf16Kga3515xG8S9R0e1SBK
/CoQBpf/FuwxXHQ+Vd8ISsAeYE40XKHbmH5bAONowDH4jA4caXxh3A17r997SFX6PKAU4oEJCQpQ
MMMEGviRJf6UaTKVbdo5BIN+EV5c7Du0a3D/6xbpWbJpYB2say/VHrr44xSG436FZC4KYeFE+NIc
d3xmUCF0b579cDReonwIJZ/Behn/ua/UQBPlNdF9RxBtXjtmerWaWXHQql2x2XoJQniqnKONCHxU
Azv/m7kZ3f9xd15LdiNXl34Vhe6zf5iEm/ili+PLW5LFvkEUHTwSJmHfZp5lXmw+VFPq4mH9PJLu
Zjo6GEGWyZNAmr3XXmvtFfRbwDBH5ilAnTYNOoVp+9pX2gnWOBxnt2kGYDJL7a0bW41nSEGLnWFU
wTdDR20FU02IlRwHjgA7mOqL1M7qKy8OUDXktFckWYzthz6g8FHDJUIros1g7yW9cYi5OO+zLC2L
g667/DIYvExvZToWamUOYAgZrscbcmU4Ynkcg5r4Zmesc2l2d5J+6DtvmIthU3WFsQ/C1ltjQVt/
SOeAjLWJ04sUs+WdpjB9EYQ99bihGDeOBB4NsmzYw9jCYSWNupVNk6z3GtrCKpmm/EK28XzWTulw
Z8vEPxuEsoGkrPjezEV4iCI1bMOs4Yot2uy9CUd4PxZcL4lX2vRJp8yA83J0llEFvTDHAAjTsgEV
POpydg6HUoVd8G0se31uACvvye3FGmrFSM1lmCHE6vgAtwasprbrO07OfqWnodkH9ZjtsxwzbFeB
MLRlLraedvWnrJWShj5F79yFljB3c4bzSNxZI6Viv9pGGstcyyRd6KMquJjmLjsPhxSxPsTrh2Lk
aOkNGa1lA+wYg6/t0pi+d2k4/G7lNSwkZRkbe3LGfdK7JlXqtoDQT+lP2PQ0TwEi/AFabq6lc5F6
g3WjMyv6Mnt1nq6Grm/eGWy1mwo+qb9WRcQB2VrdeeUZ6jFsNGlsWCUNN0RsfCw5I8+sOfFaWF8U
dgf8QT55RZV/xC6KikvIbCm5jDvV5xbES9cJPrpFa7tbZYXl594Mpk2ojGxf+5qmIU5l4F7pUP9M
/Cb9WkdBfBPWqr2OpOfcWJnBtsBMo8CpMSas7osUfot2465ctkDdAiBOzbs58yt4b5mrM4ojEfBT
m9j6WRZG+gHH75bHFyGWh4OTEBn3Te1ujZJBQAL0RSZij7wwDT9Z2oXX2hAWk760Zy5g4EOrS6x/
c6f/gkH9+Chqw4BhL/th15ToAKKZikSAQuEQKcu/inoriFaW7c1X/jzVVNL9KXsy0769R0PtNevZ
i4hvlMsFNzWDdwNXUT31uPPuZVQPtG+Z2rskGAyoDEP2wOkYXecE6+/dIqZu0zrp7/YYpHdJF9f3
DoXEy0ANvV41wpC3sQrE76rsLWgXcSpoLz26JvohXYLRm6Bgn8JEQrUeiSZwN/GsLzQw73dj2YIs
wmrZlYGvr9umrB/MNtYXEAXn8z6xqULY4ZReDH2WrOsiPbzoaf7r8/i/oq/q9g9Zbvv3/+bvnyHW
N0kU66O//v2m+lo+QN/9qq+eq/9efvSf3/r3H//KT37/zZtn/fzDXyiHJXq667420/3Xtsv1y5h8
huU7/9Uv/uXry295nKqvf/vr85ciKTdJq5vks/7r9y+dffnbX+k+6KML+q/XI3z/8vVzwU/uVfJ/
/nf7xo98fW713/4qpPNbYLhB4Lk4Y9MV1kWhPHx9+ZJj/2ZJ2mMF4G4+tjoGErRSNTrmx0zrN3tp
C20YeJ9wJklkQa3q/vha8Jv0bctZrGUMSZdZ56//+Hg/vIQ/X8pfyq64VUmp27/9VcojmTxwGgZD
OKDYnks4B8XkR1kaxfqKVRC5a0JT96OKSx8CEcQMahp5WTZ610hCUxlBjCAnN+MvBidutXectIsu
BI1B9MYf7SnYAx/33lZ30D432N+o/t7R3siqKvRcTxdNk86bUgiY+26AaSlcAB+qWWsGVQqngdt7
bTdqwk+srDipfTEqubfVMA6bHqIwoUgrpmFT9mM+3CRSDITmFaxOA3VMPLmrpSEltDxrEJ9tr8iK
tTvMgr7ocBqcDjBoINSR/NnvsqyyIO2Sn+FCV3OtruwsGR/npu6nHWSetL/IUAHc+ZFyq62oUrd7
gIduNQQyU6fAQexm2GZtQWop+DWYLwmyv43QBiGmctT4yLZOn7NJwrFNmyX+Q/sSNitUKtO8mrUm
MpJzJkO4OWr8pKak6ACBao4pOdHBlRtdP0mj5aaEjmTBTO21Cqq1q2fv2m+Ghe7fh19FNWC8KAhy
h0tjnDtnLZwm1RuRjP5waYV5PW3sVIXltirCDKJp28l3QZSPSEhENjz6RVLTSS21hb0z5snxaQw3
wb4Sbii8m65R4e+hmXiUS/gt1UrmcGQvDSmTu8Yfm9vMS1wqiKZ/3Tv+rZ0Vt6Pv3xZ+aFerrowX
Ql3lj188QfwGgSOqvsQztwWCBzcjxehgrl3XRhh+8bqmJR8JjCGCBp4E87nOrdq6Kwmu/LPZ9b1p
C9oyGQshktL6PQGuDb+zCmiyMrZug0epV1vjrq5gyW1GgiLSEOUcvElR8/cirLfXBbMNVlBxjfh8
EK0z60sRy4xqY+QW2bUBKae/7lg+FNbagEqrm6JyOodVjpsORDsPznzG3XmlCy0MuqoimmaGsPEN
0MgxtD6y4Iz+rJuaOLv0y9qFxBXmKTlFKYZHIkb+QWZOzrNGKIkAbTCJVyMNAICfR2ZEV8r3iZMh
uprRmVA1jg0A3dqJqfFkKYLexCMiV6rLWee+E7rUpIHCiD/M3Lqxu6mFP5QGRdqdkXlRMEuV1RUf
fNEJauNu0tR7cMNgOsR2xu6WZl82a2PWtdiXLWOSyww1QSSVa3etlAN9c1ITUUVGy2ykH0ZAVQyq
/ig2+NRVuP+TnLUrHaEeOg+CKmu2qT+bz1FQDDfKrMKbzM/jas12saCYqCwuL/NkxMtm6IX6WI5S
cNSoZrjRtC2lJ6A9NdYFxW0bhpmbBddeOoj3gUBPRYWASIvDpcYGUGb9zF7uqko+xFbeZasm1wUf
GZyzPkvgPPfrJiG2WwdJ2rh7zp+0/QDtJ3MuK3L695VoB//Kajh+N4BNrblOnTz6pCnqZ+RoZg4x
yEOetC4o7Ki7QsIQbDxghc5N5AyTsBncVZnotgE5dCWuskGQG/D2XLib70TdKItU0web2qauUaT7
OpjmGSANxvFd5cvOfmpn6nzI1zyxm5A1zQftd6okxRelPKjSCg2IsFOGiqJGjYanV9FckwO6YsEY
ZQ/1lCN2O04DRygOqW69neJY0RN19IJ571Wt8Snz+iQ/a/kzoupeW7mEiwjDkcVsLQuPhkXdw+AE
ZGxUtmW/6/pqoApahPxL4nrzB+EOnrycBjozWU2BPEDVC8CXBI46b5H4GVc0Lc0Ai7peWwTOCkVD
znG3b6lTzwfp+QGLJ8tQhCjD5uQzSsLbeznYKj8nSwwuMzzAoZ+W/nZAN7ZR0MQhCECVk6Nlhzuw
Jjt89OG/ffGqBKqIVs7SQrB22UXUeqlzRZacvTWNbtUAf6agaCKXzfI8B1L1dzaBVnQTSk1hDicK
tCa2M/Cdjtl3xUOgbfpa79MpN+IExmWcpRf2mJQ2OgSe74pWziPr3lKFudIAgshqIsR/hTb9D4tB
Qwa9t2B0UK62fR4n8n7LrR1KzbXK+nudJum0FgS8H4JA5SjECMu81ZTWYCDEW9P0XMkug0HlZ4gk
MgpuIO+z8szLxCwgwMUIrfIbToXG4kParYJLFKfOe7JVWgiQ1sH9p9I6AmfHkwHnKhODeTlnw4hC
LTdL/4ImdlaxN8wyAmSnHiR2IKwtVKK4scL6xotNMe5hGNfNZ2pxAZDP6NgGys7Mrrd1YwjIWSni
zpUHtDI9gBTSiJmAlLuoGysfBUdGhIkPqCs0H7gFJW6/GXMBuufljVECiBJCrLAWzAEWlYjIITl3
7DtDx6Z91Q8BWWju20O+jVsLEDDw1fKkWFVtftPgEFftYxPeLX3u41Kbu8lCeEXFuZQUha0CQpQR
EXzd0Cx6SPdGwoWxclKL1Qcu1kOtnHsN7h43g77yQ117lAqS7Itn6tG4FqJ3rAfLnwfAjHiMuQtQ
QsIKI2awNlkO1kk0rOcQmLlM5L4LKVadO0KU6BWHtB0OqHNHMO7eNoe7VDquPpv6qIvuuDR996qd
w7q+7Ls69tdtP5fubhpHEV+2TtK5F0JQ2AGX0PPImrdhEfZlN+k7j2YhIJ1hv6BLRJQfWz8i3hhg
DeGIriekOUTrprzmtXXeJ6OIIszYjKyD0GlOM52Ks7oI3yHM5lzrSlRJpZ+ogKp1bufvDWfqkUCU
Dc3DKLNCXEoqivxbDmm3obSHRive+YKztVqV0Io+RdZkwxWhrNUdnBbx57qt4tS+tcOwossVOfwh
dVATX3qWo7+38fq3koar5HOjWvVN/5gh/Jhp/D+XWhBuByQD/3NqcZWUz+1f9l+b5+SHBOP7D35P
MOzgN/wRaT5m0iXUtcxF+f+PBMP8zbBdw8LlkO+w/aVh3D8TDPmbZeOxSQqB0sVFr/dngmFZvwXw
L1zDIDVwHZeM4N9IMByfPOa1SZN0TZPWYRgc8BE9D4L5jwlGP5ZBM7FfQbDiDi8K1BjxLico9O98
ISuWOsZseldxktKWOhG+3JaeLyCxCfQ0SeuL25mzHql/gGyb7tt951wOomOns7w7sRW9ptrmlSWC
o9a0WzBvp2/HS8qR5N9Ik4HJE5FA3rO8Dkx08sJ2U0TAO1dULkT3Pq06O/7mVtGY3Tmj6L65bq0h
A+g0hRxp+k7Tb2fl9uoC/lRqIqrXTXU9Ew2QHphETjdK1/1N0enkem7bST9YIESUBMwErqkcgs4i
xOunpF+ThCdUvMI+bVezmn20aDCgQ3ICqOmbPPY0DjaVM5d3OkB2DaV3iIL1VHRYM/mUbsUGlQke
BIbRq27Vi9TqIOD4GKQTQjhOVrurOKOussMLt6AHWOTKZkVQ7LefhwW03HQWfY03hje369Ydnfue
ABCuh4cu8ywOtIQMPkrzmeREWme23aPo6DPaMmxyo6M4l6Mn8bZCpU5C3OEP3TspI99bU3u1aAVV
AbAeStEuCKPhm49WEY7ZLm4qqM5F4pgfZui7cCTTYOY7Qqp6G9pbWT3KWBOCC2eb56h138HjuKry
JGgpKvQKBgusrHCVmgMsKd9aGpPS0JrC+YSrAg+mMil/mKXU3RbkN6DTJzbuEcq9wfPXjloktG7m
9MGlF+d6WM8zTaxWOuEBEM9yu3DtWVZxEH4/TA85UCaUoXmprtIfDEC2LPLB/pSaM+1Ru8aPIU/n
VbeNQxk8qya38n2uNUG5C4ewvCxaDw8LMpq+uhAjdeSr0e9ivQJujqbbyiM2epwsiYFCm4fGpbQS
R4CaOX121ngNAG5Gp8dg74a4ZyGqceYvDaHaFx0XzYN0rZAq4Gw0Do0SMh9b5WGs8QTWje18lp41
fiCqnp5dID93OzXA3dxjAMY7GVIZ4slGQu5nR/X2RS5mVe9zQMnsPCncqHyMpzkMt5T4u+TeiaPC
3QZNpkhsHQ1vUM6jDu/RXXvPVeI6NuStwPjU52qpkDiOcB85TAp1VdG6PqDFs5BPRRcI/PZGbwxW
1TQEAvRTIkekcmKbxAORhsys6PKHVrMWgbuVVlSItTP294O9OLjLkAR7lbjafJ8gscJtKFclsUdQ
ZFvZd7xWL7Av0oFyJD8AAdZ06mobCjcRN1Xs2eOuVHaCWJ5X6KylRT+Yh7xPqI27MJb9XW03vb6c
wyr64liyS5ERTkggnHDoo0VcRDg5D6OEFDPafX1XKjmmgNf2IppE174NDUftmwkFnNGIpNpz1lTh
JqqGSe7KprYWDaqY0BtA2Y53Q6vN8byYnME+lKRlpG4F4f1FMQ0YRojBUQ0HmAfxKSr9bD6ncRjk
vqH3exQGooRB7KSE9xuXAF6fdW0dT3sQ92nAiwVpOGBBFnejuq4GQuDtFJZGdD62BvTMwcWO4GwY
KgpDLuwNdWH21dQeZN2Cc0bBQGghOqdpoPEjgFtFsR9Z60kUZvshC6tl9QZKJJRRGuDRq2jyCQ/I
kNLivGN1QXkUTmjfRn2qGqz/LMwAdmYT1Y9F5CFUV6IW1xA1aPPpUMnEscEXRXopY7P6vVClZ90Y
ncRkneAkxzei1GoGySkj72FsyOHIJ4JErhEnOAU8Mco3u5JoGGZW7NfqYFN6BfptA5leJNBYqMiH
c7gIEmn7mG5pctCG23meLevRjBWcO5ePLNZCO6W4J7oZ4ByCb42HMbCHfm9Vcq5u4qjltflUc92p
omCR+dT958Lzy1UZgRcdTC6J4nw0/GH+Mukox4O+yktnRxLRil1iDlOxN21T3blu0fRnfWh75n6q
h6Q6ZHKK0milhQ4CmJNjZF/2cZZAW00C8jB8TMKFr9jX7QWccNZgFo782WYt0s2hd0eUdob2ivqm
5IZSOxwcAnfXa6rcWzXp3kCS39vxbVS9YAjKSo0I2d0CLtDqjtSJsjSoVdQ2qGoW1yYNArYAE77f
Oe5aFOAVi5a/XyfNJMKNVVgivRxrvx+Xym8h6can8uSz4JpTOzjZwq0x6whDVODV2CRXqS47nAsw
hYnXHLmFse048WvqHPU8nRcUKee7rK9m+zxNtSdW7gsA1FEkiuC0ljK94chrxJ0ZUqDZYg9afYFk
gd8/TNvoaynCRiFBsdEkQfj8mHbTVa7Tq0EObbVvvNhoL7NphE2FeYqT7qowcD5UZlR0txTvEO+E
1NihttqdOe9sOxTV2n6Bw16Qsbby5Dv1gpelaSVQer7gaL6rXH2JPbmDK7AjtbNuXM3ZwfQIm51U
Jf3XIPQPxPaNsbWTNiNFsxOEF4QBZfyhN7H64BRKrQvlZ1wWYDfjJzkGVI+NF0AwKiIgQhkkJMog
rICGhvKgPoPupc+q8ofHqFsARmqdJOgRCXWxNehKSmX8BZD0jZllo4oCKFKq0OxXg0IUBaqEXnmf
Yg9QnvdT1k07ucCdzRwgiqusKJq3RmbOfBirZvVlL0jp8IKa6imJ7G9WHYTNTjnWjIZbmgv20RcW
Um9bAW+gCRyyYDPYMWvBIvOythS7I47q2vLgjBeF0+3RgFN9tcpUbbmfWpRqSrne2u8KwF+smeOB
CoTy0nVTJ1m/z5pS4wxkB+JCdzAhwRzstI/uVZVxMlip6jxOZz0Ge6DFttpUppupixrNPZxM2++h
dhUUQlYEpvq5HLkTdtMkAA/AQcxBbB1rqDIO1o7Dj1aZite2PBM0wnMqkJXHjdxXAzHXdQVmkG9F
nbFTMs+YuuX3N+0DzWG9NgRRFVm7Gwa/Urf97LjYCdge0vioHBp50+RFHyerFMpGceVlIAYPLecW
yFxZtrN6lEWRBk99Qil7xRQQb5ggEdmmGeq0ua199jvUT5l1cM7bCb1Dbzj5tmmMbma3y7pAKVnG
aX6WpazZgXy7vPd9uG53tj8lzTswAyc60+FkYu+MhQUAoCHHCKm0h2a0LvGlWmvuTsxrgH3r8Axp
eKVh3nTVeBu2eRkfkEPpaSmb47OSepkFEhAEnbkzjQzrjS6QUXyXt6pBsl3y5lYlKLrfw7U3Z1Sw
ylDfGiOjNlZgjCzQjSKpSk344pPbVOUz0Tg29b3snOIgzWz8NNCVGrIkv2K4BAc1prOUDvXqwRsE
vbvb2lgocS6eG9xQk1CrTpkJchDHrsy1mwR1jOaMhP0qjCbTX1dJ5ESbwoXjssOYdoZYZDrFZhgK
QrOhjolnZ2J0Ot5FhjGft6HNBvJEYQfnsmPK6zkpZiQIdQdrjRA5oftxmicYqSQ2TskI6yNY8kvo
z7vPUW/z8NU6dzKaMfiTbZkXHS+LRiWl6dEYpmiL6hHBvh6uZoB2E1Yb4dEhLR3y/bQzW3WL9Yro
N35vn9VZV38WLvwxMGCVLu2DfesiJW33P2Z5AsMAdx8joe5ec4AOONFA+HI0DGLLmsPkYu46vAf+
/RLe/5/ZuAUHmsLY/5yN335tyufiU/dZvS72ff+x77m4FfxGpc5niTo0AnfpOfLPXFyav9lkxvTy
MKjm2R5Ftu+puPEbWTEVQipvhMc0MfFwTvxHre+l1GfwNX7Q9mnK7v87qbhlHGXiRL8BiIBB/dDE
r3SpKr52oLR6iu1hgNmI3gxbmBkxeo4mHbb5o7cjHT2IbXjot+Y6eF/O+ZWFc/Oe8tD61XP7XoF8
XXE8bnhJs1bDAF6wDA+QyqHO+eOncEyrRRzhPcl9dm8f3LN8hQZ7h3PK7uRQPPAfoIcfh5LW0VCE
0rr3R9qutVtIkMnVEkqdi22zxeQqefoXujT99IQdWrXAxCHhtnjCx07RQTbnZRZ7TyJ0yRxmw4AJ
D42R/IcaZwYaXxnvJ3wO6tm6yPxTPdl+frRHwx+9YDm6OUvsZb7hPofjue8PS0dbrl29P9WI+8hT
0jUpXmPH6duOxeqUC7z0ejW1MLSC3gmf0rPw/I/GV/Hh9CNdPvIri++fRjl6hbZw0xSs+olDFZbJ
RyGa1a/X45HP5/EA9vJKX9myKuG18PTCJzi2qyg8yBvEmr8ewTwxB/vINxeozayJKJ+Mc7god8l2
0JvqG9rE1dJmgT2276bNr4dcnv0vnpq9bIxXk7IF4EtkhE8aP4YqRBrlbEvjEboeKoNHp3n369GO
e9b99AwXCPDVcDF8NTHk4VN+OWwhw20xnboOfmeT4busPvx6sLfel3QNablu4HvOMV/BHpXtZqN4
Er7edt2V4eK4MX379RhHxrkv83k9xk9mtrmr4k7g5lKtPXr/kQBKCPTxKQ/24w37fSAPjNZFB205
R3uoMImXBiP62MVT+QF4rt47GqqUhKky4GZn+vd2mkSb1lK8urlqApwRZrwUW5j2l7+e81vPNSCq
x0qRDc3x/OM7NGFr2m0bPGX1NxevJOfRz+5+PcJbTzVwEXUYPncdNZ8fR3CcmnaDs/dUmgqCiEKz
jrNdTC0KGvKvRzrulvfyXF8PtUz21YJ02gDRaOw/DXSmXtoQdNSM6EOAfHFlbyHNPYTbU5fNqdkd
rZmwnEN38rwnxyYmFNe94eHgEG9myz51gb518L6e3JELsphAhscMneWlPIekw9XdnxGRb9p9sU/W
/Ta+qM+6x/kq2pzysD41x6PlWsJsn/vIf/JbVKLJwfDHleHe2/hc/Pr9vXVgBp7jU4bwpOVZR+cJ
qgrIfAk9aWeS4OCdUQz/0QCQnTCDpeVYcDTAQsPWZJZPyiwhcjfJh7KITzRUeWMOAdqAwGMWGNM7
R0cwxr5lQwHwyZPbtlcggKcairyxYX8Y4GgObg2soDjjg+Q+kDcq/z0fHn/9Gn66uCz4Z9KQdNXz
IapRmf1xG03I9705S6FwfWufRbHr7vKdf8tpuJh0fHTez783NQXYEy/niJHG0eO4gU33Rx4dVaMX
I/VXmzczqbsHrYFZVtfdjA3CNysg3RnKh9ycb0w97X89zeM3ZRnBEl0ToLuWpFh8NEtVoIarevxZ
6rgy7hMV37Xajz/+epDjjtrMilHg9Nmw0C0e5dGuVUFoRjbWxatms8OJVIQf5Vbt7Wg1rgeKYtb9
KB7Qkm1RV2UnHuibE3w19NG27XXSwSZaJgjxDrkpELmuXG93YobLc3oddCwzdJAGSAdzZNvwlo/x
6r1py4VvJBz4t5f+OS5E5gFjyi0ddnraZJ9qePZTzHE82tERX3VO7dUBo6Gz3oyXs/UyHlWJAwZK
xsHb/Cezg3TJccGalNbR7BzUg37sMV56lhzGh2graAUOX+P+dMz7U1jwMrdXYx3NDfkHDGnJWHib
HBpzhbh9o7cTLiur5mQcf3yoL4O5Np15OAtNA87pj68tcwvfqV2QsMQD68WPdhGn1tVB89++7NLq
RDcd8yhJetkJHCuwXnGaoHp9NGDiA2MGNQMK27pT4/QRH2xzA+p2qcS8TVvMRYoZZxYzOejYOnEs
v+yzo1VKjINRz0skwgXz43SFR/NOU8MSpy1fjNGRc49dbx0+ODs87w7DrnDcVd3jXhxf9ShAV/Jw
KnE6+RGO9qM7F4rCMh8BphTWszPeVTRMpbPtCuvBz/WjVDeVupheWkX6J6KHl/j45/kT4tHwZdms
R6cdJpXeDIdymf/IvoF3i1td/7wcRu7G25eF/ICLRHEmd+oM4uh1sctucQEwD6Bf7/T+5D4+vsZY
fryPPz/P0T3Z2FUzYCn6Byjhj++Q9+4pVG7H90VLg67yekRWuD+5nZfb8efH4C8d/4gwoDr8uAyk
bEsrNZHUulfOU16tatqpYuD/5H+2LuUh2dWnVv3Pt9oyz38O+LIrXp2ORdMZXhMxIOvum75MDjSM
OYelfBYe5nV+jcT4oXgo16dCtuO2I8tu+2Hco/et6ELpuz3jTpyTxhbnXFrj9CtJUy61Mz60J+b5
9uv8c5pHr5Nm0YMvsT2l2T0qVVGmuKuZV3mDBOvEgbz8pl+8weMwAXYkjOmOiUEA2ON4U+6W8BcN
UruyVtX65K5943r74UEeXQB+MEMB1MwsPyvo5tkfPs/r6ronxT2VSrz5DOnHAphoUkj3j1KJzrJU
CcWZqw2je8wlrHaxLPQQgSEszk5cbC/ow0/P8dVoRwdiG3dQIwo24LBGsTTvNOYhVM3kdjwsyyR/
trfBt/Rg7cbxWZ3hf3Zv7II9/Dv/MFwmH7ub+qzeJdXqNMK0nIO/+mRH52RWYxBf4PoNedkGvwuz
xzEuPosixsa/bDY6a4L1jMzu1wvLenOnOoFhuh45uXmcCQ+zNl3lcTzX+IlC2f5gdmtbfWyr26A5
ePYai++aAwNzdM7seAM7hcTSwmyRkpiKt1OFG3zVf2/1e/LgenMZvvp0R/s5wNilL+MOdRLA277a
xbtk3fl7Y6fX/8IxeWq0o+2cBzgbQgheop7mrNj2h3rTb6N1sSvX3erXz12+uaFppAV2bpDzvbyX
Vyek3ehO4W7+x4b2xM2oz2z/s198iFCHzd49nJ51hQ1vVqwyWm0l62lXXeeH3roSmHkcQFwzijLU
sh7G/lM1r7g4eiTuLhae/H9rojj8ljxRfVwVt/2dlJzz0ebULN6KSx3yk3/O4mjRJkFeIJisl+00
bLtxU7CPoKTcLNReoreT6+HNi+zVeEcXGQ6UbTBkPDW5L67zdlPtxgNOgzjDrVFtbWg2vf31e3or
On09w2PENO1CPVk2M5T7/LbYhmfdbgEzy3Paep465N/ci3/O7hg6zXy6xMYps1sQfKCye/l+effe
ur3U8qOXH+Df73rzLAVLPf0y3wiNf5jp0epHHz3Vucfow9g8jT2eZeD4rf0M/nJi8b+RanNN+zhY
k2mTPhlHQyU0/MgLupO/1GaEfL+EQWxszB429jd9b1Op2Z/sfPzmjns16LK2Xu04RDDos5uXtWqi
fHr4x9pZegXY5/9CYvPmzfZqwKM7tAlS+PjLgNZ+eI/kgq5BF9jsl7toi2ARSgWyBAdnhf840Hw1
9vLZXk12GrCvS0bGbqh+VZgKxjZe9Jvx8HKQFB9M+y5LsW4/6NMP+s2b7NXYRzd6SbatFSbNjK0v
R7kuJqiUrdj6z+2e1G4FCf6+ys9c8U5Z4769OR1TvJ10+LB9peNIRIlHWddcdKNNHLEssH4jKbot
nya/NGBzcGLQlGFnVP3Kmh+wWF9FtMM9cWq8uZNfjX90bykj79zQZ/x+p65Lzg1zhxraO4Rn2HVj
zLVBhrIR3+Th5Cp/I99ka/0586OtleY13Rni6o8TsgMkhT52rbjBTp5Wb++nP0c62k9GXeuyFMwx
Peuel4N/iQycb7h+b6LNKVTnJ5D7JbIHKIOkbYBkLgLS1wtaRLVlWIp5jbtw//vUvP8jh5t20EP4
f+nijVLrRLj41pG4wLI2WBnAgX+0jBrt68SrZ2wV/Lj+4I9ms4HM4JyD2UosHmAynFg3b0UgFIkx
HKao7tGe/cdZOpBqkRrgg2XnjzBoNk6BlbS5TvruIUIxBcX31i31WtrvHXpO/Xrwt9bs67GXr786
MubBzFMIWYT8KU02zO0gbkyFcczdNAcnhoJ4/9NM6UCPxQAAYeBQOn65Il6NVna5qnBk0Ks+tZxs
10cSVZUVTaj36dJV4f/d1J9VEGucgsvOe7bgklO2b93q44gjDbZ7Vvqu408gbThNeDqWi+8V4A4d
Ue3OfZzqbjS3Okws+EbRnN0Jr6m8TRwa0YVuHaRdDqiTvXFD17ulU8XoovswYQfmpo3lBC7iUl7U
SZV+qVUIOT12vOExrstx76awK9d5YMLJKTFjLFcVKMsBg48CNmbeu0+YBTnfZjV0mKdX9KqYzNEY
tk0YxeY28watzhPbjmn5EfI5vXF+RB7voN9Jp15i29DiPApZaLhyImlfd8QFL/5m6fNs+6pANWpa
MLqNtryBZj2+t1sbJrLt2FNOj6xooC/HiDfdhFvWpZm70V4UOIRt5ejgwxXnY3/nuxG+DCUPPUSB
DLvukPpti016lMoI+zV7wN/SoIsH7eYgp3XGNCFaG63mdkb2/wTboxtWc2h5eO0700PqKN1tQCjL
68EY8FhDY2B8sXVvGZjQj1jiJhXmg5CYg+h9hADsPqLdVkbjA1vgYgogDWlgKs6EHsxzNBzDYxVP
Db4PPZLb1vPq+7jqkhtHVCq41Y6c0MAVXfU+dLzuqwlt/9JxJvkp6aOGyvbEBvFqrNHiJsai2G+w
xWmU4X7DCAjKZdaFTnPTZpW4TZohv8qEYXxBwItJXDBXyJMygUnT7JbhheuM5b36v+ydx3Le2Jal
36XnuAF3YKbA7x09KXKCICkJHjjw5m3qWfrF+oNuVVSSyhAj77gnGZGZEg/hjtl7rW/NmQ1mArVq
TLaOUa4sZcQ2pYDJuXFhxVxnSbEQN9PcfBUhRojC4TVzFLy5ja1nz6hsfwYoho+F25I3iUqy8g1T
Gj8wXKnvSF6DQ2lU7tYYq4KOPxZaYcDMAm0pcDLGlgtR3ABziQB/PoblZB2zHDvmWhZNgR45gUfX
UOReiSiT35TRSg6WMyBnKdq+L/wRf+2N3dh4u4gK460xteJBwlW+q9OeV16CRHwGOAS41y6tnWU4
uA0QgSueIfDAjfB9YNGnY3xjQUkCQmxr13xR2S5OE4t5sY7cuy4P66s8Tu9boNigrKvK9uJW74kH
AMSqbQyEqM8QKMyLHVXxt94iKU+LUvuqkALuHyQU8D/pOC2oZgtipYHKWZouBklynTZ1IuVF0cz+
bKsD9TsLrNQGWFfvRzOJ0daSAli7kW16vaG2O9OUco8K0to0uEVKDweqi3muDLBN5yA6OjurnkNL
JXgqJrDwzujV5s6th2lFrlN/xpHdnjohyx4kYyEf7KqCCz2AmyRMQ8NH24tZ9aYC6q+HN7zM+faJ
Nglz6qqNOWSnukEXGdgZyVkktY3P3dyMEDRT+rDSzre5KdLrUUbB85Db5iZ1RjTv6AL3+RA0B22e
DB/X+LhraoWsPxzbaEsR2bho66FprvF5Wxe7BmLfYf1gmcDP4M0w7HcOXse9a0s+mEnLnkdRxICK
nFF9DtO4h6OPZtgNK/Ej1QPnPnILmB5KlPfYQ5OcKqDuoNeTixWpsrXpLeFLeJybMvqOHRoauQOm
egX71nie2NT3Ho2y5jyGc3UZGjI62tKZzqneOyGsryLcYz/HfB+r+jZqKws/DQlGFb9tFR6mWacw
J4qEYBgnEwVQTq16k84mYdZ6kCNScQJR8lQ/1m1drTu7+d6QaINakVdeIX8k9S01eQuBm1ZT7BkQ
zhKdmCJreJin7JL3m4pOmhtynogIN5nXCphclanR7GcijiLjJ9wA4C8OBsg6BLCGH7CxmOsqCP6e
IIRKpC9DWB0MMz+5drzOQveHkrFr50XS7O+KAfKEeC8+w+6UafdmWvtDrT3a7HQdOItqNPgt7EfU
2gBZnENUDVduIdezSaW/y2AFOTe8vqcsNJ4wIx7o1e3bqN3TXD2x5m2hU3ig5G8kXHC7CPwOam0S
hddSkGqy2Haijem8mLFyzuHbWs2lboFljtEmlMlVZgz3TfBEqOlK7eIXbXgK8IrTpltl43M24eFF
9TPFP2A9IC+X/OBHMUxwFXM/ks+Zrr2CByBoTSMJ59JaV7Z97KGrt7CPjcg3eDhJ9Z4J3swxeezK
zlorGOQxxGDYt8w3piN4F9G6rKpV4CpYrVsvssKfsAQAYwCNxucM6JuYIn9u+9vancXKdnINxXz3
vQTYtMlhaBd1vZuh/dQL9hHZRD2/zfW4yyJll2nm2p2vW/expnvZ4pExyT0I9eB70qu5h6jk5M7K
u9PKS6wnjxy+4jV95TVtrgYwuGPEPnh+5QXdO2Gb9CPpms/XmIEh01kDSCGCAjZJ5jyo0r6p6fpr
cQ10AZJcpq6FKU65Wt6hGz6KEWpxUd6I+L7HHeRgw0qN/FZG5qojcqMhHbErcr8CD68D/2otMJZs
JK8MPcTt2kFa1R9FtfjNSSSqO8ltKg5EJq9svdgDqiSRatpLRXwXI0BVOUPCSTjAgeE1l+iCYbrS
JjJJ0c6244DfrtF+NDG8wZ6oYil/anV+o4pmn1S6wl0xyGpthI9dJyGFNKsuWVh8n5IpRSnvrPRQ
isOQmeDou73ESrdS8qr5Bs9LW5tD9MKCPXiYwuQryMrruHGvQzo5JHduRLKoz6U6krHVreaQvTkb
V8w+YiWjot5hldW2o12ox3kOzMehxtGhNlubFKcJRJZRWodQ1+BcAjfZaElreok+OQ8TSvL3qWXZ
LUaNrPdB+1HHMYUQnXWusA20a6qhrGrE5P4szIhdX8S1htI4KlmZsoSgQyEp2HkI4sbcCNNEno55
wEOqg1XJdf3CTomsGpp8pxO6dQD8kPtEuGVEFKdgpoVgCUGyTwJKzoITHOzBgF1fRXsDpiYI6PYt
J7agk5jsWrlsXJihTIVopL6XPFwRmEzDk7geyX/YqIbzXZWDe/qF6jSnmHCcZigTrP31+PaLo8fl
RGxNnDk7qMRRFUEj1+o0117UAiUwmkS+G0D2tg4wwWuDcwhhHI5SQD4trMEvpWrftDBcr6OxQd1a
1jRcjEwB/40ZooEvtUBn8nkzQpPYOmNMlJ0mkeuYpHn6juzbt7p2yb0Fh6uv4zEt9tSFs/2oNa2f
41707EnMJPto1tvUkvcTYbjwxy6eThm+LAICm1q9obxhsg1JAJh5rlqaD2mbRlQZSsgHXcU/2ozK
bch/azoVW0CpR1gM+5IUK9npGaEWiz3rF1xkAKGFU6uQxUGFfLFOzcLZDtkIjJLt1C7LdWtTmp0L
OyuFhwi+6tkYI23lqpWaHyPyUElwi8w98EnO2iNOw4dUHarnqO6yfGXB3lU9TYf6HlYGS4pWxm/t
VDeO12qadoAM52xx01DmL4qJ9GjXCG/GuEUzHLfZGuiv05GZMTsPup23t302FBd24Nour/SO3KTY
QgXvGCEZ9/k8YQoap06w81LHb0MZxZeeLNFmY4G6OIBYLn/qEn5soExWDAN5Hu+lVHFAtrOxaVKd
j0wL3HYPTQecQl2E8gqAqPZYAu38UcNRLD0Okkv6nqGGP3pHN8+do6QnjP/KPuIcfTdU3GIvr/J5
iwdfOcKFNk5h17iPcd9U14DKDFgCbvyqY4Z9tOwyeGzSrH6DLlxBOSDKYsJb0qfHotSCIybHet/A
M2c3YObdGscYYWlGCGi+jZPuGYep+8zbRXelVgCZV4G6NROcN16bdwCPxrkljAxk3U06B+FVo2YK
DnytPCMhqtgxV/xJtcHVUAz2EQldfsw1gq8Haeg+Al3Yz8AsE3IM9NEFqS+ZERvsOCUgQdWJWGV6
wthYokPlSklUYxV1ZfaQDpXzDPKc9LxqaJEo49ViP1ZkO7Qoya2L0/80TESxZFEpjr2C0QPgY6MV
vsgSSKaxkx3a0e7eyQfE3BCUhvqGxkk/jk0bx0TVaMs0pRfTkRVw4DFVXfwtVqv5ANu24ghD7NYK
Lmv3vbKzmQPcNITruAu722nkoLlDACF8mXf6Q46/8r0SpoYIU626S9gazYFpqLipFJ3xsvadH1u8
BGow3TtNWLyGiWavKjOxQdNzSPFbSkBsMqR1qolTc7xOTWHfhu3cPyhYSa9wKykHFBCsIiHdrwSP
KgkDmp58M7XIIoC05QxcWiP+oVTprTenDZUTfU5nryizMLw2SvVVI9NiRbaYc1Lb0jwQSUjXosMj
iOBQ77ObPh3rDfXW9KYqp+BqmGDZ1wQNbrUhj58Itddu4SI761kGymUIXPMCVcS9tWojeCo6DJ9s
gTqXzhe1EF/BiXTISfv9kZapACFjdg+x1cudK6PwbKSW4NCBk3oc5+ZYSVg+h2zUbK9yAjg0TLxH
scQ0R+5QfHeVmaZK3EzDt5aDxV2tVcGp7jpUmVNt6t84kebbkpyCa6vsJZs0HeO+1WYPbuUOp1xo
0VHoVvoKw1Guf7FcHBArm8HKslulzNRdw1IWU9tdZEcMSyjb0Pzs56r53snquYkdFdWB0oB5HfW7
Ym6VDOZ3TBQRcAO2M70E4OO75rTUNboODNcQWcBGa3cqTrQ/yP2sFDt8V8OWvEiwLyhXh7xa6aOd
255CZir53YmrvIX9YopTR6lqNFIbcKf6ZD40IkXhG2cz/TPe7wH/c1EcSpi+R3RA8VGdbRxCpVlg
qxvMbIE19RWGrTKLYC8V5AM+DQo9SYBAs+VuNZ3w5mMUkmy+SRsyBvZ2kyVXoeX077o5lY0/N3p0
b0MJgNwnTNzMxQQQF/O9Gt0nTgBPxG6VsjvDQaruxixzfgqW++sxAVJcGmQ4e04/OvohGnrCY9sg
IYbZiETD98l9cH0NwtLBDgPlMVedOFzj4HSIzGyd2uGk32fiUBB6hMcwUKfqlLHLcfH8w62eW9ci
iYguy9UUtvaly3pzr4C95JQPXYwtpN3gaEr022bqmTLwABdX2Q5euo64tmOnF3qDhTTQjcv+mj0l
uRxuNvxsxeS8kARgEdGQJg9l3MWnImanBSSHsNvQxAdi9MZ1LVT5wP6JCPsoVreDmWaaDyDd3rsF
iz/IUnGZlRno+DzLaPACqGnPltVXTIOcniZP2EZyQ+q3FNBpEskOTRflihO4+TLWqbJzQwsjrjTs
p7LJym91oA4cCPWw/AbVoT7gacRexmbdJoRHU1+Ia0pf8i5OgdaaCyPecbamBgPHyyX7Y9L2Kvzr
bUMpiJ9S57f4Gwl6CkymT8wTG2kSy5LUSfPA4CqJSxyhoPyI9mwZVb/NqrhFDQi0B6tIApXHx90V
H/uYN7MYZ2PVhgJq1DgjweSlidnMw1E2nuegdU9oGd/jQdUvmMMA5MFwvlXwZ6Ye/80593zMP35Z
RnNc8qumwuXgAZnHkSw4LKmsU7hSJ/2iIsO8lClNbSAzLaz1PrhKnDp7MZkjv5ddx08MpOHetByO
Xwp4GwcEr+0PGejze9mZA9Utt5mWBKTqv91mQB//Hk34STHpaMjDDORh0ElslaLoZ/dOF3RymmPt
ZmmkDnAt/MpvjyRU+eamOZkbFZFHdv6qf/vrp/6v6OC3UT93NxW9W75E7aZaO1usrK+QWFd8C9vy
7N4Wq2TTe72fn7WtOAi/fRi3+VW+CTfEcG3gD30pO/wlNvjTr/OpbZIUsFMEv05yYh+14hx9IgsO
DY+zIkLqTBTX3j0MV4ZPlMPXnd6lg/CnwT91TrTOUIqGwYMzzZpd5eMI85pVcvvvFtF/t0/+P+zn
/+hCc2mU/MFe+Fr/3//66Cz89Tf+ByNq/QucoIWSC/6JAzaNt+B/KD/Ov3BUsJ/F62ahqlwIo/9t
LdT/hUzEhenp0PSjTGnRvvhfZ6FjoHBxbRsHHn/pnzF+PrwmIEoXhCh6ThWeqSUQzXxsk2gZuWAT
XnWvVt17W+mX4yB0miC0v/3lplz/+837q3fwYz/m10AWClxGYTQ6Qp9auPqUum5Q0mOAUE50VV7c
ENFy5RpJvWna9EhyyRdqto99218DYjEymQa5i1j6Pg2YF9D2+gGG5AwveQUu4XvWjSeHvPSwkYqP
wXulAST/81X+zaBIY12MogjFMcp86njVbt/JruV2lk5D76GqaElw/ifHBg/yvlxM6JCWy6t6qS39
eejlev73g+cdQRZrL0AoXIwWftRPT7IEN9PlAFhxGZXfVNof9vzc2OoXWvi/GQUTkI53EI8kXb1P
khWnI3eLfSy8D/l9IFcuzV7w+Xn/9FKA4xqsIChxCO02lrv8l24acV5QGsCmej0bCDs5y5C0e9KQ
/5NRMP0CAloYXJ9myKTNmh7qfekN9bCZXI0olltLfiWt/9R05bEs1+LQ5NVtJNr2p2vRZINMcKB0
DwfHzJtLBzOTBM18ev/z1SyP9+PjZxwk/HzOGr6PxRL913uWBGDgZQAHrzA4IUw2fQ/Ou38e47Mg
9d8Xw1Nna8Gnhcju4yCjSKiN1Dx9NqogYDIfU6tvms25NA3p9Xabrq2AeDcnEOEparAaDUF0P4c6
UTykj37Rd/39XRQYolW+blu3+co/ra/uoMdWleq0LSMSg2oMapz00D6GRf7FZ/37zWUkWvWwm2Fn
YTj/eN1KHegJ/VBq7DpVolABmsGuKflixvq7UZAsqpgUGAPk4MdRYpqZehAlkj2yQU6aiL6hw338
8yP8uzEMsLa6pbswk35t3P7yaSmpCN3JWcosQwF8Sz0UZnP75yE+zoHLRMSN4p3XuZTFGPnpJYGf
GQ750k3GXCb3gOaTnd3S/QexU79OESzTtE56lKoGzdg/D/13V0dhhGtbnNzYBD7eQWjSwaiNAJHy
fLLXvatQZ28a9f7Po2jLJPfxW8Mms+xrDawQbHA/vXgA4EKKonxr8JJW8c5Mie04T8OZ3rniExKz
0U/YEyzynIi0T9ekEw5v/1DMsdzlxfHBp4gEHjPAp0ud24HuLSwQom5n1V2pbjdr1HTriKNGFlcQ
VUHROV/c3795tJx+WE0dnq8K/vzj/bV0qw050i++T+29jZwXbtAjfDfSJbQnl/mHI4/84iv/7Zm6
zJrETanGUvOivfFxTHLWGjhHjDnP3yPjpq5f/vw0f5tF+PkojHhTTVxe1i/x1V++iEaTMxZdluy+
ytITmQcELmhxTAWgMv7pisNvj6+QMRiKj++TAMdNs3zUWtaCWag0r6EsU3d/Bqz+xWMyPivGlrcD
P7CuCRYDR/ttt4X43AqSmm+QzM2YPHJzOymNH5Ks0Hn8O9S/Mn8q5LccVuxAIDQw1rGPSLpvyQdb
mS6YNjoK8+Rn6VXW01utCczKyZc4ZGDLF3GFodzXlJRn2qkxnaHwBbahR1Kk34XVhjyabr4m5WdT
k3uqFug+nXVprwkGE5LQa8TWbeFn/ZVOdEPcaZuh2ajxLh0DP7curUbnBfFJ3YiT08Tr0D0pKn33
194RZERRRAL+F45EtZEnTUUa3JqDmibScOXn1VpaqF5G4E0BIfVDl1QHALHPCgkwofLiuBSMal8j
kKpziKd1vDpARjiXO9SLT6J8GNqNHe3KaeUYxLGFvlZR6t9P2pWDETkLTFzBE7RA3S9j0FvZjTnd
B85ZTR4ibYf6wJvEo9ZRicofTBTMVrtr8pthvCdzmranL/XbjuhIwz4MhLkO1YKTuLLUq6ArPFu7
pOVPk05KNz7U9CGj+tAq4Rr+JmkRwSpyw40TvKPT8gzrZ+1sZ+OSqru51olHX1IhY78V21m+ixHS
TvuadreWs3YHah4prRwR+a1KLbV4at3qYLrFak7Tq4qCr0YDYE7PvUy9DnW4Qx6aD29kTeWIVeiQ
GqvBfW4Exdew2o+FsqCTCF3saW/taIEeOmVrZpu000hzO1W2TyxqFFyioLks8bu4LtL6PKBSREpj
lOmqDB8EDx9Z9Xw1qBT0jybBLu5bWZ5RNOhlsgjEDhExsm1/1OVN2O46Qky18nY0Hd/qrwOMGy4k
n44gVOXa7HSSe2lhKM/6vJndR722fTW9i4fXkYZu8KxmO83e5kge5oeyPekuqjdvGrdDe7DQ7iRr
kd3oaLYKOpPx6IFY3jTVyxjhck/oJBVe1VrghOK1UPb9SDnO3ue0dPGq2O4RGNQqzjI/6S/S3KOM
QFmFqaVnU5JZVIWgrrcvorvQc8xhMsWuDhPoeXZ/lP1dEt9lyFZTGlRjAqvsysleRCYQBgDoJEBL
COWB1NO1klKDFy5pLuNBh2otMXK0+OHpyvN6byQJcO5NRFfE7EklWFDTkwnodKaA2u2oPRFvKtZ1
R9e86letdb0E1Pe5cx4BuIKiItiUtJqepwQ0MrjSy1WpeNj8PF1504PxGqPOmhYdNrIUP4eVKF/M
ist+4NNqalmLfE61xcLy+bQPN63JwZmOaioRyK1WsR6ggI9IqgmA3BoXIitm7bEaXPHwDyf+pUCl
2ppuAXFYToofFxbZwnyaIMN65TQE+2hgmQVumMjH/lfazX8w2C9LPBbiZRP5aTCzbupIsu/qbIvY
SBS8IfoLzWoTn42gdfmHo7HQcMrmsE1oCIbsT5cGhbDv1ZLchzgY+D5FoOwIyIpXOWSwL9aav1me
TQ2Jp8Xaie3V+HQgFKVodZGZnG/CizrD7avTLzYAf7NAm4uv3OacxuMyP20A6g4dIdkHpedW2qpP
nozplR3gF4P8dhnLy0CBBgrrUlL5XC2AEdkbfRYSxhyfNed5svMvzk6/v+WWRl3IpkrLIZAC6ccX
wJ2oMhMQIkk5Q401xyCQbZskbbtaST0maaz9ymX3+yVZrPyObXNBJp7u5b7+ZWODR8rVCCJlJmpn
ez9XYbazbdpX//BVAy7ASV3Hkkt/3f2sZFZrmmc5lR2UiW+J8abVtS/+8RZtGQPbPZk56JfZ7368
krHLBkiF5A7aGXmO07Bh778f2UL9+VI+u2PYNbEt42oW7x7nyc9vGuFNptVSnvEai9m/x+fEiqU5
7s5gF74n2ijeDQ34YXAr7TbNI9TFaGejyO+65KujzHLY+zgrMj7H+QX+TWyk8enplcAJ21Syw+rt
FABo9wDWlf5fZu31Vn7/84X/9oVRhgRspi/fscrDND7eXwDbAFcQjIGQ51XMCPNczVBtVgD85O7P
Q/3+Urps4yEBUqRigrI+DRXGKe68kI9ZizprH1slgccqm5v/YBSNa2FaX6Btnw5oWt/ypaXLS8n0
D2p8KHyT5f7Pg/zNXeMLBaG1XAqgkE9fNAoWxME5U4a6+LBpIytoI7Ps7c+j/M0NI3mcc4PGbn45
dn18NqZQkspeRjHaaJ0RwJKQmfyPh+ASuF0g5n4B8D4OAdAWtbpkIZxU+MFm6pwtNd7+wzE4ZRG5
aACFgSH02zIxoEgXw8grxvK4k6HTEkXRfeXE+u1eMYjQsH0ZfL+UUT4/kanPNWK3Uef1w3iKCiJY
Nbd3vlhcl5/y4ct0NYPKrsbH6Vj48D+dvOuoIakFtDkvF+efTl+jS1rppOkMwzdEU18sTL+9ZYxm
UTqkJCR4BT4vTLU5hAR3cPx17PjKcLVdjSY6cr7s2Om/X5XJlMd9+zWbfy4fV3VcNSTBk+1a9dPk
lU33BsXCIAKSs0VOAbak4U2HVWMLGEwjRNGaVm2PFiskGvn+z2/Lb5MfuEMcKlT1iB8QhrH8/78s
XSNmbuKw2RKKUHuaaivA89ALT+TGPezSLyaLz0UNl7ICfMcl0A1jh2N8emuUIdQTbjKrS00dZQIa
7xjTpbes/Zg3J5Cka9WWX7xDPLlfP/cv7xEVDVArdJNplS6b0M/zh9YTuNIYnF/L3uGQBNLWILda
9oqylqjflW1HoiC5kiDl2+ZM6KqYH81sEvnkVUFKABJR8Y2Md4Iop8lvcVs2Oue4CERXHKl9/ohp
a5Rro0hqffQGKUizQYKPBjH0hByRY7DjXt4o2iFKto8VcututakKm3s5W01xJPi+n9+SqDPR5zuY
Jih3FRbx70gKrTB5jGplbPxykkG3Myj+ht8yArEIpXENKc/seOSCG09cdDKFVKBmJ1NoxSeRhnZ/
Tb6aTB8R8xUKSX1NUB86Yuk5mPaqcgl7Nw4PnT2CTkMKbRAH5VSJ4RmDQACitKqWrCo9Ga9dhGab
qbSaXQQuOjkAL1NhliP5RemYVW0OgN6gJ6IjlC+RjTfzuQ9d+7Ymf8UkzdisxNo0FBfG91Tv01ZH
SdeQnPxUuTMZzITeuSOzSExwQYwyXeLniVwnW9UgeXzR8DusUrQ+/T5UWFbJcAtCAi/rMaZnrzpT
tyIfM5rIsUWIl5MNu7Z1C9FLVjSEsZiKbFcRUTA+QhhM0daS9B649bgHmV7fkTxwtjvQy+llrHK5
le1grsoaRjq/erwJpwgVN8TaVSR7EjZioV4I3JhXecu4PMBo31VhtVO0UGyD1jBP1ZjYpMctThhH
c2irRPqw6Rw3WjkEJ/gVF3ustMFaqRy2PKH3+VmkJRkIlcKXqBUK9Gw7Wushgt6SGOg1GUzGqmnV
DG1VbZIkxN5/pBOxNqmXX0FxM/ZdV8RktTrznjTIAoCmPSFkGOMNyP3MR3Hf7DU2HFdgrOrDBMJ4
NTVlfi21XjlzErQ4jgttTXRSs6lE0GN4GrXjqKajT6qYDkLXnbZZOndnaUQFCVEJgshOg/AzCP1n
M5n6XVxg6khFwvG3zlxcSaQV4gQQEKyhXJCBo2zYuJP34I4Ss3nnvhEt2h6aHgdC2qKPq1Uz9Y2+
1XxhdCoCvnLcaKU6knfal3sIDMbKTbr5SvJxrMYimvy0iucHV6/QGZALdTdOSXuqjTY75jayHz0m
zy8Yi4A7iSc5qqR9IXGBsooyK4chb9VziOADtxy6d6UpmiPRW2JtR212RfADPPA573cESqvXYUiM
VCLN9pAlnQO2G6o5LqvZr6MC7DBqiPU8ZCjPHDHseKnINWHztV0Sro+d6kYnO6jfyPQKtrBW8wuz
JHeubqK1o/S6n1BDOKdVQ207MQl3FkNxSIAc37qKqd7Oudns3D4fNoicxRtGF3vPiTrZxOkAcR6d
zZZM6AZRagJSL6/cQ2ZzPpyturk4GBBfczkryM/a6XYqtOYyj928UiJH3zVsedZU942zMhUNIfRW
fNDTEbu6oTb7WYLtbuTkECWlac9Tl1OpGgx7O4+TpEjiNobnIqDhM+znLaSR6VnpFitbWBPchCZo
RWS3XA2qGDZRWYhHSWjKjW5Y4kdgT+FWm8v+kOFXWNlZn66hUYfk6lkabomqOSUKqWPEMA/7rBmc
vYackJnOiqiSJcYWd6M89hnBGXin7BNRC4OfTMOwi8Okv21qkwA/1yb0rk6KdTrIGM41qdCC88ZJ
AM1ex1Unv7uCCcRT8zxONobeu9danmavbmRFaL6dRDsgwKuPBKnTSO/s1Hkl+xbjhAy1ax5RfRTo
ej2ZO8pboxdij5pqjn3yL/rVkFpyVwZt/WyLpF5JUuyOBM5a4Yq9WfY+yjD6SeCyqrH+G+6lbOwE
O0SCwXpZPbyGY9AmmpvoqRQYbEgol4bmTZERPinMtXiP1T6dfVIGiBe1a6T+RlXV9o4jqn0fI3Tb
N0VpFWvWcSYYLXTqe1wyyYUQricyIGARKJqzRRlKhVSrzHfyCNrR48WwTxxxi29j0IcPC2DusSb1
5GZGIbmZOAE/KlOXPkelqYklJRJJpIlxceNUDtaOUHSPQ9JWBfB50mFWhknIg29UjvlImyR+IF/k
OYrD6S7CTHnEk7uVXXScS72h52w4CFdrQvzs8UzN5eRQ+LVZMqvSIlFNRawephs2ift0KF9TE6K+
i81jCqxzXpgroyM1MXMuc0YqjSVT4JLNVuT6zqaL6ptO7my0tr4nXvSE1uNAlDbWaiOujl2aPeFL
24S2cwVHPFtFlQOTXY7rWY1WRjhb66HOEB5W5A6GWk4pdXT82HWOloLUnGa2s46G5EZLytteVAS1
wZcnG65uXrtxX+iZtiIRJ/dCXrlwOI2i31uifMqm6AmVHmGDk4SVUsQn0+l6v6OwznZvgwVhp8qN
GerHXn/XggJvAY2wnWMyuFKLI4WI1JsGZYPT1a87827EiKa2+YXk+N2Q1PfsEtbGBCUesTjZDDf9
ON3MhkAqia2Tc67NEVeJq01nzDs3mxY/CZl1sfGj78TFIDy2CxI808SFJta7oS4B3qD02cZ0hHNP
bsZvEbIrFUpJtyHCsDSveVuX2kTP4pUk/EIJYtxRJymDYCWkEtUrwgBMqGTnrjpMICspC6JVxrXU
lR+jQTiJO4ar0eoowebEisRF80NEAqtNoT/rWvezb4Jbtw0p1EIfmMXVHDFtsfPysgzKnIJ4nuyV
xNeK/ludxpqnCuUJ0zOfjcyfY2Bl+NvupIv70EKjLG1UruQOyPwHn8imSVi743CRJCs+3ieNtgsK
yMVW7KTVG+rm9cD2JIOv4wdk4+ByLk8icBIa9IvFFZMZ0URjtGQFRW+5bq6KZCHOk1FPuiIzmuqH
Nm1DQ67RXxLwQlF/monobiRF+tYNd0FNCjxQfPQeyWkIZeTJBJ/ElOEAC7yiQ7papzzkQT+3nbnH
XHOjR1TB4xTlTVClx1YpWFVNmqFGZU6eMTmvlUP8gElSr2tLHw4UrYGIICPyBjsviuXGGcRd3ru3
mqx6wgJEsHfrUrkG4OF6gV2fppqLnLBcDGwaDaLP1Wo1ud+HmrdQhV2Yai+KHS9xAB1GMFfejnr7
TnQWbR9yJ30RKt+c0brL5aB6USPWUw8LyBxA0xSY2xJr6+IvorPF0xp6+7tZ9Q/lHDwioX+fgkWy
7DQHHfW80eOaTKPtHJ6IaDI8vacNwWoVYjcbfhb4X0muYca+KybnXLjpNp/F0RjuclsdV1oZ+uRm
9Mt0cuIP3DIrx5QR5LWlDi9d5jzOcpLI7FNjC/uC9zBWvyWpdtWP9tlp+p/RkNOzTJzyIAJxjwHw
fVTLJRVEb3Hk9ghfHT+PomM+qGtqxDsm7GOXYDMkgzgsW2ODA/MxI4I+qSZWr4sglKdwj+bcfsOF
4+mt/T2IlQtpGId6HA94+Z9Gidy1TveBzgMgukDO8bkJ1Ws7HLxOyc8xdRbyIL3ZYZoNe17AzCfM
YqXOD5Y2eJw8t2aLrls5TtFVxdVpnLgSNo00qXwZ0NiIMD6g8NZtZMHNJikrfvXF3nU1GZxA++sq
L3ADZLt0yX+oxk1Tz0jK+z0ybnAr2Hw1Cma4ebq5Wutqdu822WFgkkMXDm5KIU1SJcetnLyx5YWs
W7qV5o2KXL5Y9ubN9RC+9iqpa+WDzm6kJtTeLcRt1aeHVodMNqiP6pgcZt3dkO2zJc0e0+oYnrr4
VSS3YcBnVQFw0MdjJ5WdPRIkHzjbUhRnczbPjvm9jVGd0eHL3MkjL8Jz6UrW9mPC2mmJ+K4Ivzvg
CUQ63E+Z9Uq0pxMSqVlUETr4wdr1+KHamqMCAO200N+kUFfJSC0S0KQavhWcWDp3WEX5Q5609z3R
m1OYEeFk79JY+En6/zg6r93GjSgMPxEB9nIrNnVZtiWXG8L22uy9DMmnz6dcBAiQ7K5XImfO+Stm
UycKc43nnUqNVFa/QN03Y3HgR0uocBHFspetO4P2qaooXkm+mMYDA5x61vQwridv7YnPGkq/p4qg
1Fs/spzdHPWbOY/RtpN5MMZUkJZ7iZGj6LpdS3RpDY/IuXxjMNpNYPidiPzRPtLdGii56Q4OLhiZ
Pxw/C7YVGvMouZvJi6q+K+YNI/5L1QlqOgoUITzbjsNOGveq/GFUlb885Px6F6SavtH6D0k7wr7z
9RN/Nr0uOpElHIZNF6rOuqvZi0qanCij8vKO0xmQv1f68OGJxpFwHus7Xga3oIbFS6j67PSRxKB/
7cK1x7XSlC0f5QSDE/bLi4pdVrxUYiuX1cYR23XcZXPrGRKS5yrasNE/4OowY4Ss4x9AXkT7kWus
zxIPNl0obqdEfm7u16w+23oVmLRnOUn8iUDxuFTanw59yD6EXwTfzkgJM92k2wGHrkECZSDjEQee
fShMpn/4GzZxkXnyVDA+AEQpwxKULXTrrGIA6PqM2Z+W2kY0+ym2juDgT6AI8YbaZ1et/3Xdcunn
k2SQ1jBFB9WU/Dml761BmIzRk17xsOfu1cWLFR3A+G1oQKFu5weSJ3TsbKRr4MA1tME1S4ZM0YYL
yzBnuuvUZkifl1vi14yakTh2I4gxQD0cxeraHGXla9DFJo+7DRZxz4aVroE8qB7brsPXQPIghR2U
n13T4W4YVErmlyRfQFw9ZuBA4S2y+/LYO1QTnWM0N31LqKAyWFRUmZ7WXIZ2P8mvKu+iQiMdmx6x
c0v8lVH+IilvXb2TwO5ScRWMF/HT3N+q/Dzoqq9b68aQfnQQk4d3z1b8GLBvot9SGfAmGHfUdZuS
8ijoWFX0PBvORmbFTBEJzBYJ23oZJvUQ9LHurzl/V7PxykVmqKc8PEpxDhe8Lj9ESOyKXCLMhzeE
Rjj2y+dHi61uHWUrAIvPcYgpCYbht8bkS6bLMYr5RhI+XfqJm1wliDVc2x3b20ar7I3QAioZXaX8
lItD0R6b5asSFFWC2azxn/0ZNRa3yZlGXJL3XZQjG4VLcF3PJBi4RuOmpm/Nn6l8GKPLPPnmHKT4
3afatUQoulCPWOdOlsmjnWzZIIIMetxsB35pUNqvffFqdt4EHmDSo5aTg0+dlxH/6gBT2qq4cOWT
5PCunW119Yd43oMCbiS93ak5vh1uiqF0AACIyzJnv3PKQ6ex3y7TPiOiJNbMf53IkaXE/qOWV2L+
bIDeK95sFeb6n4nEYc3PqqOFM9kgaG1Ce2X4MCD1G8oU1vKoOzveudmh0BktxKCbLsjcm5PoB1nN
t1Hb7/s0hUDPf+sMY0zd/ZKKfIpV+suSuR2epn59uJq0Z9Mho03Dd0c8Z0J93Cq+9bjIt/jhsTqt
c4Adbr8WGTBAUrqGlT1VnbknR8B1sviUaihgZgKUms4rlSxk7APACdCRBoWzTZbrENE0qr3qzc3m
caDtHaLppSDEo5MzvzWzwDEtnzFzn/SaK3fDk8UkmSQmixlDgWANStJdKV9sdjLldTCo9zuZ/K3V
3t5iw+Ec+pwpdRp16ZTXH5NyIpxi01s5EbrpW79wtjfYx02c4dOLlBF2pagewDsdr9bedILEmr2e
8i5hvMvW4in6hgqsTWkJ75HMUpPs9u4I14oQiHZgaNmmqj8G6Y2mro2S9r4lrW7cUu9pYbRvr7X8
eMu4L+KXBge//C6bhy46TwKc0jovyogMxh+bq6p6VKFtlGXPvGpaYtNMoaL/5MWyI3nDrcH8+vm1
bBYShfJdP1F9Tgu7TbVsWU5kIeheob+Oa6g7z3XvkMGQsb7VOzUeD5P+o7TogOqznrmqFS5FfHLW
D9FUoUbUS1TPwHN8XglSKoJtjfNSbav0Ztm7Qnmx63eNk99kKaP/zbQpOH0xeQCNbLcqgVF963qI
F95W3lkYoz50YBjXbM+2saH81xXxdpov+rC1xC11zmZyWfTBc8bCm0dCPX0CPTWqC7Uk8dPMX4fn
CLGGYWQbpzgmLcCw35tVyBMqNJneAgtQjBefC9Wa8sddDdpIhWdBW5VqYEtfnumUk1wnjxzP1Li8
bFoB0mESnpbz/sw25izwkDWqfOp/b6s2XeWavRT8PZKGPfz+vhVlODSXuqx9tXxZ1GRfmOtTKZte
UsvunGLzKcBIZ3IACgDV3PksRfZtMQFLseUVEgqz5bTK76O2U8QBpZrbd0RydgENGiAPgdbdWyuM
+11Pmt0qPQn9GLevor/M5btUhBXxFbZa/KQJDyrVcIcZnaeiig01ua4mV15UaCEI+eciTHypthnk
CIsIsnm1Fga6SdvScXYka+TPVlh1DHFlsNtLcux1CDa55t2CZa4qqVpScYOTgtLQcddPlScBehIt
stGXAT8eoqp2piUv3w3yP+K2PDk1d3LDENQs/1ZNfp6q6b7aCAr6NTSlvnOnllO31r5j4jBjgR+q
pNZOUjoehwyp3OiOEeeL1a97gdkzpVN3M3S/sdQ8jYuvNHw+H/MjGdPZpCp6gQEyRo+XXdG+aukt
ImZKI3l6aS/aPLtVen0sy3U9baMl82tp8cZ5u5biK5MY/hHgxn3lS9a0zwHZqJJ9s+XFFUrg5Nus
nzheBZrq8anPSibyFo2bkxbohuRzJskeKa4sH9N7SemtpBnhKHdeov9OzWFlyrbK07qqoVlqG3s5
SkrjT+0F8RjYgJcTKLHQ/DJlsKZyfy7mx4vsR+reSfdSFNQshfmiHftC34oG+EPmRFFOzUDdA33H
bmqIl2nlJklWvx1G0F/5STEFYGN7kxTraPRnQ+n9QVi3Nr4VGSkIrLhqXzKgSNfGke4Y5EJCVjaR
mmzzwTcq8eRoyT9dcp7qhtRPq0SaCGCIvUGzRnJZeFjV9sjEFDKWdmvkMRw/K1zlqoQs0khCLW08
vcNxKQqfkMRNnf+Noxkk/bvMBEFhCqfPs5Psdem9kge3k37EXO1U+R8yBLcQmSuBSHQNErx7bRFc
ZTDmk9MgUvOoPoSQthIuotvNw+RPNmemeIPbdB1LDSq58MyqoJ4yJUGIEsZkCVpcoc44bMtZuGWX
7Ki6e8306DmlNLtZAzX+xwnkWsor67CPnZStymTyxro7SUe0S7uy6IJxug5cEvILdfM73n3Z/pEZ
Bsvhve/utcF3R3dhd0tywpyYPzPqkMs2fo1yDN7mo0kPgNMg9AWIBEck6sSEEao91Ey3MqHZCwNf
QboIkjP2ckI+NjPdg0Vjeq2mu4P4UPtzou67WOEqknb1gFqNZEXYFb15W5L7GptMNOwisCsPvuBR
Lig0v+VrVij1G4eLoVF4ONv7ng2Gzj+PjDK26ed6fHw9hU9sljtNfFJENFw0qX5VnOeZVursNqi7
Ce+7Jq5SzXqqSGE8dX7XfFrScCoTWrZLVndDe4v4qCs6Zatv27rakFQtYu+qvswNWqXi3mOQVlev
N3myyUrI9n2nbJvZ9syu5adZfhf0inmFFbG0to871846wNnpsXMxteDZ4jrrvEUYriHI8uniTSnr
KCUB0QGwU9KpGlD+YakOs6J7uZZ4Sb6e5VTdlmxdkVQHmTVg69ZYpUrOrZreMmikzgwjAs/Qt5+m
1XzllnAJo/FQ+x7BnXd0Z/p5TlIPMWARYlvKZ1H41pvMrjz2UL/JYKWMa9qwybbDxjbmbckLTlfz
bUWzuUqqn8/6HiMU7EB87OxoJ0eMXbB9dV6+pGXvQq6786NFfEEDB3CSk3qTlIWfdAgTHdtPi8mn
Zzds1N6vzNxHeANJ+k9m3OVyIZyxj3Yq3UpDTzjD2jNCK1snxx9cOlfZ+TSy9JKs0SUWyN4Mc/dQ
Jq8ahgNu+EUv2T1lv6xlrxS6S0fTLpejYIwWr43tl8zibEwlnyLv0ELOWqj2zpQLUN94iS/0BIVE
jr0CcGiUVmakf1lAHBbbQrtovHWOQjKEXZD4WuS/LQlMlMB79ZSSJjXf1ql3c4IOpbxFZek88pNC
fdS+pOxfZVb3zlhfi4IywzhYLPE2C5X7SDvHJu5ZLTsQa3YRot8NhvMXz85bUmHaa2S+k8f18TQ5
hDvnz6Sw+Sgw/glz/B0U+ihN4ogWEZL8QSAP32BDXhvR2HF8JwAjLJwHOmoztPUr5JC1hl0+Ioil
BFMvD9M0nuuhvXdLB+x0zPXB7QsaywmrIpEM/4skTds1rvY2uFJSA6GDpGm6EgL4X6kN9lcG116e
wH01KkClMJ9bSpnfG0Kczc/UcfYc2CQXLgqN13FgCirI5mnPefKdp/yMHLxyU/+2w3DJEx1ksoCs
5UkHe8j4OWxGlGKqtqOtn3LF9PL5pAhncvNYZUae/2rpO1lBcO3M+ljr/DioX0xA1OxtrfLfQrBF
kUleMhe3R0hVomQfRQRiosxlIMdkvhEza/JbZupbxys3578DcQPs9CySKbuYYZJXd0/RSj0WnmUm
lULJUT3T1lb/xnz0YpQJ3NC3Rdz3G9DtAM4l7MphW5uGV1eKm5U/U/E666xMZhuoEFwiMnc9iW+K
ToiFbZ5wiF+6uvCy1nzSut6T6m6/9r1HOleoEbpRzMN9IviqkqOzWBtfAUvlTjo2CpGSHfhakzyp
QBp2Kf0CZd6N/JY5/9L2lknF2YoM6DyyzxXBrNt7+npZGiIxqPB+vMGeLn81GvdZjmvfUDq3421f
C/VgAB9UfRxYS+fVVoWEMdsOTrblBvHESo5DPh3TVN3nZDqU4jqP2U5PbtBbpCW0fLQp8xk+sTi9
pI/kgrG6qN0jXmQzk/5YJ0MwkZJBnMxRSke/zZ2XblKvcd5uVaB5wdIdTWxGi77ppZ9JhTG1mR7o
rDZSQgyKZCCDjI2aCU1P+2dNYxRg6e/AXhTGpsoOTG46Cf231ud/BUNex+lVFMTVAJYE7bzPR8tr
zMhrqeQ24ohzY9ZPI9kLspL7TqPhgsA0zppEDE5ng9kahjuXV5Cv55zom2S0Xk2E3Bm/ISaKtEWq
0MMEg+vROwm9KH/IkU0GPWqKuSXiYWDLz/rNmPMjDJIOjz4qV9qCCQsaf/O1/x6z6Tt3iB0mZtoK
k5lW9rmEmcoJC9lM4/KDfeHqzONZ8FO65Vog+bTZRNQc+Ag+h6avOEqg5Yygs1Ckp1VevIpy6S/V
gh40aesbvQ9BSRoZ6VZc9WX7UkyLcHt1+BxxGXFvYsPQK7pO5lx7XZL4n9TMdynJf826uQND/M5r
wuyNMitoRRuhukiBbmmrJzxT+RbjzFrwUFMitR59rRVTIMHFbashN0IB3bZ0hhfxVTfdSA270TVs
7nURog06Oul8MeH/SYWR/mla/mR2RRquuFiqJnou2V48FBumK3T0zrYTz2GV6zeVHBOoqPrxWLdK
6CykaxgjoKRWRQXqxrZ+FrEG/OGQu/Q4INpe/WvyMWbe12DwJ3G2+lkFt7Qg+mVTcqea3AjRNS8y
iPUDFXpCVMKBaGg8KobxEadLaOfR01gVQbzW+6GTt4nK6VuprxB7MEBaSK7J2WSH9hRlforN3Ism
/bnTgO8rrkJdtH+1bL3EsXqP7fS9kSPC052G01aW9klXvfYMvZtSK/5SSbppQrzhqUBpki83TU5J
29FJNRlNrvL6w0oJ+8qV8VCP6Q0Fz22taYiRSnK5rPhi2OhZUNfvx2gO0DLsKtQGgOLWsznmx0nq
n9JFHM1u2kPYbJE51mFWrm8pySkPIeKrmljeFLNFTlKAy+5ZFECPEY0GjfFli/ZJUgZfy5wneQY0
miumg3YfkR+pMNg3dQ8CQyEykKSWWDuUQHfbSuiB766GwkLaKISbrbJ1VOcV0pH2CtwenRCuzREH
HnLDeHxM9eK51rFBjDJ0bGduhQ7bAEbBfYaiwlPG8sWO4+uUzrXXqfah7ovvJAU47isXlcdznax/
cCGfertsybYlP695m/BuxIkGlpYbL7W2viwzVJm5FhEJqflRijhxNKQddFowf0VvhLtcNQWvkJ1f
SBS9T0VyEkP8VRK+p4mZzCJmrVnaxSQYBdo4BpEKFNCOhO2RGrnSTZEqZ9Kk/sBdvW6Yd6iXdr21
sAWvlF3PmGr7gZGiZNCh1BIoUD7ncLtOo26juLmSpbtRGu5XJQ27zt5lMLWlNO+lXN2iU/Twk2qE
JTGjwiJIqn2UpPEjLcxba0M+qDhPgApB0VjiMExeiOlh9UrDfpqCZKkPtWRC01Y7Wsj3CbCP3RTb
uShd2yEfCfIH1kfOn1c1Cipo83j6aVPtnovtMMX+jJso5fZToQwLu3Ar8zR1zL4r1YYZyaTTEJYl
lnhbvZjG8Eof3m6eymuWg6QwZcY4kUZFeiraX4JncC+ReJraeUiQk59E1dVeigsn01ZNR+RA2nsH
HSPV1n0kK6ajdHx9N+q7I4+vsiwFTRN92lIc1Ib1LNQnfAznWFtOpCYfBEyfyAhSZyVAZ+eui3Vt
tdxPzHJXSc2+NgnZXWdIY7vZW8uyLYbadZwjjWIbRVu9dem9wbJdMlJhz9JQlfA/pdo+a0fud52i
E/MYp9/qA6aTSOE0IbiV1975rpYiVAeUIZAPSaL51sKAxctIWqKbOXBmDj8PYIn+vMbsSTB7tfMm
Qw93YAaA0DzPC64BfT9E0amytY1eEWTFLTqaTSgjXpCj33J0grnQA2LhwnJkEmkrv3qE0uoqoNGE
fAccPAe5e+xGNbck8z5f2p/W1F+FhOhrXOx9Z51k6wsm0XUGSOg136L/AllbeLGbP2bHXafc1LLa
tvyhvfmcZ4n/cFJ25YgN6yuv7k2PZm/RCbU7LiNfbQvPgIqT+KuA5l6XGCh3aQEiUU5xtQQLfkNR
vKbkR1WjBkZgeSrUy0CROxqbDXFl7IEPd2K6bVRkuEU3Pquk+ciKtJuLee8siU8asKtIJVtbh5CA
zt4VvZd2tMsPG0S9r2GBV3QoyjEurspahKTG4E2bNlEHvF4IcJKaGY28z7rmcmfKrXoqcfnBOsEB
jldqqTb18GNON5QXwWi+PKCm0aaTTB6D2HCOTilvNVlyVyc5dMz9tU3UTMWBP/60yiEXhtcX/N/r
jwXPE8vKP3XE15etQIaway0hdfqATs3E5KjE30qePCuG8Ks0O6ZreyrXxDdm7vou2lVO6dskvy7p
XwwnJJqrOXU/EonYtXCYBjKo3HhjAU2hKT3YeP2aNUeX6OzsRgtRTFPo+qJ3fA/c23ZqBXKP/XIi
9VChSSxDY8dbbOUFS/rXmLyV9rxLwVeUaPVVUq+Tx9SycEf2wOATIyr9BCWySFQAR2Ri+zhRvXXi
WF2WT44wjxv82PbxUYaiRjQXa++I1CTxNlkZVF/mGXIcEPt4b7P5qzKthBl22C/aXVnMP05HArU7
r8/kkyizgPDsjVpeFfFnoleJWWXm7NBW7kPb4PQnJ4f5Xl5kJq368bXW9bZaIp+gBL8wXiPIavHc
SrE7V6cSMNzk5RoaAqHItI432Hdvs1Tdo07+VgZakmqTpGQqHpi4WsBL5Y2idfx3DrGJfFijJLaz
2v0JSf0phsOSzVBTCWBqIiIOC1C1LHetat33hbEBjymki0XPIv6sI7GyLlklHvJrlBwaS37/vPbF
dl0fjM9MwiFfrqa4Bcz4QItwppX4TR+34Qis1m2ssvNyk/GrV6bbWGXubIm/THf80mz3NlwIT/rA
I1jWDiG3GLXaDx71e44Yr+GrTSG5RZu+mL12j+aF1xJ020jwOUZhzP1Cvlo4Td3GIW+NdCvdFQKv
O386CMOhibckTGcYhfEzrc42Z8vJ2BLQdSzEdhwT7JWDvAW67IcdF7WoXfliTrRZvqvtzVzfy0nm
QYOd0vEi/xpQI/beNJ6sWvFBSzi/SDEdwEIHGXj7aZh/VslvHX9Wv5TllJjBBKECZQv5uzwp3OwW
CdJoItkCqVkyGed6QfbEHHScilo1ucZ3ubwXoCf9r2wfCWEBB1Ce8vGoTWEU+bxLRbHL+h+dog8R
oEEnSA86a7mpLUS2+bIaL5IybpTiEOmffcmsSQi2dUzNJBTxfSY/R0G1W7ux4Y/yi619zxkKB2wI
Z4moz976ROkgT55a9JvSGXexuqLsLN7t6jZwYUrV5Kf2xWChNOotdSJxfNAovZD2gOebwvTrrGEZ
DPVJdid7uQz5K5OXqyerxwMcWVDcn1J3NdO/er62RthSRGPejPz8MIeWm7ZwLQyp/T9JK7z+zSxD
Sz4xFpbrj03M4owzmVrggXwz7SgqgMvm1UD6VV5RCGTS6CriLhqX0a4y/qUpO9HRaFknpGqT93mY
vrURyk4Sfh5yofZgRLfO2I2SX9ikVQdq+8H2KpORELX1RuoDJ139rr4XdAbWz5aU+QjDKnuH/7SH
CbY3JSo1SYLh7EiQva3zn6X481PDTmUR+Wt4s/JSoX1EYWVZp4XU8uS9MFqXagK1RtZ8KdT7MIdS
dxvzr5VAdUQ4qzhVyqEpv+Re99rFT2H41eTNmAh/YUmouDXf5jQsUvtUTjGdLk8TwZIkD6LBegJG
5a5xo9cYn7nmFc4TSXUg9lsuT2h2LWWyCivzc9ZFiCxwQy9CAkpR8D8NYEMShE42GLTzxK5AkZ1f
lfkdcdDQ78bkxVk3vFrxcuq+K0LhsqMxhSMBLhGB8wXarotZ3zo15LqshT+QChxD8Se7UtoSmEmx
wTZ7b94qyrENTtYflpydCXWGuiRCfadtI8J8dVCX1z5/4kmx8Bs42gXQOWsCfi4ji4KCRcdgbhNB
jA0/q09WB4CO3Ls7yOUbaY7k313z+nfMAdJhLZ6M5lw1yFjI3kzUXSZ2Q4/T/UmJ0v2y+C2dVq07
cYknEwny/5BqptZWw26OvB4M+pjX6etKvWyBwm8WB40v3WH4z/tlA7kOHUomAVKqMvcNEhpJm7Wz
g8L98TNyycR7reLqPc/2TZpIk/JQGCUXCQVYkQuPF6chQjb3tdGfu62Q8FpWp365aqBfCjtDl6/3
WfKjx7EmABtKYvcIRhtCQxwHZ/Smr3j9V2EeSP6gThBD+3KKsgb0keCBd7E+Lf22BOWd9cPjyUIt
4InHudfcHbRtHRnQK+pzNfYoofJkNCMxs748wzq8Gt1hWj416U2gpKn1X23dIeXo0qCy/Apj8GJ7
NlNYH5+UcaehrkANmPBx8IDk9pMSH5T6pRzx8pvndPnJqmOnHss5Ylk4yTpE8s8C2m7xQicvhQjI
y+ZPT8yL7dzjIpAS7xGjKP5y3n9tX40vzhhK8tZUno3xWCKHYtBy8FwnREeJ/ZD33oLILWdUGjbO
clqseyq2zEq1GVTTSzoehb6vjK+i/7AaWk8uefZhaEEasXD7hvWyoJZR/a78Wngy9ZD/VK90HETX
KN859g7FfjFRJaDvs+Q4Tbzq+nZGrrAqRAufBgciN3IR6yz2rkaOjReCf1xZXQIJvWQ79b6abUBz
KkpOScsd5B95+SDocjFOhgMrSu3HP5F8D3LpcncSbFE74aK6CM8SdNmlV8rH6RHNKH+Ch5uFq9nE
I1CCAjZ+FMbFzloP/w5L/8uUHtpxSzCanrEVAWOAVk0dxRwLl90TkNa0HkcddwKU8k82DECp7vqB
s+Mh2mFiJndQ84GsLNmvzR8zhihHGjhKlzK+l817k4Arw9ZM5XrO6qDtaYEDM+SAJroxUb/JZquK
s/H/bXTI4Umdm6O9rqRtWj64PNUHuzXBuVk+d+t7DClFkttRTRMvzq4RK3+KzbKcvntWM8qMit2S
ncx4axdhWdOGOb4vPNdz9FHYv0L+l2pfZYueg02tj9+G5sOCkHGu88O2ArKL7oeIpZ1KvnZMztib
pJJWQDWKZFKH+4N23Zu1W46Ms9P5W0x8IPUrvQukIT8Tg7q3pyrgSu6nY1l/MwJ5hvG15u86xCri
ovInwwwKVLIB8+1iTud6u7ZUVlSOFxmX2VQDmETU99zByfCa5FagzMg0l494+jAmqmfX2RuKyMvQ
yvcaLsN83azScVhfKw6uBaSPAbBQgsyhIZKvXIi7ExONjuYntjW/RstpsUR1FfpEw8+bc4MWHN1K
UW/Fc2GqF2iLWrpURiARJ6toN5PoKUs/wVho75b8k/EcFiYgqvZpw5VM/jLg3PUHaCr0+BYSIMLg
1OzVLLd9jifmycluenQxhxeUGUW215Sb2Xv2cGiRtEAJUeuFPC6H35cRLvkxJ2+aH7POCCqHKBGM
UdqfwlcDoOPGxUHtX1B6I1B4GQoXvW24zg4h0bO+GYw/Prwku+hI9nXTpyGaieqDPzc9jhKcY+M6
0Tkqr5Fzk7XrYOwU5SzMp655KwWNGUFcvuvrqSt5//x09Wa643Ep5CtaBhb0pj5KlFR0Gq1H0O1c
zltyUhrrVjUfCkNn7MieXZkbCbwR9lhtKBZQMa1BayNES6z9NJztpttlw580fc3xtQE8nxmIcV/0
6ejquj8ZlB/A8tl8qTRowhLL3kIAS+rLzjE13vRR2bQjnZqMSmtPNZH+10MGT/aVxwn9Vcu32O0k
Jml8Ded8AcxVEV27uB431XSTpSv8j1NdHiLXCFj7QThcKwwIqWycCOvelkMo475RGMF+ZcR7xedo
kesOL7d+K+LLgflODC00h4PdvJlAKLJfxV5r+xILGAMhAQxAMHqBYH3OPSGFlfK61B8OAH3aIbzO
LlGmeSMUtBLxCzjOE24NMk3SlyF5V9+KPtBNmArKWAxK+CYvy1+bHk5++F3Ll2n5Gop9hzQOvCfR
iSRxzlrztBpUI5B1crLN74clqn8SyzeEupss7/qysyMff1D8uCegUKXlnuJ8T1g4XYGVVQdWst2H
CAIFnbob54OMQj/TSApHF/9XDRChEpts60OjRZJ8StPMBalGROax6xBxsxBqrG9bcH9SggoF3T16
zLg7SwiaF9lTOwJotTtqsjTZSkjsZvDpOoeifXA8XcNukLgcW5TkROYtVj5K9lc0FCP6G5H/ld33
2kueYn1nnFEqJC848igRzDOBNJ305kkhrigxmRZ4LFZwE29Q/80EhBmlGmTZpwBXadWw5XSScTVq
vsi2Wftqj7S/NQel4dYUTDAku3A+iTccBIvuy+sbsEAIQs+zB+VJ+nsCWtduzfbTXM+SA867qaQP
RfHV+fFvtALl2yHbpzIvRgVY1IRd+5VnFyU9L3qwCrEbpw/8CQiV8BllvjOACbDQYRtLGpDt2W2N
x9w8bobqJKuk+3KxEisL+tkFiDQ2C49BT4lQnp/r6C9j7lPyIqCSx2qeNHRR3fzFsWHyiw1fxJzt
BMnUHrjX+jZk27G+PcKm6fdi0barD5WlFrle0r5aCnn+T71zTqHAyJgO6tZlbe2RkatvEXgHNgQY
voLh8mpmtIjxbxC6Fb9Ncxb5Lx5qL0efvJ5ranPqD106UjPkQV2mMin+GBoaDssiJWjKApMBS7K2
lX1Xuw14oclHn3Y3bf4pk2fL+kZPsHGiq/2Bx8iMg7Y4d+tvTBciS/CA/aX6LBC0NsM9Tri++SlY
+p1VMD/GnsQVTt7nSz+Bb2B4Cabnhieg81oEICNlIvUeo9Amo4XW8Mz+T++DYtwpRKivXCIOCsL+
XFnefDZQez7UmwohUatnxFz1PV+GcZg5GiNWBCCLuDykC+ei+Kesu5VggOWY5eeODafYJLHtivQ3
S3hk/+rqp0HCYq3KLtd/7fUz+TFQR6jSrtA+E6cMjDI76kOIWc3vHo/1G3JPW3qWGk9lW7IRU5bD
SzZ9ToiJdAd1V0ir07JciD03zcCgUciKwjQPZKTOqQg5VhT5D+qkkE6RtG8ld55eWEMmWOpuPY9Z
x45IhBPtMkayHdsmdLLUz6L/ODqv3ca1Kww/EQH2citSFNWbJZcbwh7L7L3z6c/HAyRIkMyZGUvk
3mv9dbJ1fB1sB5L00oOjwa9poUE7BdXuWderVZV55rTRg/fOfyqA0LmhrnWOe/4ozlE1ca35Ky1p
ei1/1XDfS+Ry+Y7IVBKlTtRDeYX9MSw9kR8oSfaJQS3OUdHfumFvlRcq7pbmEv+p3VDOtcMHdafT
8KCsA+rYzUOWLljabxVFlIk0Th/J307u1S8tbrH+Ffa/hWKT0kVumX8MELhK6Klpg3K7JUnMM31w
UbuCV+nB9VAYiF+S/opLFmEoGlvrn0b5W2tvCsWQdWDr3a7ktZQ3uX/X5lPYelYMwnuUoAR8lTFk
+YoV7t670X/H0XeBKI52PqV3tcJFcib7Nq88JLIxPod0q9VbkQokfS2ZNtmjA5bb0YZLbgD6tC2X
+KzjN4mAW+Z1wmHK0zEVW/ZVamwny+mam2biBx+/Zu4nPj2Rgzo5krLVoI5NIGP1Oyte7//RuO7I
PbDazvdbV8VEzvNkhW5SXhGmgujq2X6OTr7wHhafQu+CpKnJPcwwSeVffQr9cBdFdI4bDZveyLlS
O7Xq+urFVE+06xL1GaXXZrpBifUR9XntK0Fc1xcAKIuviQOSdh3XbzwmcU0+Jc1hal8Snria273m
pZk7YKnv5QAkWcUpIgC96lkU/FZAmEq1gJ4sttmXEf6UUrLTyx8TiJXSI7OHgrAL45KzvGACW5UV
jDoXFFKM2hXMQ9WB93kZ+YydWyLb5VGC9UXVHnffgo+apt3G2ev/oe0h0SZG94MKfO1kRHw1nLkk
MXPe/JnTksxGz1/Brh4/VQUj06kDFSR4zQzDE3s1vQyS9I9wY1RFR4zPSuZZxaURzj3HtLAnwwBc
7CA3zBSofTWOexzr+9HfRdrOHJzhVzZWXfmaZUpl28QxUbwPgOesljoK4OQ5wUqEv/P0ayAK6Bgm
s+ogKwhSRw+RB+ZliFReWZ7KTVNcDDbMWPsNwKrFWLLF55RckuY+5F4jIYf0fOWaW6ggrGtQKCsh
1rhGGLDQufYdq2BVOP2I0nSJKkTYgNWs/lP0Vxd8aPNdC3r+9qQFLiseqIYQEhXRiLYvBccgsyPg
d1xglO0cpSfsUsLL1+0Cvi0ULGw+PVYBFLuQCnnmqq+Fr1DMCD8uho0ZLdAqyt4SfS1bdLjvIRIG
DYqfIJcPrTnOxjWct0lwLM1n2u2oUEC91IaftGMhySdwVFmJF5xfPBfmBZ6yI/Mt3Uz+uFK6Uy/8
Gcopego+jhpsTjWyGKjQWEV8BmVeNtw1pxjZ8DiscZ+xWJkN192KAk8IBA8urnhrAMvbOLKxcQuc
JYFnXSH3MROJwooRzKw9iFQbQS52fn5BIz/L7F6Ii6sPd8O6FT7JL4z7TUj4YG77xcRDM5NncM0R
F3BP6uFRCBBuvwgnCMZ9gB97zEfumbWkrycYxfLuJyYOJOz536pyL8cNVTSLKVAFuMauhHIKlaA4
ULDIe4EqaTUdY/Otgyzxscox11UP1DuKzuj2VWCJKicEnX9i4tLYpBAIkW4UC1W3woZw6lhZT7hc
2/7at1AywrFLOAJpKL3B0y3tkoLFGgInLblRuCW6YhVOh9D4ipXvUH1v5n+jcLOGH7n0wHGJA1jB
alodMakq/mBm2b7+kuR72PoATDY0AIAfwlu3qfZEXOLCsK3urMKSadEur1Y+Rh8tIaODAgZDvlvw
31G5BcDoO5oJNf6Hf4xXhGOkLZrljYDdKdqJs3IncZtAR8bEtqbxELeetM9C109/C9nFuMuoLaEd
3xl3A+HPsDi1/4n9sWpPBQygX70UGaMgAClLuAh7rCAS3gS0gPkrxtZM/eXj2nS8Trr5rxTW8Uxf
0kB5fHHlEiGuYJb2Q/eIySxEBWOj66PMs/1svpP6EmWnMTnn84+KuEGB6Sqxq+xCwBVjr1XXJZp6
4jaO4YRQuvT7Bo0K0IeCxfBSqjfTZDSrPVnblc3apxSwhc3tvaC89OFPT11bNVN8QIhfjAzZDJAI
DL9a4uHa6M2DiW4zRo/lB9NqgGgMzcHNo7dWYVrP/tRxX4mHMOXTsj6riQgsEz39LkvOYvnR0BmT
DScU9JRuCv024p0rBq8x5YMxXJJ4MyIaSSV8+v4z569gpSchOi6bj7o1+y2YGS0zk4R5Rjurv7FU
oN68ij3udhHv0D7TDforeOMOCQyFuKVhncHKxNN0pVKFfa5MqDzF5sHTp7NBySfFd81kbZBXabWD
LVhv8uhh08r1fwVTOHcy7YkcieXSeAIvQJlfpZCW8Sw4ZZBlZtWfPKwRpsls4BOHfNc0a5H/bHH/
xJldqgR90QutIeLiZ2NDCJyoRBOcvDM0ifC2/v+3/Jr3r1Ng+iSuC26xZkH/S2iyRrtmmtOK5j4c
vzNc6n3ZoQbnukHl16DsfvTj26QMrpXSvybaibamwNZW/F+x/9G0t8y46qhWkb0xL4GN1e8G/291
gSLpkVNAj84OFaYk+OxmPXLSstxkNAwJaC0av6DD7oifyUvC6p8eZd9+fdDSezoedWDmmvOPaZG+
K1dTX1E7wem5prpPmYcaD7S7F9eE7+bBH0mOjA24oQPgs6M/X2aZr5LMDHAPfy/1f+qvQZ2f7uo0
cGT4F/hUXtZLm2JbT2noQ3E8XRn+FMAW9U2vD5Tv4cnTe2j8s157kjLgmF63ubyV+Xc3ukGMoQ8J
d1EnnlUmuIjqNzRJSeRMEYXH2XYstVXccP3VEW5azvLJjvPvNqaPpcMLybw+SPSv7Ib4K85Jz0CT
zDmm7ib1KYF5L0q3HX+9hrFNo2UNFdw2R75rFgCCh/GjbbeaYlvaAX7I73/M9JKTBUqKQxbfE/Ms
lU/IO4Syqr7EmXJ4EF8rNnwFeyu71P1NLrYSNZ4c/6myNvsLALdi7vmI/YhMjVuN6DXE+Dq3O0O8
COKp59ZH+AN3Q1kVRO0/qqwdukMnlONBeaSJZq3H9MV2Z+oyE0B2qTlH3XGKOEoBGrL4n7icSQew
o7Zd7thVG5G5u9VNphkEHzkW6fmRa5+yVgK6Jeg5iTpI3qU4gUf8B1GJXuwzmLe0B7nYKSAO9wEG
WMIRTFccnm13xG+/anJImI+yQEDIqadqfLVXQbkQ8IJ4D5pCvej9lWjVgClBlu/qR6U95uFb9ldy
te7ZYYpbmL4txCx5n5yfakBKzTosfiLJ93JNhF1+r8ZnmN8G/6bLzCUskNu2uk+kTJPya3WrbsCO
vJpDjA2ruWcZhqQWUA+jgBouPoB2vp47iEy0BenWB301r4m0F6bjQLip9WhU1S27c1s3gL8M/b+x
CewiuWn+SkXl2GrgXsD/qOEPsTI6ljmspZmWURyWvsrqbBZoIAmLZTysVMOWye6ViCHw4IWxPKV8
Dpwd6cUYbrHkTHRNqudSOnRk2OYrymGwtq8zBTkjdYYtjUSfqKLJ06n6yulfRENkgL6MNB3KcBVI
p+TRl8p3GeNh5W+b8JAzW4fEFtRNtFL9N12jHtZu0EA20YfFqTNNVy3/xZ9O0MmM1A12FEW9XJ6h
/asiRFj+zApXNjc+MxLnc8O1sTh3Trn0Qz4DvsugO9TVsf+dpYkYpnmnloRdLL7fJ/+L15CC0JD8
QLUYmDkq5/WA/90EyY4+0afw/GvcN/4jtPYiXxC3Raiv2vivXI4o3vI6fmXFFx8qvHAefLXAcEm3
MRctAUHiRXaQX1MBI8tNhHZUQdcpQjY/SB/DXw/bBcWAawnkYWfwhqmgadfC4vDhuMILJXzzZBJG
ZUzwq65UeZZ+EwAsa3lfVRuRl67Bs1rI3tKdh/kxpgY2WaDQw+y/GESoRQUksmlvrqiLJUhOYcDn
9gN4DghI6PrKUwbWp4dBmWWjOxGnNPjGCBQxfPO2kWihqH9wDlW2N3OkDog0eFP3AFdWvEnbT3Qj
7Gtj7ObgfsVuMnYWdAi+tERGqQ24mj4KxTXEm8EPEhsoFc9dBzhNBlLKTdiv4R7kZ9i0e8v6klKK
qkQAtthtzNieTmF4Ltm3hYwob+aN0OzWtXiOaqJ1y1eHYEByFGMbFyjjUTKgKkx7rsz5GevPeLzM
/odVu3m2C5pnGzM+FtewBYRNdkuGUFx+idATeQUs0LaHFrthrB1qY1eWEbQSXdwl5nYWFvFuwB3H
TyV8w0dtipDsp0ZIHEM8lzP6qRvSAKvG8XrxNbdb9gz5QtEkE+9BjN5GjiZTZ/8Y12o5beAEqffE
rsveVKOfHd8j4ymDxk0Ustf8zMPaiN/F4GRhuamqVz3vfT4BcAJ/T7YA/5RucvBoxGcxfwLCFfbk
+14U30I8cln/YcDP+Mhd9KeJThEJMVZKLlhCssXkSwiucnVSq6c5XpPJLc3tcIqzIwsM8SBD5M7c
T8VfjpaqSLZ4GUE5h8yR52tGnrzarUXcOzKU5A56K208+YHuTNEpZt+0xU0d15nEsr8eFaiCBuAZ
mWXRf2coUoL8LlTQzEDR+hmaCqiyh+LY5eNrQlUzXklTkMet2r0N3Ze8dKh+Exjmp54Cch1Uj0Ej
E0mebS6KtaY2W129jPqbSAiEaH0XCaaEW5IxTIxrbQK+xu9iqx8WW51V/5GLvCrNR1qeEhXZzFYZ
fzPfW4wp2qQ7UuRN48vCd5chBuVPwGujnfLRZ+FAZJTsZHzSSfCD8iJjjNARGG0YfwUL0fdwU1Lk
7rkX4/xRmm0e/qCCjYxbsqw3VM7avnoaGaz5gOP4r+5/0FeRk73gnEF2HAkXATUKDbcc2b/xl+IV
7dNzbr6Jw9Xns80Q8atI8dfoWGF3YHjIaBtc/C8+HcrasYWai8GUaxsNnC1/taymIbaHPm9tgSiQ
ML1EqPylhiihD1O05Ww9kZM2bFDbd/HNCPbY/qLyRzD+aZDYCAah+lWO64Y+2ciuIluNPVm9TzOD
Y4t+4E2NsPu63WcZg6hfKLVjaGeuXW62bo37YQiuVcDWs52UXyXBX4WSFQAc/QgLYpfem/DYdxwh
ZBT6dzAM1ahWZnHLUOeUWL/cLPJwOo7NZSmZtvLTpCvY9v/QQm2aoUTF1ZAbZ3k112UP1D8nN3OR
qDdf6uKV+lKqBbYl4j4Bvqbwt8x/6+5ZEjukEtYZscpC1qwmBnCFASZhisr427SieG9f0XjIa1or
AcvoZ/8cGDmq6CIYsKgj4eyTzM+HwYLAAemzvlGJCv7W3NMYPfLB0HlJ2Tm5/NTOFcRDN34JQuFx
BTDMixwq7YalmYSR2n/JoEiG3Sonfeb59mqdPAp3+olmTw4Z8ecv8lQEePth/FH1R0iO5eR/CTFW
EeMsCAdzfNbMsdOGCnmB6s3BpSAYpG4u9mCkk+o1/CAK5Xz/euJKZGbXdNgP6mcWb6Xpwyd7pFGP
geTEyKOXtcbuBixBKMfMZ4GQsjovJuzsr/ms8tGuUYBBYMndXUEdUvIIsnSl0XrWj6p+mpRdYnxk
KcSCh54buYLyAKP183ObOzg3GGIdATAZTTk976GJWVp45rCkBrf9TNUoz6ue93SsmLhutoKBsQBU
4D2p31QDEO57Tol/8P+U7CBqexVhAnboHhVh+MATpoxPWdnnKbMoj0C0XpbpuvbU8KjxYiS6ay5f
569SHJoFj2v2uCjT8KZgA5MZXEYmnARicQpuY3UvE40B9tskharYLLL7hp272yExwfybBfmqC3aj
8iUNBmJjR/8RETWTsdJO5xjzYpF+hPlPbF21Yqd+BK1t1e9LkwPJkipOWuAAKUNKjshQ5vNksKxH
CgWEVaDfxHY7NDTbDSkXNJuxL++HPtz1PXAxZ21X2BKCxEVZv/gV26BzOtGbFFdILn7xLNBbTupV
wxMQo/iX83WW7ymhxo/RqLb8I8seJXoo8s4J8t9cOLM3Zqi0BfxqzT9qnuG8yUiWFER8UA1nq7s1
w75uKJrfx9YH+UvGVxte01nc1AZtMOi4iFgaWqcbMtecesIP97N4kPrfSrgV8TqSD3ysKLC7aYPj
Y1V/Cwv/0aOdBfgD2ux4EEwsa1rkmNW/zF/rAxNO8BLG9aD+Ah6nvqsR4KBI7FxsOKH0r6zoB0Vy
0wFAqB+JbFchuMIj5YpAeu5iIJCOKg3t8mNS0NCUT0N474lYSIOb2VywiQFEav1bPRLz80wMA4CT
BaLzRpQN0kBKAy64wHICfmdkgssZSHwgnhTl22juOYUQQnrskyPRYAPO8dTfKdUfjk5d/DEnRx19
F4eX3LmSYDkY9vgmf8fuHJFZ1j/7EmGq9TYylgnyVySXGz29ThjtWlS5IX8VRS5sOuWgywa7XOSK
8JhWjJvHEYNNQb6eKD9a31uyoUi9nD8msMwG3WLH9Foc8tGlEwAx9VkmU8bw1HpXYPWBnDCSfaie
4I3w8P1UScmrBk2smc4sXdgAdfVIwesQOmO2S0pH0NcB3l9xj9dQLb4agMzEfITa3ez+CHUojctY
3JEnchhU2YEruY55jddTzfh86Sr+GZhW0n16SkUkRMGVl4eHive8yTInlG8q2vI5HpaLqAy9qb3n
7R29uiPnh6ratlRc2JxDpfplpo8gZKtZpZKHiwFtSGbc+vEKiG/OTmLcMvnIFTV86jKqvXciqOzq
DsUMpQGFGXGHUTmsctpU9mI3bz1ET6oEKnnri7v0lSW3tuvt9p1urUHkU93P1adkcrd24wZ7/Vqy
kLI7Myr7KLqjICr4eYFy4MfR95p3jd0s5FVrEGonuFll1OUpqUe5peyx3vFgf+oH0drk1blDNh8F
d7/b+pKTG/u0bS9EljkRiFEUGBeqYXZTi69m1cgQwxus2pUKIDVTbU6S1rM2AqTWN7zMYsrY4yY1
Cc2rsltHj97s733BKwgeMMOuxSc53pI75/cvch+aune6CN1gAMN3FOar1hEult3E7jqO0K97Lf1J
CDxJx1ehXZKSOxooqXZNBDQtsWPrrIYQ7S9J+OlPHy0Sdg6kjyh81SoiU5IWK7dsnNkanaq0NgKj
H5Ul6t1crkosvsm6zxhcRIgdRkH89AUSG8ywMN5Z/xaQOPkMIzSxqkpA2RX1EcuxgGQWfdhY2jpq
m1p7n8jt6FH2WtZrzHczLIbp/w7ihyxP60CNHb37ZFGeSjpYTeQlpEOFaDFUQKg04lyNd4K27h96
Zk/4uMMdDiFA25K+0t4uSbBD8SuB5ps/dbEe5h/geq3/lVBUjGsAP/anRNrl+qFiPBy1x5DsJ8Eb
+YLkiWQwCQak0AjwfM5ack1yYHAqYwyealapLc6990EEeGoZaA1SoO6qciyhq+qrMB+JM7JZqjGW
cArmoasT3UKeklDRErLu+QwWsbS6jsUlu46oRsxhFxHYpzBeGWMWKALJRo3OFTL8NMZ5TE+qVnPO
0pcXeBnDmC5/TwYZKMDvLYq57CiXK4PJa0INizSh2vCAq/FJE7cBu7+W6CzlpCdUKzCfRv+SHlH8
D123IK5jzRaDD6X+rOKXSpE6sbwwHkCDcvssq51VU2rzJnMjY+5v9+p44UsmUUG1TkvSyQBfb9nU
IxHdgcQTdLj+LRVP4UNBMKK5suURquoLiAW9nigsMg/Fva8dUTyTT+q0qKE47cEXFskFun/Ol5L3
IB2RHvRPLCo0kt0TfXb13nLqsX3I+g9GNnfWcCOZpymwBfWmooNWi3Y1CZ0zjUjZ+LW5rML+88eB
l0eZj6i6+DAQM+RCd6lMyphFaB2faKsRNlzcqPI9qz9iod5q7RNvdh19+rnGnYXa1Lj2xmcX4eAE
k1L6+wQeS4YpWlppMyMXkOJT1/wF8bxuENXJDAaoBMdg8pRYRYsdXipxB2y2FiyAw5BtvbEFQipK
hIkq41mifSXZtisudX0MsB5EEbddnD9SrP8W5rtKcgX/kqJ/VLI1qcsAYERSLImxsg6utMibgVrU
5yiHdrpoxAiUC30wvlZeqeSqdP22Ct0K3k1Mrjk60p4kJCxh7uz/TSNhxd8WaXBQhTC2zaHtEydt
7lnFOsapaGruGLgxmO0QlasBuhHHA3lJiUNTLBc7crVYh8eCGML4N/glihlMMIFncCD283Ee/bWp
o1oBwYhbzjB2HLxNNim+K85i4uj0b6tKNpP6G+kUUHF5hURHqZNbT1Al+ozzBcTFwVmZw/KpU4Rq
EYc/1ikg1JEMBR0PLD0cnhw3gGZIZ4sjNrJ1jLwrH9+LXPXm+DZG8KpcHAn6HwwGiKuxjsmaLUvY
8pNFEtu9kQ16Rma2UxULAWaKvrX5kXzyDuomWUFXxPE2C4ftZLnNYsp/BNOrM68YrHBXXv2acxDm
lmwyNb9awqfgf2fmgZxFe5wevX9NpU+1+qwJzWM7mE95fgrjL1m+lsTGB7xwNbfeNEJBQq4wjpBQ
QGTwQAbtDGZYyRlX7jueaTuW3sT0rrZfc/whWUca3/lhniJqHSjPGKpbq3ybviksIeDUMudjyL0V
+JiFdCCXeTZP2VhtQlCvqDku/vtSRMVVv5LYvE+LSjaM9wQQ/7NKZkbyCXO2atISaPE+izUK5uuQ
dqthWG4wYj2I50zac2iWe79GAfgRI5aniOQ8C6EdhvwOzAZ9FnspmGGPT6zFsEKSMgljsqtjvyg1
hWCR5QsdniKefqvnnpGL9UisPLyC7ZPtUeuUo6nsLZXq+Qhge/QnuvGvr6HImjbgxFYOxVBB3FZ/
LSFzBk8FMWVc1CqMYER8VbWuutoTZS5VhIpjz1AT+UgzPa0+DrFaoeK4S/W/mITjtCmcun6v2mAT
lTdT2GmtN4w7Py/PEcHaLd+KCDlVKSyv/bT2yRWO6q9i+asvH0bTrSdL5y7I4cJ1C8XqslYR2kJC
siXvSlnji2gJhG37v0yJT40mvQTUTCEBzghU7A7sUjDfFP1cpQZRNFww5IVoSovwdMRH3TkpagRQ
U93CRudy7YUt7juIj5jQKDn6xRmxKpeZKUSfvlW1vQxzgCTVV6++8WH2BzXmuB02apPuqw+Z2WaG
SC4wvbaGZgfJl9H/b9byEm7OiCGMkx0JYd8oTknEjpGQmM3kNgghoeCNPRMMQC8AD8Q9S7ggvAw0
TTfhC+cZRJHhD1rz0EjLbnhV9Us00EUKAgbDngwbCw1Nn9mZ+q8ofmcxwfk/kz/o1jDLTfmDmvEk
xB8h6nPh02SkYz6rTbdD44v+MwoQFkGKbqWax2xftsQBKTuxdQRNPorBtwhfXaJSEW1AukupaGfK
CJ45VB2LiJrvuoDzEjneLJG1nBy0kLh6QE8RTaCJbcco/hnl5HbjHxEzCeaIGoEacAy8vvHSQ+Uk
qJte3FEKvE9yA8PVwOSu8GUvyWCEBjCTmTVpleNN0v8pBckBgFXRFv9L0/5Q3kRq5whVvyO0RQE6
HId7LC8RrKtWAXzTnDTwAoi7EO+Pw0vQXufwnzFdGJBl4T02MRIBgZioYtL+UVYkPYiPIokJGmPW
IieXUsQABMDPDtnwZskJxjxGc4QoslPwNDV8CVL0UZlcJ9MiWEYoa5IU6sbpD+LnoLv15VWtCO7j
Z05tEzkAFrlVa2CFR6utwpiDRzqKtKZOdLA+kBPEueIoMKKbwH+YAoGBsiNyfgtmT+7/sIoBt8hQ
CSErOLISygpIoQq3ibQNNZ3I4+foIz4joRPWCjrmV+VZr/AjFEbjalgkv0yDP2mKnQzkb0zuls72
OfBp3VG/1vy3yvdU8SJO+6zejX8ZcX3mJNgVcpFll4Vlk5pL+Z2j/tBU61DkaNAv84ykA17NR1Jz
YmmKe0/CMNQD/I0RqEFLE96vqlUEEWMc2BuyytvA3/ZfUcJLL5llKRPr4NaAWmo2EhHnEB+JGcrQ
jFWAeSoV57Vh9ptEYp7ahHNGxiBqymY9ldAn2AOWFJFe85C/ZUgDA7HYGvIjQrpPsbmz/C4ZYErR
4mOK7y0JgcGmao9TtxNM8KRt9siF9y74WTwG/KtC0KWsa3+XkZfVEAszvwmRi5QzgPtReASu+HTM
8mZEaCfHjFDPCKAezIJILYWQKxkrx4QcqRDEK+bOo49ahV4EbhjWIDbePKhOc7IQumSZNpPoooZy
Qyz3Kd6DyTK/J5aAtu+2rZXiUgdrkgBjw3TLOyVMiBExdV2Cotsgukx5NIL7XO1BcSd1k5gE+OMS
XYDxqD1jWgoVN5fXNFFWmDySbTqu9fSSpgcjOLBABMSbQaNjFA9MD+UEPNPQfQapiSYTDHN0aJow
WkI137pyQ96LlmxIa8I2MkHAlN4kuzJFkfJTwOV+l6tzIdsl3p6cWkU/TsjsuXOFdjOqiB/+nL6J
P0XY10B0R4gWOGB8LygzrJIZXPkpcJGW7VnvtnV+b9EEjK+GWbuuuIya94m2T7bFMnZSDRyu/NeD
sI/1zG3R2mFbHFOI/IYDWzT+jxadlM9ZPDcNPIW8kakTZZsGoVM5K+Zwo6qRU9XzBr067gZlFFDI
PGVWoCR+n+LeLeprkMIiBduyEhku8eZF90z0N6PG5HAOZCz7A1fJCKqD17W9idDOavkp8AHKfGCU
VjYw4xlw8aPs/2bibRvywXG8Oxoph+O61e4VIv/WfJpizfh9SYJDGx0N5kBZsBiwD6FyttqLZkCv
iHsrf45G6kxs0nr5SRXSZha3nY+5FSdkVRCtmAbuEroypsdMudbKXwgtIUjPMkScPewsLI9a9q12
GRhcjoD7KIUbH3mIwibGr2jkVVDSznDDA5a2jEsnU7ymiVtg347ei8TrIFjaFCGvN8XlDpRO8i8F
eogUO5Vg/FocEhPLZN3c685ViBXGAUKQOYobUsWIb6Q7yO2agCrX5F7Q4CpdxugYzp+IBiJrQdRb
rV6phJUHhksP/Uc3XQPtVDGFkyHvzrlHFgtmJkXDoYdUdVHo+fjWszdfe5/BODpePDB1vNSBTCTH
WtBbF/VmTxJBBAru5wzHeLdQmUkykg9yrOU/em/ceDBxb26kchuFsPNBsBOjSzj8S1D9yyU9T0O8
MTUYBOG95SCXsLTqweLlRAqw5E/DfHTxWUwZfF2cZts+Os3+zazvRoJEhaZbHhGpOAOYkZqMwpN1
toXi/gnUBUciMx2JxyuSnXTe+v67Phz7HOkQgiCNWiYLpXqs3oQPy9IdK/iMdWAP3hWVxmmQe4uN
GNumXUH45bAUoZcZO4PU3UKS94EAga2xWPBux1dTekuIbCBFx22F2Z2Qg6YNoV21BIZMwCQCPANg
VlLqTRXXUGy/JosQLv2VgWiB7zpp8aDygVP50mJm4E5Cc7smaEdHo6p/qsT3ROPW13eV/z6Oe7US
XvDn97zJoaJ1fPZcIoVpi2LhBBwFjZl4uulzvpD+VSCDF/ihZfza4jZMfqXos4NCG41p2w27vB5Y
QnvXyMRNL8NLMMtH+C4GgMGyLNwiI5G7y5qvWIgwP1lOGl1KyyRtUDOQpoNQSXrvmbK1XZ7e8qsB
GxilHK1yCTo2P0STxVukCZk4xBluWE6+O4Q1JRaeDBWMmjNvIMVIfRRvpfUy+2M8drCEmNikEArH
WiPu/I6A4XwpPLQKurIAgM8n+bfuj3M7oSwhkB9EvMNYEWi6rRJM41vcVMrY7Af9/21125XsYoGv
Owb7YNe1rpDXiOvx0TRjs6nQn+gyPnVu3h6el7ErUZuPnMwk/AHj1uyIeJBUYglwdIz8NWZ9lar1
ppyfOjgv43LwNiOLsZSB+FtyrhkRkTfG4PiKjAuOJy1Vmh0CGMdodMqRyUMi2a5qDfTSCzbyiGZi
ukNjHWi+LeP/lnunFu/aGK6t2GSVf448/jLoYN99JyJHm/4igYGwjuiYJx3+fdiaLB/+MMEBpzX+
PfQzpxx1qpxS7CfG5Aa68qXhaKUtvjTvQgEmS5cwVtOMwyNBce8HZGPi9GlH8EfijRUE/5HJq21s
WceYzqFdMa74fMyY4Wyj5Shq6g8BTVqNNbzzd0b3w70VIH4pMDCkeexYhviM4L8IRcNVYaxnH5GX
cPcbuBi1vOazYmdS9Y6zNpvaf5VOsv9YkGZQYE/K7AFRZBL5jtB+TyJBG6pyCHg7c3NRDwfblIOm
0DI2Q0wPPLJVRf9MCz4PVxFznfc8NEWNRzzYtmDoQ/uddZdEzc/dLNgxl5+B6dtCZqXV0ynXn0vI
gmgdUnQEw+xj2u1sM0Xo1iZkPVmUS6hIPQIrPOmwG0b1j1947QplK85ffYGhE3yqztyWzjGrmB4Y
DaB18iXJeE0XKTpeIEucyElt7c1sLxJfplfWpkujc9WDtWVUadeTvOoJrDW+Q+jRAC9mBoAVK7ZC
ZC0dPjRKFW6CKd3qPT0/9CgqxmyrxJ1j8iqLsxeg256Ko4B0xAK8k4lxzod/JZv7hMZG6nF6Ew7O
Zc7Prq47+Uz2njvXGHxpYTBIe65Toq+Le0vOu798vCN/RIIyXaNVzZ865OOnEkF6Lkwrap92sZg5
KkNmLme7dAZdQSuKfqroHnwM2wbUcIlSt1AXKFKwEbJDAtsriOSYl9WMJWZJ5Oyoe5YOVR2eaeJi
HkQATEqnTtG3NID+arRm9vUlZYuWFzuvnN4yY/RKDCIqosYC4lZubzrXoyWx7PZs91VIheQg2EH3
l03/cXQey5EiURT9IiISD1uV9yoj09oQsnibQAJfP4fZTURPd6urIPOZe8/Nxqem6y9xlK4mGHK+
8GnhNjCLlr7Ml3QWG82kSqITDdgXUVv1HeuxiErSfgmwFgaSUzT2+qVem0f6/0caMa33IDucOsjU
FFFLH/FD0RGxQ5uqYSnIzQIuC+RamG6EpeFW85aaCbMdwxXQpQ6+tWlqO43Ot+MAeTXVpjP8L0WT
GvAsJ5b+N7Eb4+5g22otPMNesjPHfLMQWLhLk/bATN8Tu3qNaDJ1FrttbjCz6NctVhyUl099/+vC
75tqCueohhbBXD90Ljpp0AOy7wyhDgTn9ezMZo63NkPF7pP6Qd+0+b4rnZWdPFzG+pqkIhx/7Bgy
r/k91ug+Pm0PHE0H8dpMTj6qZs3NXgZn+DdqJ4R9g4H20ctWTglBst8UonolUQRZu1I4Ga3wuxxT
Enb8WR+7LKrq4biPtrQh40jA2GUICQPGT3v1mxfXO7lmiXzrw2/yp2rAcxjC6W69a9Wqq43YO+DK
ltzDJlq77lWisSIMJYV1nb8o1z3Eob/NTYksgFMtHy+R5v+MdQw5D2nygCSmISpQ3jsfsyb5Swhh
g/pJGDZySWO2Ut3LnsQn197HrbtVScAmHWVDDTqOlAfMuyjzW5x6MW2P9QOrdVEmtK6zqIHrEQ61
NWc55u+G+Z4ynTLSr85l1J7Yv31BiTXogG1YdoaY+mK5TcfoKWqjBawm+oeLznPfdcAXcHeU4eeE
mDcIu5ENTYO/HDRSVN2MAsuNZi9RjODnL4pvZuVD7aP1/Wl875t4MiRcBLboammxTGRVwL7WX5UM
10YsbEqiqMaB5nSkN5EE5DZ811sNta/Jy2MypihVcctIzTECyjV9MfbqteKorHvO4AtrTMH6LTLv
IOVr/1jZVC7Ni487KKF7iQ5mhzCGMIDSYv78L8EeboYB8SP0wWy/4y5kHXby3XmrPeuLFKrn37H+
aiyQquFzniIGVliBOa/nWIxyBFPdgQchCEhnUje4azj3tPsJnS8QjTr2Vsow7xp8jAkBFYzuZc+2
Nsev5nAvBzlIzyDeTmyzo3n5y4Mh+c4akH4iFi8BpoDOEFDVFcJea5sUoLFr9zjFyR5e4VIh6dJG
m722V15ySfBHwFGZoKm3cOyFPogzrhI/7Nf6LLFFlMOe3fyVZveEY7T2m9VUev96UtcYZ7kbKr+F
AieOZKB3pk3pwJlGo+rb14EUwobB7+SiCuJhNDDKDtFNsl3nN/JcfvmDvotbOOA810xkMczvPQhE
TQvgXLxb9IXSWCrU3nb9HvUF7Jx7Qw6JxGpYYUSq2x7upftUFV+TjauV8S7ZZLjdtFVUybWDd8HN
oet7+wQHos56aMjrdYMnWuTNbrQTWtZ4pbHYroxDNl6DsD1IS2e1Ik4m9gyiwha5fQqyfBsX7PP1
4cPs233umUAwumWAjTXHP2bfKmGwCkSXyoCGbMQ/ja1iKjRuHmjoeb/y1EHyntU2Ii/kSAaOGMXY
MU6trQqLXdOjnzfHTY5kksyYVUq95yBpNLx4U5FIFjT1x9i7b5kzItL6LplA6oBr3YAgvvZfXpqn
xGb9zGGV+e0t6a2lyda7IwTRZ8YN0O0pZkBRC1gIqjzPqvgUwF7JwAFc3Q3iByE4D8+mSW7ZJrb6
kst0oTzzYHjdemwOTfk8GN2cOfKTGPp2oJ5txG1IumedmqeYXIq6dtP4zq6G4G1l9UsbKfqKN7x7
oFezlUvVUtb1Srf63Uhx4rcB5LTXWWqmURUSvPpkUN312NbSKtwpZzxYwtsQm7ip564HZh3lPAkx
5Ad4vB3syOPwkIBYL1LxTreFKkWsE4SFQsWPOHwNc/1i+8iAmem1IwlL1wwtQE19mI+3QBCTg4cK
n+vO18CdcXaNHGgJrr8iMF4NbLbsJ+Ku3iXsywwLr2gwrYu0XAf/80LtFUUvL3q/schdU0H57E/l
JWGwZTUrj1es0j67/NlyEqDRbKk846xiwCA4A0dxriXjwCb/G9JpXdEstXpw8KN442XFRTXFvgbO
QKgoxykSOzBHRfOO4pRuoL3x4SdopCxEc3033azy2FuUIF7M7pqiSoNC5klqxcI/t2FwCtz0MkeV
ZgN9mwaLErMr254kbTZDba6TYNpkRrK2EK36qVgbursPYzBqtMGCgYDOTYIJ3hXGCdhsKR8WhYT/
ksTYRwMHCRE5DhVNT8OP+cMyxzPihcKHL5FtsUJcDHV5UTg1Q4A8RUBaA1vDwGI1QFHsst3YOSwP
qmpAK4h/n3ZduIK4knJTyL2HnjXDZFXBzLJxuwP5gHK8CeDSOC48luItokGNm5SrnlER91NRpQeP
VCq3CU8UkijqgnOM2cXqi1UUs6/Swq0+ulvZVquKuhzQPnJdeWsD7aXBfduyFRgwQE+MSsacszjo
Viz6Vc8shGQ9I9dXAfwUUSjeYbayK5NfIRJs4ZrZNrKYq6hgX5F15DiQmvihHAsr2avTkt+A9JPP
INV5R/DdVejIPcyo1ndQf/TtvyB505k4FKFY+qAYCuBSfrmlMtrEwfTmO2RbRXOcYL4MsXrb5lcD
KCxim6/EIy+WqUDnB5+wt0iLnSgOA+d5sjVGBMTS2MB/UHDMWhF3ZMhVgOMyARH7at0xeA368F8r
0fzm6BrzhlcBqTNsiAD4R4OwArnB1poQsmeUYvh1rCQ72I7/Y1pfaUlVHWp30jhPSh82yhwwp+ur
kdJ/iLSH5hNK0banNvjrxp88XrZcjkk410f6wfXJNI0+pP2STP4qFL/K+SUh9yboL+Z5vaz/TEct
QmQSQyaYx5r72qPPyZoVCL6lidNEMCfI+aca5tWASz7kbI5pJ1OOCGy8GjtcqG5A9jp0cRL6MPs+
rD9WDVQTaVIzbWmGHk7kYwjDusuUWPoZnXywTCXQCk9N7y5ypx7TaKfHpxEnTBUNm0hjsFlbe91s
d1UWHWz2qkPzYslzN7D5EYwBg8DCkc0aFbuDA2kIj9UZB95WFxrSDf8KKxDGNuZKSnEUDdvc6o8h
u2MvxbMQY5w1PMxEBfkowc5F66ELJKNdwW/K5KrJms9pHHYukxWvrzfOhCbN7bgu+LRHchUAIQBD
P459/ep62T7xpmtoMENz452FDbyEwNwL5pVTfOjRTYtxWhoOSAYn3cBh3gzDW+iND4o+JqRilfrQ
ak2kEFYJByK2C/QLGQ50b+/DmhGY30MsmF1AdkbZgFkcGASFqFJZziJINlId6L28jc65o2fOel6f
oPiTUNOfysS8hiz5OoJLJJPObKo3RSWeUyQOnW8shvQ7Dl/Ykm9cDbsEZEdZN6h/590DrJnegSZn
Hhr+b01iHQUnxprz0LJysTgjFCJfNUBZiXQk5elZVvGDl/48TtGbZ6fcE4ZTLAb9VWcqb9SvDJu2
bgl4FUFUxY4qR6yl1T8lgT8e/Rvg3t+x2sDfXkeI/KL2H50g1Wv4RKGPsQiZ6UVFlNqmgyKmAGWE
pxaXUQbtPnEPpf5dh7uGu5Fn7mCP3kPPw20DHDof+ATmKEO6hGCaDr0//LQpA3vsbSnZLBGZlHrI
KQm+d6Ru8eyPtoo3JZvhscTZOrBY0p/mOBzpchuh54uS+qcYyO50aLoyma1HfAeCIXUfUY9w/HjA
5HTnTzE+0sbwFMBFaCAdkDZ7F/pM8aSlBhpnW3dkuXhK04UBZr7t6E7REtjogxPxYyP4CoXAallj
7YC/apnPg2g28xS2MJxuY1Ki4cYCWxfCvngM7ZvAWxvDAwrGvV5T7wou+wp2C5vNY8SbWtf2K8kg
L4g4r0GLN8fJ50M7hqZHMHjZPbsJLDwWf625dClUNUJ7WJE96YK5lcHIoGC4GUTmRmj6aeA8jkcw
kcr9I+WZQ5k/zMYCYbF2BpbxL2QmMCDsI6neQifej9p6yMtb7TNfisZdwvrVx8SbJ8U+tNjMtQ27
5nzREg1GwDAKrXqX6yTz4TEdFb115H4bhXptOG5yzaDgIt43M93XrEbgSH1dpuHMemEBVh/M8FbA
OSnC/jmbrJUno/cQqKNXZgdi5W89GwMxZjut4Wmb8x9q9DJm+sIfc5fuZz0Np6hxGQhVCwD7q1Lx
qrZiUcLjM4Zxpdj+G7NByPXerIjGdaj2BaCIOkOeYvq/bWbHaFY7YDvujQjCGE+bHuSvDccNUQQI
yuPpaKVg/fgMy1AQ/FWsKuWfOrxiYuofEYX3NOKbSsH/VEDyyjWvzM4dQnwL7bRJ84qCnem37oi1
MF9biwpOD/EfZDwQjkQvZzTiLWmuGM381NlVqkSvTkmY6dmFFIdnS31V2avqp0NtcT7W9tE3BXfP
1xzmYgPlq6ylPmD5A+ssWv8wDePOrWpgcr6+Ui1jpQjLftj7ZAWgUxQtVKL83EJZ8DMf2wNlc13f
jQJBSxFvBBF7MkUa4TE/bbuD6TpcISFJJh2FGk2DjWLVSZJHMzpbRyD4dQAQkeAd5a8iQIoyp4gQ
hdC5/r0El1SrEQ/BvOhrsCAykULBFZr2OjVOanJew6bdStM897G3Mdk52kW00EW1r91hbTXtIW9L
ZEBIzBhZ/tVBflA1z+F8CSqJdzhbW4RamSMLEddZq6p5VelnmH9NLXCTulwD+OYYYstU9GtzCve5
ULs4nZ6Dqlr56J7ZAjH5ThfWhO0LZ7M5HU1mYEHnrriY0TflsI2IudQ/Wn/toyDwoJPWwj0bkj1J
KrYdcpU8O8UBl0nYk9/7w0OBoYf0PCjGw0QLBZ0xy1zuYPscJmAqIbn3ob1TPixFljAlxJBad9Hm
MDYcU4MzVt08dv6KbJYojjcGWUuYJSx37hpml6uzJ/0KADgrERaAEWm2olS4y/wTSJq2L68B4kHu
2vsou6UqsBPYIbsRSt8GYNCkfeV0pQYyTCusj1nkbZLE+Q4Vmg0ht7o1cSCuvOQ+9yCJkO/0W6wR
MpZtHUqSjwpl3IDYexJqX8UNEuPfsEWR7+LVnKUILdoXveovucCeoouL6Xobu6lwcg37wQa5n0Yk
QbD91lz91PjBLjDdld3Lm6Y7GOcgdzBRdccQQ9rZ0c5i8jadDtbuX6H3q6ziMEWpmDEx7HUsteU2
lChhKbntuvnK1UeDRLrwP21G2105PfyJ9bZbbgiPI8U5yz5SbuQoHjHlDNEhUgxok/bLcaJ7xfp9
mTkdFp+ABbylq9mGlGKAFvar21+8qjiFfroY8rs7W+oxJXrxUdTZPsch3LMBAoLAhI13TSnOR+c+
k04KOH9psi3r92xKDm57tSDIxOl4wuyxqfE0+M5wyZIJSydOAETjpqUwfctFMlD+zWAB5f2rkAyY
nXqMY35wlXE3iNkSYfVqRczIBmfVogd6GgU8QaCujkINSWEZ2Pns+J9uUTQB08hvulujZax+tTpg
2aeYEyXfuiwp/xQPXdfZYHOS4R2VHWlIIXMhGXsMO6wmIIYq2CQxQUqkWbrAK8oq3Qi0KFN9rsfi
aupkXKE+KZL82TfgELinNIzBV8mc+LtUoxixjlX8ExYu3SyivogtTW1nayZ4+wGHZF8Ccqn1tyhn
ijnKWW0MBAPirZXmhGAg5R9+OotpOrS6lQi6vRgdpj/VJh1DDPGAwFvjVEv8Qn65DFRooKOhSpv8
U1T0NwsJcMLRpon2HHrOtUrjsyvGtZHaW1V03J8dDguX+JqLXb5MwbM2Us4M7qX1dKz/uAjy6pqU
5mGM5M7DvTWhMZaG9qx5LlZJBsNEXZp9d0khTjcRTH5/8ndjiKzRBGw9z5zJXkg1LJh0U1rTnULI
yvFMCwSSBzGaizo/pINYNP27n7Wb0OaKhB6n3GbRkooYcwzx97FkQsQdZYfZiF5XArKvsaE+nxHf
OkdXuEm7fGdr9lnjslZhyFPvbDQwUnEOUJKMIHugM5z16lzyiYmeVzCYRCtBPjwPr72Q+awlRztn
JowXW8zsHOB6uKvFz0hohMFeLUvEzoeCkgIshj9Dere564xxW2v8kbmByQL9mQ3/InAB9o4R6C8F
FreMrtPY/CHC28rYfonqWDJdoBfDlIs+VaFwhNrbGeWrN8d6J4g1O2RUydwH415qfXWh8kNrgbnM
9jm7+Fg/M/o0ObtdNPYamW59GFp77IPgoZXyl6PkMjb2eUzKP8tFFVSgzRT0is4EQSplb1o63qr3
fINBj8GwsqNvzLkhQKmCtnUn7m0vNnmhu69yFmDLHPujETiEzlcAdj2ci1EdvTBIXoZliDcLWPAT
d9pTV2Ecij96/b0Z73U1bfogZU9HUKoqd3N0Ez3lk2lGa9cdf9uw4dSjVK2bmkhPqOh6QXXMfdJD
QodEjgZG0gNOMWEzSb7Tq+zRuG+GyRPTUDyYlgtQGT5SAJXJRSIySBJqFZ2r5rENjxvvlmqA8oxk
33NWjbAdXBUerMw85wTugGmyULPzk8eA+Pqw/jdWxqvlE4dNu6/l7i5rLRAksCsD3d7knrZlgLmg
xt7aUKkST2w0CmHGe2tlqEdSGPN6DwcDhi5OXC2T+zgZWWA4DJuKZRuyz8zau2TBt4548wul1iNH
aYj0YJTWWQLEb93ys2vVXndotXN7OWXVKYebZ7L8LbS/oHykROExnsWnjUnHKIj5nRD4EHtE88XA
EDe/hdpTa8E24uYsEhydVfLoyPGxy5Kw1mKfRmrr1V+KOr+T06Lv7w61Dd0KznKEb216q/Bv4UkF
RPPqlcN7OaEFUkSe23e63n8lnr5YNzYm1mQtq5j2SLjHuHtCuJLc19oMVKDD6uNj2CIlS2bhx1IB
6gws8sCc9ijD6pYm6u4U+k0roA5PJlAScI/CeQyZ+rTDbluNWw97ZN1oy6qjBrRJ39CCf5V0FhO7
WY+Bg1CYPRlTJaOOLGHkm251pg3ZT6x5xCLNPgER/xBEfutH/Oed7r2oqv+QcMueIjkD0vUDLE5a
pRCu0VSYN4SzNzdBEq8NOPpsShQdvVplOuCrPNxb4qPGIZ3xAeb4YUt9gPk24cGpq2fppHuddCPD
Db4hwB9ZxMP9DW8+5pDO4tss1LU23efaJG6FTCMDUTUKkSsXw8Aki4mWhvI1zi+5Xd505nrJKDUm
5cHGasqDXZD2WdEelkijkZnYmv/RmGirhXhorX7yTBxsKmwJOIo3JpqYybTOVuFtwijZSB8pEXId
W1FpJcYDiD8kI9hkTGzOg2CyWTgcDl3E7kPE1BAwbwzZ3JPaWuvCeylrGps2HdZNF1IjWqjKyFrJ
7Q8fRQDert+Y8oT4kavTRQ4m2hH3M8z1PNFtagUkLKFG2HsAoDqcc4e6WMzJ29BGqI1o/8r2RZfh
s+X3d0UTykAT9KIBGG4okbFDTuOz30ggTS2DO3rhS44QRKQRU0x59PmqKy2fngafQDwvLOkOs43e
tiuHmlYm2pWpBRGBPWxhrICjeislPTPG8J4GPzZ6IEuUfanNodgmET2LeqPX/KVDxSeEwqyuGI7V
EPNRyDN5ZEbvWq8164oM32U2yB+jZ/dpkKNST4shQ0keDkeDXacGv5gPh2Y5343RsHYKfyUsG4+h
u4p8j2BqYBVQZnXaFUTSywkCgNYZSwfvjwvl1UKq4jDu6mL3rvqsX+beHAuGVqXy30sTXCBlhyMl
+6fmkxvWWeSRt+v0mv4Cp3g8+An+9RlJTVs8g7RlKO59hma3cs448Qi/DfCTlYAx/mQHI6t4L9qK
ks08NtZ4kJVzqOR0rvLsmvfpJsjhjhmNtYvNRwQLyGwRwjoMLpCgW2xjF2NjIFBwDWfLZORZRuai
nOeMfnVi4f2bVWBwXbBbZUwyXD51J5ScaOzz5FxHINQLAgAyzWNPhfC15OxcTdK6u5yzUVAiq6zw
jGJJxnCXJxCqStTQidsctKa99qU8E3S3riglgEaZ71WGXKJKOjb0WrooGw8/rgNfw1iVfU2fahZ3
RzFtVdWFqdgZvwtGAf21MTqBJotj3e3oncrEoZfMP1vTqci48NjXinpva/1bORZffqKWU+EcWjO+
MeJmpgSehYRJ4L7hGvf7d++ztm9rwhglryFmbf7DhYhgu+W7UU37sEt/izAnzEw7pGjT7crhUYiv
Vo/0n19kecFEqpXBWncZFeXhwaYkSjxkibXGAiJi+C7xJXJAEjNiQHWbyAqWKQsngSUtjChpPUqx
Ele2XgdfXV4c0fdvG3IMQhM5rBH9ilQ9Vwbg31KbNnqKgtkfrUfkGZ+9DT4zQc41UqZFvYtKkUoa
1PjYMI8hR8qdHP9p6Jh0FrBiCrtLlp6YdspURFBjKrMliwYfPjF+ngCrWt0WZyOoTs6Q/6VuT9Y3
+NgyrFap0RLsZ9frQhEvpiX7nFhirptyT52KqwHph+7tCnoap/mXoQ2UU3hpBHxrFxIW8y09I7U+
8xeWmzzqVGwI+qXAh/ZskdZdy+bB6nBlwPAmXAlXUiSec3aJk9UtNR15kO6cDUF9WY5YSox6x4eH
iExbqdkZlXZyzXjpoCbjHMTIZShYm6I/GcK8lzEHfl6cotRf54X4SzV0PTVqIM8hZN2QIa7wau1D
M0Ryg1dUZ7dGjaI8dEQuGlWmWQYituxqIywjGzBCBMKijWkeAkS899P0GFzIgTLUMOILbz1RXQ8I
pfQkPrgu66iUzZ/QawTFwz1u2nPi33Uj24WiP8Sx9U1e2Kp0kkMluJBrcTJaVt8mQVYu+jjglGEV
LAav+hf50aMOR1Rp9jH12dOPLNSJvUVzAqAAcbhVvOfu9Jg/qlIBfxPlmtcAeyzWHtZWKaPLMBww
2oZ/TQBoodLKS6f1lwiTpeZzRSTmyYbinPTTJol8OhgD00v015fgtg3LNDH4DdRsaHGi8jxo9kOy
x9I6liUGzsLBgzyChuKpzDJm3R59Um+gR6DQAr1mHEZdbMwOxdBIAJzFTRK19rUbU64pYCmDuBHS
+1T09pK9+dbJSGmjTn4qiOos9A5gOlUMCvK+098CH4E++2Qiqn28driVIA3nTnMWNoONErNbYNPf
DtTpmK6JUmztZVRhRhnj/CgFRujWRp3X9hghi1kAK6P95LkveUKgHRbN2eOESGUncfg0Qn+v9eHR
ObNypQw2wp9Wveo/XEfj7442rhudM3i76Bb1ZYOrC17PTetYvkvHuhdBvW0n+Ft6uHc6eZ343Esb
VUoODDqyIiQa354N+ioe77bpUXcZBYu97KWrGLk6PiWbumS+5AQsrh29mgMYzgyKexcmD+FE+7Gb
XvJJYxGF/6ZK7znYhNICfsHqmi0MI2WwdQLgPXFz2DkBMGAdUeGOYEIaXFgy6LP6m43dn65r7YUz
1b3ceom9MlV2sgmNNnygeaLzPzx6EI1DPupsHwIcKs1BfUvvjTPjXQ+6u+4xICYgxNbv1uQs4pIu
XGm3DijSSGlqO83Vw8HkFMa7M/rPESO3nFDwmi4FBcDOaK5gZrFPNCvTeknBp3D1wKliXYQ20Bi1
8zQgpuh5YqrcfYlZHjlYUxyr/kWi9Ra5Cb7NF1sZV1w6vyYncRnf2Vaf68Te2QNc//ifnfF+Igcp
bW7eGnKwpY56jv4lLuRBN4cTIYa4S18sPWPDGaMvS53umLhzzAsq8TAmT4D0Ml8wbLcQgZbjVx2w
AcLbakJr0TAFsgF+HkYeKtdZDOWrZktcdxm9NLi42tj1RrALtZ8SPmDbltvRAYpudJJiFQrEJPl2
W1htvfdSl+9DykcUjq9xjzqaKakOiKXMSFDGXDpYDLbKiJwRgptGbvFuwlHn59CJ4IWkBSAMUNHz
rmH6FyfIPQLn19Y5KwsAVimoQAIFAaN7Fm4w8dnQDSs87qkaiZ3ujmUKarz1Txgez4FyPkyuhUoZ
715dPDVwHJSXvIy6RVr7t2rKFzcEcK1aWJnIgdkV6UW/0WafkzyONhsxAyuZ6aOASLOSmWm2L3WN
EZU/08VWFcFYXkYgiEM4zJCcEgEyQmvEVnM6UIusMmKCQocAEtREpQqX+pI0qNFsL76qUJ7tEAmp
3tmkI3dEc7KDZweDqmVjxPIQ4651re9pXrY4zgXfBvXZVz04P6nXXqZyHlOjMMgi26cjwutUM09R
6ntE3Dy5RJzHmnWtvIZt+rgMIEOYrElgTEt2rybeoLaOf2RVIJXkK/e78UzqxnpArsa0fzcivW5j
khN4RETrvYGKf9cacrHwhZXIO3Pbn1MXtadCcl/ko3OcerS2bcGevi02qKfEshlZnSRsogtE3E+N
WRb4N8BMp3nMeViAvIHdrmlfWTgiPfSDrTt2WxG3B19wMBsa6dH5NFy0IQN3JKnU8m/Nc8SxqNiY
OQozcFmgF01D8gN7X5I5WGHdEHJ6b4V5azK5qzoctAYFbiP/MG3cooo1KzN3gp58tDxZ0xPDUPrI
WfoNllA8U5nxa40Y1kZX+2hQxFMCOvnT/HB49DkoHpAtDMBEip7hpm4yP+CYvE2FJDbQPSIqwX8Q
xZdmRorpNRswoc5WX93MjlE7YwHQDu1BDZBDVG7suW3oU0ZE1Mphz6CM9Ax0zAUgAbp9yqcvrawu
RuHdqoTBfF3zM6P+uyZ5dTTCYmtVhFu78mrZ0V4jS91u01cJkkFhJcqJWkMa4P+zmYY1lOxSaQC/
Yvpkz4IMnDkOVjOc92T7zVENOsw3s+VzT2roAKOodlOGCF1zS2T55ikW+d0P608flbxyBaYIE08d
GC4HgBdxWo5JdnAW02To2Q8Y4uWU/nmSr1Tz9gDKboMqPpkePBMEsU0yLuc++YaJZK4710JuBtiP
HRKjbe4Tn0VFnNm7hMv7SfmfFpBmG1JBg0nLtasfx9Lfu3TaM4m82kO1CdvoUXnT2jcGElU15l1h
72FPC/dpJqiINJzqIKoIE1kESfuwa3k37fxSl0AoqVZRpRBajHIsmYhixxQwoPfwuT5Tw/pI+nBZ
Z/Y9aVA+j1QKI1ioJFUo61CmDjrZeR7ZhzoWUc+oH0bsv2QGdGqv8h+WMF+IePhVjDoG6UFOhRbh
RjsgHkdn7OGYed2+scVu4OUPs/wYVs2J1dTKE/hcXe2sAm/h6bjPRbsNYrh3Cec3hTWWVNpox3rP
LGAn7Ug4God8FeQMoG2M3GjudCeGiJdgmzYhIAYVeexasE3L6GCI9DIa+ltaEA8n9TXxBxCpZhwi
GFfTZQrsIDOo+ubsdxhVwQfGerJU7kWHhzgw/7GNOYhBNNfOLzdc+etocHaNuVe2rQMayayTo0Ns
K6JnoqPHRU9WVVt0a2PIyNRiqokyVR/RoNkocNXQkCkxJuvRtAmgkashq49mytqbfyYJrdFzl8Gy
DEyxwvyZEuEF49IY6BxCBUJ76mZsFyFoOTPmSYGBqQWDT+qVEcH5WGoPE4XPqCfHRoItLkLEFhq1
YEU2sk0HuDRG6H2pNu37Rr/ZybQrdJJ3Rh21jUwbYjLt777zzm3TPQYdBKssxD9Dmu9eTh9Yz5Bw
hbLUKfF8+TLlSK1QfA9xuZXFtG5KFrZGnG8DzIRDHlpr1TjTMo+il9YzcLxxzBtwGoLhJRmzF1OS
J8KunkPI02baDKeULLudHZkfKqEnA/l7ianK17ry1xMHkaNZVAEQnZhLlKsSf8GT1NOvMnS+/5/y
G9N7bJIZG07aX+g7j0r4clVqWEuJwdx52XAgpu+UxtOnJwJELpP34uV41dsm2pOvuhkgk3LzYYIa
oJyVkfvWeeNHNYVXZnybjNTIWnXbiF4NYWV3h3QUgDENll1RDLDoYR4JTMulWd0sJ3/R8l5Hjdh/
MM3Nt3PSfN8ogepK7cKGw1R5c2+dIO1oB2ZakIvZvDDKzdMck6Ko0MzN9LpiWlRGsGot9SjzBPN4
Aiuib9k7WQWGwig3b9TEc85cdc8dm70tciZpHmLlvfUjFscgTdUcrcbZ1ur3RrZ8gREssSosTk7q
na1M2QsKCqI6BsWyYsQnA1pTCDa0bk8Xkcwm2NrUb5FfNEflARnnb/5WJrvd2nNenZ79pK6oX1s6
/SfNL19zGBS+giggBz4EoWnNWied1U8zwpBV+6Pl2LEVDhgAPYBsvK7+QiXyiMVoLbV6gOJo3LRe
fRRJhQZMp9+2wmgbqpRhUnFoImQXMSr3iYzC/NIF9bdlUcKkBs5vv1Qnqdv/eFC/qHIli58aNBI/
Gi0FX+vgjTgQbCCDVcz0DxLCI7Y692wjhcc/lWlc/xk4NDcJUJXFQJ2MzIXg3IleqEuuR9TuQxCx
O2SMHufgUopiUzDtjeP0rwc1p5HnlXcdWQzkBgHKFBULJhfis0cW9yksX0l+XNmev5f9V8P0ImBw
i502Dqj/kg8g9mybEpaUHyBmriG53H5B/zpx9Gp0710nWeIUPCZhuC4qLMxZeRLd+OmSgJa6FYD5
jj3dxdfFeZBqLbryoiW4V9AfhXxh/Dl3X7bPorafIOVXclzIXr+OY39wXAVl+hNy1lLM0g2W2JPh
flphfiQ+eFNhiu/JFlAIb5c2aRN7Gen5pkZLR+po+9XI+peiGIefSSbLf6Sd13LdSJauX6Wirgc9
QAIJc2K6L7an2zSiSEk3CJZEwXuPpz8fqnq6SRCx91T1XExEtSQuZiLNyrV+08In2zYBWpWVX6WX
fWHSHkWQyXaa4qqHzXnXagBMjAp5MmpKACAQFy9zc7i06jh8KMwih0CcgcmK8S/17qIReVzk/Ouc
ai2mBCbmsc0k3tFzwNSwVkwenL7qPKipCwc4Ez+TkZ5XhLZHiTIKIldwjoYHHcgZSC1aq0zpdc9r
xj7mE+T+G6ePmuwTBGfKL2a3aYpjPR61eoKf8IiQhxDj8wiU0hpZvTbcW7GyRcl0HbafkPT36aQL
uinF59G6kNUX3b4oMmwXkmxrl+nGzV4yD/1RZScQ0O5xgrK8A2KTGy1Ktm6FPoCzATjcQQXG4aex
7myaXKAUqm+wMumV0PVZ5d0TpFQKkEG9Qx8tb26QtNIzJN4PI+24yTpj0v5nDQF4PQg4ArRO/fST
PtBABaU6uSQck3bPox3ObwQqJPWePdSwXRM89kNfbe0GHTS0e0aEFtDzyWI4s8A4gyMJY8x7X5c3
Q/4SwK3yXYfn5k8F8UkMBSgHvXpwido2WYfg60w9uKW0yZbl1c9patHnc1i+uheuw5I2ucI1UbN3
lfoYA/szYRwGxAygCSCJApqNoi+ymy8tvS3cCetrvUStOLsoHOYD9elvvn5ZK8906rEEU9wr/R7i
6IbuNfV3vFdp3a+FtU9QPDV8VIEhBXoXGZLmaOAEz4NpHvoSINpKfOPzaAUGyPY2A3DJEw4s/FVP
ZdzgEqXFx0srC26n5n9RPOU4B/h0pukyZlj2ZuSHmGUg9E6v7SJOt4EBOol8hYc37BYunXYqPK9T
UL5q8oSms8ZewLLMLr/6/iXLuKn3VE5wPpPtZd/uwPysSjpo/kohV0rz12luq6s8vZbaJKaV5V/T
8EKv7ypUQhroGwEVrnXR0x7J11Z608Z3vtavwWBpryUFXaQPhH6LyYXa/NaPYD6OVXcf6TtD7KWn
4lC255Gx0n5YPOJNisKadcjKXQuOJ5y6PECUo6OVPsBzcxAU5Enro/uaYnhR8aOfI/AMdXA59ekh
rwKfTeVTUT8MxWseQSbpX3NcD2weFg71HqzFSj5hlF/U4ZGXWQktwXUAHiClj/Rlmq4M6i+8d4Cd
JFfh0D1o6DBmgXJp8iiAIcM1CDnhyuY3Gj8V8VXqACXlyYB4UME40Cew4Aubz5DpR+OhtNE4eKqg
QSrb3LlQmouy/t7Et2P1MOpX0D+Ah7IrPLK3B8SesFNIqLkpxUYbOINdtEdHNBPjR4EBBVIfNBCp
HkH8sRC3eIHcUPlPZMRTHXw8dMY28DZ9BuD7MNb73iOTaUFnr7pcXUFS4ZUK3n0/AbPoesQmdwOr
Lw2oKwNfFBtRUct/QANCR728fXHDT6Z1lWgCvqJxSCfJDCOFBdNsbTqX1bENvypxvB8nUX6tWWHU
AVZGVL/TWidbXl7fiXKTowNVODfltPyop5gbLfupq/dB9qD2X+FIJjBWQSIgxrbnUMfkI/JfouJQ
6J+pC0oOkt5gLSEREN3xXxvTgv+SAXTkAQe1I7pRAxRiy+vExX99o9JWynkpm629cyrQKFsNhKny
Ilv3UyL2jeQHQPEbDASuyTpg3dF4WgXDcaApxTNsW/mA6Frk0vNP8G03hQoDw6CJFOA1ZeHhuJf9
V5RIdggGrG3Yb54kgTF5S96V8j4Ltp6zDxFhGMW93l+0VD3Gyamt+uyCkq3HkvvzYCpT0+MrF68f
vfj2rujRF8yfKuMpA+ClPCbRpCYBx2Gd2Pmq8Eyewb+hhha0uxDhT7O+MrljJkUzbGXBO+gHFD7w
rxHKVqAPJhCJ4O04BMisoM9vH+rsGIjngHqCQFsmio+0xUCYXCojWqbqbcOF3Dc4XRmbtv6OXKhR
X/X+DQ3sKAOltG06APABzZl1zQpN7n1w11yPwvlR9tf+8KPSX5BMLcDmZlRaov46zh66ToCsPYQT
E7a/LAbE9vxj35T3Xn6dd+MaR7d9FCKmjxaje1MHz57/w4HT0IdfPbYVx1aL2ISaXzdij9hA638G
z2PchvIOlxuHkSMC5GQ7DX6hx/yU+rOu/VTJZMaNo3/hCWugmi2u1P4WZUkwB0m/G2I4MncdiMCO
44gthrXlED0Lj3Ihzm/9nZWS0zIj0UXBswpXkbhCwea5nC4MKr/URlcR6ztzd+R4FxKrIf+QA9EZ
jkX3WaMcL39TIGj5Db6ln1DAX+nlJF4QI9iQO/dedZcOO0nG7iJch36w/qXCvokGeSlAegIil5ew
XJLyugQBqCAAiBhpUx9iqMnJ6HCsX/raVS2/l8o3S7loscMI8beTBp2Xrfatghmjgm6sLrTgh4aM
TJPcK9XTqOiwnxCukVwesF3ovabsCgPjTL++qPCHVRTnORow20AsMxwPlolsNEVaUmff22jGU5ih
Q3BZ2tW2059iRQAuu0jNL3V1l+NVon5Jgdi4PM9LzNfApLVY6QyTHsR1DwgStnwqcHB5kEG00VG3
NN1Lhc2LVhAPtY3OBRM3R1eAiaLYxdGS7IRT7qv00QS62gYPE7SC5Sk8HWLCYdKSatBxpAwIPT3v
gDTDdUDoOLkseJML/yv2all8aSHIGYYPofM510BxqZ9FO5WsqN76DpYr9yoSD7TR0S840Efi4P0m
1RgxLR0U/00ZPPbJF8t5akraQgedppzNQSY77t3um6SSniC9D7WD105OUnljxjkApGaDKdyutss1
YEROBlQth+tmaOnG5Ps6ohu6Ux3votKH3UDlllcpT/0vGeuw7A9Itu/HKtl36dEwIA/rRzuVh0pB
BFw/1AbAHcTmw4NhfZn09kPU68CPldYXLQq2wBfXFWhY2LgjZop2Rs+y+a7ZRwkFBng6BSdQ81B8
uf9gSJWIHiCD1tifFO+lFjC2IGI6AQocPQzgEoFCmNcTGMrsnix0nDrfOoiseMg0/5uLY45dCBbP
RDQD2wSOQAMybtuYINELdrMMfrxYVY1zQ5cTe4v+UimUT3VLodyBzRFPfI3ADC7Qvdj7OM9pAchi
RFJQ5P0KYpenX4I+qJoib5u5krNbbiS9DRUbeJ+rJ+7ibWlOpDSsr3pTzW+yMhOoU7rgWZzoEXwI
QryIQSWqWAeWc6gneFHq+5/ALNM3BeuhBzBgHWs/oNMA77y6UiWidP2ke6DQMF4Xrr6XrrWPbRdD
Mzd89S0KgBkLyK5j76KRxeNQAHVzqArfNbJyL4SPLvDgORja532yUYImfw7rAsLWgDo74NaBXMtp
gt965/cKCOojxeBcd4510ev5pH84QrCW7ADdYEfn+EdUcvRRg2/khZcqd5blRQc3aYrLxgK0NlQp
QFKp3mSF+WxrWo9kEUuuS3JKbJ6pcYqjX47iQHW0+XVXUWc+Y5VMk9HqjJ3ZS/cJmAONBb1GQrWn
J4sCIvUb63JMUPUHJ0k+N/ZHR4Gwk+S6Nc3mXZcZzZWqeMXaMrCfsjpo9KbQjhR5eU+NNzFcB0cv
yTa64Sog0YsTAVnGvtUdCok+qdValPCpaSwecqjEdai+6Dosyob7A+AAL9R8rZbC3CQFjZqM7kdi
sGVF0HQU8lEXQcetNzFPQWYgyobL1Eamc5DfbQWcOmKZXLM1XPGq0Pe9kPqh9MpDH0zWROGllBZC
RE4PtcJgPEXSHns9eg4onsD1tS9GHjsDAP1BK+jhwQwbJtVDrtqKDnlmIzxZNpOXQUSTKkelUTVN
fCzwJYAgZUNaGRCNd/3wJ2hcXIFxcW3kg8CJUwlRYg5qJMxSXNYGAOWyoXiSfQ0M+6EF++dDQdhU
bbuvc+s1HaPvXkF/hN+Njk6P+kmlvPQ+9D6DJkFaqy91PdHDlR8i9F59XfmcSeRQHFJ7XbmJ8f1q
wApUokTwLrsJjeCi9vniSnJMbB9pDR83Ss64Ub+oSexjw34CvAP00Ulv6G8JOuwweurkAsbhrrV4
ltveIUQeOAjhU+PMZpgVpM7qUreqva6qT0kHVhL4D+CzYBOWCDvWEChGE26JmR55HKMIZ4b3SYmD
eVQ/BhXvpcpBYwXFQaXiASO+xa5SI42iwUavXUvHMdgM7cHBKotOUfnTbaiRP4yS2j1tntDjKPNq
Feov+o+69JEZx36WZ71Ry6DjrijtH0OilcNFJNXI+GLKzq2vbS2w1E9engikaeyiQTxZCwf4+2kK
ncFEca8DiAY7xc+us1EfTRa1D7nSMEycFEMDORNOox7Ou9I16K9FaQR1xgsHtNGEAi1zcrHFjUYR
EqVOyvg2IrWNmerVhjdaG2y7LoJcEwrSi+1Q1UlHkjFU36t4AiSFle04Bz9GDpj1Qtdoj5KH6FAN
srEecYI4h/o+igkbEJoQEGWViOQQt+GA9pZwYShqMrTGG85tvcbKzMWIsQv6Qj5mxOYliQZWSIpM
H35UXnIIdZj69GHHfom5yZhKV/SafFAD6cMWayNeMw6N8+zG1lrdQYw2qwVYAdtAyBB0MNmxRZ3N
N1OXParqqFbsY803jJvW5olBdjEmdGXXhuMUxQ9LAxsOmDgrgqvEdfzxABZvTL8NhjB4oVM276N7
FH9x31SCQSLZFwxmp90lYUyvDsyz25AsATOvQWnRve+ufNcExkEJ0PKLW176LSqqIlMHlm3kquWV
bcahA3a8jmIdNeQwsFWICKoi82PRkFd9sU0KnnuvqofkDt1V3lOVjEf9mCbaGKBdN2rUy6oK5NKz
HQtbQVO4CyIhVllLO/eqi5I2jTfVUGfDE7XLBIuprsPBDMVldmIgdaFcJzYY2ldK0zx3QMPo+boy
PZw+Ot8xLlN+KNreNed68L3KBt1qUXyMTN7HFnglVIBi1LDHtQ5D3/8CYLtJr+NG1bnK0OSF+5Ao
Nm9C26F3/uKnNETuYYNr9be01ZyH3oX6lu/MCricygoG+qZ6wNTywTMEz0df5bMZKo3bh7R0rfqH
YdVZ+rUpM8++1ZRsqHZe1jX0e3XB2pWdZUiQlGUu7nMVJU4EPvSwc/ZBUXf4XytVivRlQRsCv4ch
MQRsmkI2l60JMazjYSbYTHhZSc8SvCtRu3QK5grB9hE+swysPPjSmNmkh6o3jit/ppWm+repJxoH
CSklDtvrLAD3Qz25mPDIuZX12HkUph9yg9PNSt3fvKqvgfcMfMDsQUir5exEri2nwRWBxcDStXN5
QpKbNwoXsnCtnIoI20J/LoscrGZfecbnSiZpwz2RxNQLeR80bhQO+a7v3KGxAEjaLc/oza+//Pc/
/ud7//+81+wuiwcvS39Jm+QO2Ftd/f1X89df8j/+14sf/JcN01rVTNN2AHZLW1g6f/795SFIPf6y
9l+NG+iiacCfu8leQ6msyD5XaLoFsXJ9OpBcCKTrmi2EKR3H0a33geIuGGPPR0Y063J7R4bcrYe8
QYGoMq/+s0j2+0i+hDyt99wrbv37symzAUQgbSci1V2fDqUtj8o2ybZUyzTn02cHMhgA5mLf6qzK
6+wIt2QTvHp77CH3eFcf2nv1YG9PB136ZLrpmJqtW0Jz7Ol3evPJvCCwe70EFFQ1yjGo7X3S0q4d
wh+kaHenQ01TNV8dhmYI+uq6YIDO+1BkuVlEeZ/6xiCPtkklj/If6B4XTkPUhJdFmfHy6Q6noy4M
UDMg4GiqFLrQ5wOMAMqAKKJ9PgTGujWuoaJR6jXW3Gur05GMj+PTDM2Sjqo7whBiPpVKUqaaSllb
LX7QjYQ0HpyJoGlLIYQGy1c3TSGd2QYbZKJZmkcISHI7y16B9b8edqQKYq1swjPrcWE5atLQhC0N
qUpjvhz1YEjVXtAWdQPkh3RdUlIJ0MdX4yg/swqnTz9bGoQyWIHclLptTON+swqrOrVE4AMsRJP4
IEf1uyqmOpt+cJQEJX1SbgHZr1KNM+fI0uKQtNVNmiqOpWuz+XR06aaZh/5KL4wnWWd0Y4btINoH
fFqPp1fHwurX3oaaVs+bIRYtSchYE6oVdwK3yFw42FF+Gpv4xogwh7LvT8dbGpqpG6o0LYNdp852
m1oavuXCacWqC+yt3xjdpzHUTdLghiIBCKbdX4gnDdMS0qafp82OZDvIHSCsmJHSulkpoGMV8t6i
Ly4sGl6nQy0tTEt1TMPWTFuyNt9PZa/HDGKCoSYdjlsVVkcu7mJj2/w8HWf6lWerEmisqZrStHWy
i1kcve4sROEZUq7wUnUmrVo1pLsTJvVnJ6e77EijPzONC4eIIJRuEdeQaFK8H5sduFU/ouW7ohFb
ZhyVvXMNksExz8zhwvIgDpUvIDC2/uEGVWzu70Av2XFDXe8SMx32KmLP4cSSywx06k5P5cInE7wj
Hdthl0vLmq0OwR4uW71BRQMVoC32Q+G95toh9Rk3PDODiyMDNiSkwXGiGbOv5tSRU9gOHJCpFC8n
j9N6HY+PCRjc02Na/FSWJTg4qLJTFnr/qUDigaMz+FQF3bTSRBDTuD0dYWkBQlkRQtN03dTmx71u
CkMiKAn8NtGuRz8G1eF7+YjuNPVDqG7pdYbHyJlhLc2fBoNbhVBncCTOPlWSQL2uQlqkBsqYKl0t
hRpAHZCAIBx2enyLoWzdpvIlbVXYs8UuNcfpHQ98lJ0eW0T1i8i+8NtbA3+J04GWPpXmcJephuVI
lvv7TyVSzYrgS0NOb73PDUgT0vbL0yE0sXBavI0x/Q5vDng9MwVFK5XUGvknxxb3fteaSOqaV9Yk
UoKFsRONv41F4W5lRnMfceaCEtnp32JxRt8MdLb4TZsKV+JPv0SEcakr90H0W1+6lMWi7elISzv6
7XCn3+TNcCN/aPwSdcEVL3heE0iTjM8C6arTUZbHY3EQGlIHTTnbYy15ZOiqYDpD1OFCwDq8UDc2
qszJucP+9wtqftqTBPwr1PR93wxolGXSpR5rJCsH7xIVrfGit1KYyz0mzKBanK2Mq2qPE0kJAdmA
J6+60YMmVaSoR8dDPdk0yJUkV8XY5vBeBrDoJozX3ekpWZ74f/+es7Wsj2TrAFOnnOU6EvamUOJd
0v88HWR5w/w7yGwx92Po6+DDOAS8GwEyI6TKfzrCwtlm2pbucIUbUpjz/ATqN5IaJsdMqmdgi8a+
V792mm18Vu0ezFzvZVDNk9L31TNLamH+TNtWLdu2HOHo8/vBHWu3JL0jSWmC56Arok1rpwe/As1/
eoTnAs12SEObAjolgdrBBFhUQV2DgEy79D8LMzuv3aqNKjMgDJMMDuBloCsFwP0vBHHYg4K5E/Y8
uyPrG9Um5Wt1In8MbP2HpwIjtODq/GdxZs9tTVFyo/d13L5oYMbWY5ZBvXPOZP2LH+bNYGbXDqWj
ovanpQdXpjL9Q1rkG6c993xaWuAwIGxwy6rDUpsdXb4M8pIvznNQvYkn/q3/czQfYcHuy+7x9Kwt
7FYykH+HEu+PLlL9KIhAwdJnLrdhdReGwZnduhhBk5oBC0fT1fnbNi1HBzUKpkw6FJyZM9noT39h
EG9CzLZLRgsrdbTp07fWj7HyD3aDSPvpGEtf3uHU4YVua7YlZ2cn7CE3L4DywZjOvihB+q2gX6mV
xpmi0cJsWSrqJ8jTkR9+qARIGUGNivgeve2nBw1NYVivCGafHsw0IbMLiyiWQ9VGYBowvxsTx4xS
3yAKbVw8J4M1osn1insMRz7gs6eDLTxfsakB6ccLXSeDmn0d6Al6aHoQoHVA7/sy6f1j4cJId3NH
x3Ac/ReEO6yDW51NAc5Fnp1vbRY4DeKHBZdsXH/2Y1/ctJIKteUCm0Bwrtt5DdS9CrGHM2Ne+Iw2
lAFH2tJUoQvMIicoNtTp79LrXf0UhuOurvIz33BhQU7LUJ9OI91x5k9ZyrqVb2t04/UKBnAYIVM2
tNVLipbR5vQHXDiOHE1TLV3abGBt/gJToKLDGsB6oa00VN7z0bhLeuSUEXLvrwqr0uih+XSpT0dd
GB9RqYpptFGmQtL7kylNAItnsYpMcJ8h0PDZsTGZR7/idJSFD+Vogpelw6uFRTo7aitJ8qBGRDFR
urRBFbkoSp0OsbDZHIECEtVt9Aahfr8fSI84WiUFiWg76YMoMlPBp6NyjPAUtTdF/Pl18S7cNOI3
yWgQarbdBiR5LVb36E7DOQ2ghRz+wqCYNn1KhUwpZhfhSNEURANReAXWkMyw9kzNZzLYbdTZT6dj
aUszyI7h3OXQsj5UNmDttI6XkSJXWw0ZEOBHa/Ml3pkbqDrr8Qk+CoZ7drX2NuceEUvL401kS30/
mUZtVgqAMI5jWNydaq+0TtufHt3SOn8bYrYCW1M4rZZOIQrgOBXClG4JTtk788HOjWR20esUs5HD
4I4UyfgjcokXDu2fvyOpexp0cRwpDX1+JLWyUTrF41rJo/SoaHelM15Dyjtzti5O2Jso02p5s8Cb
Lq3LISeK11vAqZ+qId3G3s/TX2Vxut4EmR3gaeXyqIsJoqFjhTBPeC2i5s/f9e+ma7q+3gwk0poq
86cvgcbsJDlRXgf18OkvjINrQpWWw2tJmx0+VqeTSk49/qD8absvbfbwn/382WmDckmQALXCv1hv
Pjs1vnUT2vV0jIVrnCrjv8cwuwmioeBkcBkD6sk4i9TarYoC5KAheqdjiMfdh3g2SOrTUZeWmelw
AZGyaAZ1uvdfR6tNB61/orqQS7QIYw0V+kV9LszSQnsTZn7C2G5dJkbOBGbDi4YTk+qeWWVnxmHN
zhfF7xLFpOsPkxOpKONKIk7VFi+nJ+vcKGanSxbAOlGnl3FpvxSWvyEhP7MIFi8B+ps2a5j7xpqn
VLweUjOfDheq5+69ulVfYSvRXVLWQHcnaYPVcI029hpxFtXZnB7eUgZEf9oSdI6F86GfJVpIdHEw
dScmF8kAxebyNxuz8NF7DMIzldulqbQoNxJJNwwK3u/Xnd9UfRP1HuxGMnHagvDCkzPDWVoSNFu4
ShmNTS3/fYimGPJQ8R3ugjK/qkZ15w7I7rfNmUxk6dp+E0bOL09tBDSaEMbz3QvInUwXng3JcKFE
wV9Y5GiEaPjHmZQY5umINTquYRR8ILu0His9xZUVQd/2L7SPnDdh9NmImtrU6yEkTFAHW1AmO811
tn2jnkkJfj+VZ++zd3Fme7ZWmkFk03rzq23xs7wGvLTGPmXdyitnn21gtp+JuLjoYJ9JXmqCDsgs
oJfC3YDCCHxZeSy7iYaYbE9voWlNfRjSmwizEyIcc9PJGyJYMvncN8kN0kfPTYFVSgnRWCrW16LL
rEkf+cx+WlqF1J14QbCdaLbMFrvnRXaYpT7KbiN+n6UaXYpGOwD5QooAi5PTo/wYzObtDgKB1qJJ
d2e2QHIxRqYZoPTGIaZ+q3X03cpgEjhkL4QpeNeJq3c65MfNTEhJiwzZZ5Wm3Oy86ECtSfIIpFAt
7962MEswx3GTAik9E+jjGrEp4tCJttgCdIVngQzHG2oXouAKYOpt7zs/EZmSZ2Jo54LMcqIsDgcn
C9uCVN+4NONDAClli3zXpwafDORK8FXcQOE7k7guoCOmsfFgp3sKjmDerzU7JVP9BoIQN7HFqwKi
g75SEle9MzDFepClVv+W5VoYIgOGTg40vDRCzQrljVUgnfBc/XeayvebhXmmt0UhCFTUB7wLmDxp
JB2YZf7fJXmOuar9+C6svAegDthGx2dynY8Z1hSP3jFrFoK8Ppt1G4iZEhTo5dSjq17ZEzreLY+2
AlmFZdfc9hUueoluxWcOhaXtQquOqhAADvNDwxXQmhd5KUsq050L7N1WGjy2zleR0jkHMFtaWG9D
Tb/Km2TbH/PYaGNCddgiAgrRn1HVO3OKah8POeZRmJTtDEFTct7XlSX0WWRDEHrch3dGvzKQDUNT
1sMhNnKuk72x6dfaGtvp9rYbrytZrzoTP6j1ufW8dCZM6A1qbioH+nyrAtuzKgulWujstgAwXTTr
PveulbPp/2Kgqd87HT3g96Y/fzOr+HyMFTBEsjDXRbQNFsIqwuJ9RVc6PbNHl/fEv9fo7Bxv4BwG
jIaTIaihexW9SkMNbMXg1XsVyne1CfsaEd3Tp+tiVMcAe2BTIRLzi3EcNAV/WuDwiud8ayPrtsQD
cCAD2TRZcAREczgdb6EXDDSFQxYc34Q9m+dm8D6UMLNq1DQiSxxBUnmQxAr/EukIpBdzP9t2Mg6+
6Uk7rKeWyxowOPlob1VYftXpmQ269H3f/DbzFC4Z9QgRUn4bNTqEzlc0HdDWPjPFC9nOuyHPa3Ba
XaHuqFWcPlA2Vw1y0muprkCmCm3jIyS4juDQbckjz0z1lNTMT9m3gxPvFy8GfDL0LeIi4ffd2CIg
/qV8qtfRDmHGM5916fR5G2r2DAeT5vmaSSgtR3a5whclpS12ZkBLpynVoglvNNXZxWw8UqkoVoHG
RwDWDKC4ju06bHAfi6sHr4zOdWEXlwbQEgulGB2g0+zOSMY2yb3pjDFLGxtCpbjqfNTkAaxrf2Hn
czX9K9Js55fQ4sugoEYbO1G3Ud0i3taF2m8UNJ/CXjx6jVlsTq+Nxe9Fq2KCl9AfmzetaGSNHlI8
FNcz5rMb7JtiHL+ejrE4gaQcE7IE3OL8zVKqceo35URKbibgevyiIgaWZvWZ/PfDULiMaLxMt7sB
VHdex7Aar6FYTxGrdA3F2zaxGT40cdrGZy6/xTi6iu4HaBzJvfN+N5EhWSDMkbUFfeaiXaFj2Qhr
PW+Km9Pzpk1J9Lt9y4gssgbOR4eS8Lyj7HmZZpsdZYBQdatdNWQlWrVt9D0z9fAqMqGDNjKANDwM
SCmbsOO7FArkmV/iw+Ex/RJCTLkwIL8P4GBssEJgwUxroWFP3KTYFAZlCul+7I0DnZ+JKt0aa7fS
0IcaJ+E9s5XobSni3PZYno+pd4HbtQoOe7YTNVUTlZ0muGPVpo5Y/KjgWuJjQlv7+jZr8WBBowU1
SKx1DpL89ylBC/nM1/+wmIXk9tfpbkxoMxLX918/bvUAUBkZa9XCEtfs7rKS6YUh7XMYs2kws4//
LtDskOsip4qFQyAQBN7aSPVjgVSWaXZwpAIsbAL7UVrIypz+3MvD43szPvmxA+HmBrRQUy9Woo2w
RQh5XJmxN6nVWMH2Pwo1LwimvuKFsUGoEmGYPGn28K8vMfI5c8J9vHV//2L/GtK8LljkTQO/inzK
xQBQFn14XaFo91BeNfnQ4cy94eoXaysS5TZn0QJiVXFR9IcEXeHCe/wLg0YyjaVq6x87B2ONAJBn
8QBRWvVzJ/u17KLt0Oj3p8MsnFGQI3i6AuenoznP5lyjt3o9sVFZ0XCA7F7G4BykZjmCwfN4wsh+
wE5j/arnUWuiWYJZW6yRtIxh/Xp6FEsbfmom0hnVcNUAWvF+s3GwKJWVT0HQxMBkWO8eorT9bISj
/wBy0L7zIDlhv4pP3z31MmQYtL5u8zM5zcediDgfVUSV7Qaiy5n9FkoSjllu27jDQA/GKFpHbVfD
Vhlc5l7TcFlNh/5hPAta+jjD7H/WiQNDlbq/Myux4Omn5Z7hlqumjcMvsU/5Mm18Z3d6jpeimJSL
uJeBrQBdeD/FPQhg0/aIMvT5nRtEj2hDnVsrH94WYoI1S/g6dMxoq09//ubxFIUeqnFmiMMC7gF+
jLmB88VJk+tx+DoqP06P58PLdNrtdIB4rkO1cuzZ7Tz0VYtmJzlUWZrevtD2ifIUXaVs/7Jx8qNX
O8MKLVPl2+mwi+fmm7CzIeZ6BvFQJWyWoFQ+KTQgkDnJi54Oo02n/odb4U2c2RVo1C7U6Ym1bKs5
b4YUEZHxRmbOMXajLTKHiOjE+Dv3Yte5cqM16kWcl2dq0EtTTJMAOA3tzykDf/85jTRKw1qSLlba
I/JmxRVJK5qo/B+iaimKWDZKK8JHJAa6wzkazIfcn+9rqSBBBOGnxOR9cJF4cVvVfM4x0Z5rXTMw
N0ofGixC106fnsMKf9wdRINEZFDiEAZYyPfREuEOVTJdh0WZXDt2/WnMk3Nt3o+ctmlIOlaxEL4W
agtuYo9DAIkSjdIyhL5vyvxm0FQ0RYwou+6ALr2YEM2/KH7W36Cipj4YQ5XfNiZaOlGICIDlkoqJ
JnFuithJH04vuYXNS93DpqfKIfER1piLELc2LZk0zpLmWmIPC4c7wzKCjA8LFUq+URDWm9NBP877
dHvBkNRtDl5A9u/nXaRNpZQlSihK3CFkoY8ayA6ZXJyOsrRp30787KxIOiPz64CJHzpkjPoaJG/5
2fecM3n84pJ9831nZ4P0JHQtmzu/m1SpaAfQH5IboLVARfv+zMwtjsnkccKtDBBxjibycbgImoGb
v1EtpCXLbYCkBni+vxLGohZvsgf1D9dGkjlqAWOABAMRLO6/XYr+bWj9afzetDXehJlG++bmyLsg
HTGmApEVTR2VDq+yAQQk+MfstVf0c+XEj8tuCgchDKCUKdR5WdPSNFPUg1Osgsg/qu2wjcPAP3OE
L64GoFhTZjYVL2YPiCLEH6lQ/BJSQKjtZe5/ai31OorJ6ZsgFWe+03I0pEmmx6r4QB8JwlAUiqEw
IuyoVr7mPytt9BTq8lv952sJU45kczBPz1UaNbOR+cVYJM4Y4vfSIjRm4ahSa02xPb1nFz4RJwPH
JI1jYJ3z7riGCC0YS17fdj82l1GN3BvSPvkZ+PO5KLNrNoSC5SZpzEfqq7sx6zlnwz8/EOBDJLY0
p21qPrNTIWySWKt9ssoBfR3T9WiBW2fqSQuj4FvQoNO5uowPyEI3T5Wx68jt1Oq7bj264lynbOGw
IQCgzEn8RoA8fr89FbVrVL9kDGn4EEcIDLpo9yn+mTX8cRgm/W6KfXSIyFHn+QaPsoLLPuIyCB6K
8Lsh4zNb8uMwqCmoJruD2aIAPsspBpgcyP4OOJgGln5sFMXYGINqbEOvr3enl+9CKGoo9EYsSuyS
xsX7GcMBjeamTmMNByRH3kokowUy+KeDfNz0PFimw0XCIheU9d4HadSgUmvLYfWW+og2Fa+3DBRc
iVFJKFNIVf3o+2c6a7PM1NYRGWCpMX88a6FEz9czHk8F+5J3ZmY1F7WF9oxPdQJvgXvA6qsQld8e
UcNgGC9KRd3Z2Pf8E/n33++0FarftRa+Z/lQBljezP7zHzfB9zKrsp/1/0z/7F9/7f0/+sdt/pp+
qsvX1/rmJZ//zXf/kJ//z/ibl/rl3X9sUxT5h/vmtRweXqsmrv9XBWL6m//XP/zl9fef8jjkr3//
9QWv9HQTVHUZfK9//ecfTbIRwgK+/mYNTBH++cfHl4R/+RBkv+zLl/TH6y8/sl+OWTk9tf/40W/+
/etLVf/9VyS3/wa+mVOUxFYlkVbZtt3rH39k/21qxzq/E1imYnDKj/Knf/M3WMSsE4QJeFlRLyYT
Rg779z8z/wa6HigKKGayDopz4tf/nYq7P94uf3ylZYGM2UKCsQx4AgQ9UDSq7bRoZ6tXGYrWFm3y
s1uX8S6/q/YpIv+rYVfVW55W6+rM6/4PZuObNxUB2ZEACmzUD8CFyNlJPCSxkaHHEECed3wVQU1+
sS2QX7vet46bX+kkwLdRMCRb20vdYa0GGFjEZaawi3kdoaCtZsZBH1P5jVJqcZNWLWs7amvM2TRf
udQARjQrd7T6ZyVVtANuU8OujQbrsy3DqEbZJgp/JH1TPVeBW2ZrJZW+gQdp1tPqorjM9aCgML7p
Szuw9m1aoxOKa12L/7mC1sIKTjn6lU0bIIrahv+fvTNbblzJuvO7+B4nMCSmS5PgKFISNatuEFWq
KsxAZmLGO/kp/GL+eP5z/Fer7a7o8JUdvuvooxJFMpGZe+2117dU27zsege4+Fi9N1Be+kNQm96b
jAGhrB1jsaP5Om6xdAk9t0768tVpCuPFIOblvZ/MgYxW27uMWmNwtswktvkiZEL1Pov00iqv8yCA
zHhziBEciVyHoNASlARwQ7RDBownG++8tDZvnLDF9XLlqC/9Qtm/GKIJucpBhCHpcgGCThAPgWgq
Uem56zRloysakRNKXXj7YgQflKTaYopvKl+N0qxuDbuuyBULhhk+ZOcH4GaG1HzWITmXKhwdY0tY
QQgexXAG8DGQSlU/xufGxMR2AxFabVpD1W/pXBgXq6q8j0UNrX0wHDO7xZXD38jOSbxNrOvudiCU
h0HFca52g50stxkY7lbB7SsydzkVjLCIdaol2YVh3D0p+sNrwqMZksq1Q1Qvz4vXo94WDi66Yjjn
V4If43zY4h3FsEYU9CQAKz3PT47o7Q+SprKLlQiAwo2rX2yiMnYD2cuPvC68LTuuyJcydUHr0Bxy
g0DxJctE5Ihmqh8s0fmQAEZi3jqjFO5u7oIJiEM2q5GkPz7KjttIsBZuXqc3Rgdwt3W18DbKXODz
uDoeXvO8LX4sU54TNVhXhdi0Y9qe07wXPyEPQ0dquqU++Zn6IHtdQSAX+Q4W9XgGw5QRdZ/5xQ3x
Si8FqPQGbIkLetevh0OaTPlbYzU0f9yiXGeZMZwTnqn4VqHJnKZM5U8VyYlQLjJQXOnUTbfDyESl
zrQ7Q7U3WmOj3Mz9IfNUR44Ef4eIGmx1F+KRD815nzVV+ZN/c7Xoe1k37tK5jkkWnqY0qy+ZyLFc
CAgb6HVD+jHW8BMZBVrSjDZe7H+dRtXed7MvvxRNBUmnTeaw2HNeurddbsABFnTfWAIS472j0rdC
9/o+d+3xFaduSq1ldPVTIV2yKpjRhrAymid6bbJmRrObjyG8DHrazIdN5JrX3oHYPWiU8bBck7Tc
juxtwdpc+3Y7czgbk94NnS9rJj6DpiaJoq5jfkQujEPPI0FvfgeiYvCqG9OcHSgcUFKJbeIeYQg5
bsw+K7/KuDeqtS4WgvGaLnxNsiAvCW4DtQRdLMb6k5pp1Mu0vQ9tniNooQkktNzdBYlln4Y8FzfC
EN2tXRK/vhpLp/0CjyC818KK30pjHo+DI9UemBnLp2qvMXcJAwoFXSRaQlrCA1lsnPftrORpMRqL
7NRy+W4kTbgegXS8TR48oMRR1wzZQjY3dDSMn2FqEx5tY7HdJuM43XbTDGSGyMr4Vs7OiJPT0cYO
Gax/KhAtdoz1QVOeM/dY94b3VDdg5G3fauKIw6WDti7s+8bz1d7vyepSfi5PALOXi1MDLGRWBiCn
UvKx4Wu+IWCnv+2qkAhstzM+1GgZuwrWFWHkI+t2rLJ7FUAujh1VPgbszx96MQjKDFt66fawkIBI
6D6sH2vlJaP4LnKaGmOZxHdtFQwQhSFUPSZdkT4MjtWcSLOD5FGO85H3bH/vQppYnkgrBmHjId7n
RMiBWjLSdFct7VKuEq2RKJY2Y+cN4uZY+jFkyEU1r1Y6/+k9Xe6ELJLHKqyuOkMnW2KlRVAAB2ao
+94e3eybLEZNnHY8OAeOXrWFfYEgCj8v3ree7dyA1xmOygqWvawV0YMeIXNrdqs2ZVNujD0pQYDU
DdFXkIHrayztWG4Tt+r0BswvOb1VK8OXcmzNaoV0WFHWFC1G7JmQv3k3AzQ/zbCU3oI8UOc2ID9k
7TC8RpSj08cpRePcE3pJV83Rc/pznAe/XIVVWVymsnDctTPL2t9cD0UXj6gz/yQPKn5buKid3c4l
ydtflqSi3hHdQxuOwyFvehOU91S9LqVJSp9mskqCUKiDZh2DBA+jjC4uCaAAir80YqzxY5CpeSY+
ut+XMypn1HWuJkLbyTN9aKxswH89toSLpgYy8o3ZmJxgvpOpn79c4P66F/0aFPZJd8Nbxew3C/2q
O17LxE/VdM1wbFBP3peUg6tsdi7Z2CnNzRhivRW+/OvX+qToXl8rRCrFn0bHiCb9taD4RWYpjbxo
+tb7Iq7wgtShp71Tpk+XgyxsH4gSvd2VH/xu3OFTLcRyQjqiJ4BxK/CuzoB/fFXatKTmFcHPgdhI
Lw6JuvqS/10D//+i4L8Q9XAdsfuf4XP/VBTcZ1/7//7ffq0D/vonf9UBwvyDKoBO+rUViYzn8bX/
VQcI7w+TbZIqlauxR9uL7+bvUsD+g7Qk7BUhHguMv4Tj/GcpYJl/8NtMl/+TPhktAvffKQU+Ff7i
WlCQEoa6YLM6sLz/4wLhVpS7+QQ8tEkBMLH5O/W3Xz6Q/8VD9k8LH9WCoAOb0uZavFifXiFvHU+l
XlLgY0z2/a7bOztjlx9/V2PQE+VP/aXG8PBK/vpCf/73X56wVrLzebUg/Lexs/og66B6srK5ISg4
nstj4lrM3RWTK57F0AbkgI/2XSzktckiVPDE1Uo9GXPsPXcOT+Oqs2ELFYI9et10k4AHkXggLOss
BKhU1Fm37+IFrMvcj1O48r10eCcxZnqaDKsr9/CHsm9pbXFuJVZc0UKZJuOUWBV4kkL0MRzl0Zi+
dTWOOwyPFdGBC0MHapvhmvXBz2XBgHM+8b/rYajvtIttaYVGA+WuD9z0QcJfLcB/zh2EzIWkZbAw
lUtO/9Q2QRQYI3HKeX8FzglyuVKOf3ii85wAX/PBlJAZ5QRvI3fcVxKYpvvGsqoTyiJZIWbu4dEL
l6z72kxp8yXHQnC0hr5y1rOYw6dGpdX33M6mLwt+xrXRd5naetWEHm7pMHsi16LudrORzufcmo1N
1ZAG6jCCSwBxbBZ6G1uzFazh42IvX5oBtuMIdyw5uKVtNuuOjkGyygx3xCHQW1JHgbIUDOaFD19M
Xlxd+sLmaJ6lwcCmX9K6LkI/OPoimM/pUHRvZNM+9mXSk3Fe+NeUbAJdvzC166wX4jBP4JDKByNX
5YPO/HEX+LO943L6WOM73WVUZMcxj4m19Qt+uFkENOO4E69dN2orqnuf75yohr6JiiLQb87oO2ud
VAJvhaUooiGOHz38zXuzr0j8rGbLg1BEyNSYFGQqF3WbXmqjAMALZFp2a7tj2WwGPrUjgnlwXsJF
v5XdQpi47MjpFItx086jDWscO9IxC3T15JW1894vGb8vQTp9os7HLStp0p/w70h7pRnUatYzYfFf
Yv9KdQC7Xq9SD1LUyk3UUMIdKN2HxgMhjW0s+d4UENNXXZUR/U6FIJAFbP4OPWUxrHiZ28+1r9Wl
LgPrwFUr7w/gAuEVu6lyAaC3/ZWaLq6TdDnMHS8gJ5QUEDv/CpWgPABYBmvaOtWtnp12z6R5+Zy1
sDGNxMt3lWOZN2LIQjhSZngKDC03RjhMYl32gb+Hq9QDwfCC9pTLRBPGLBdYDIuW9gyssWzeNJSr
V7fJxkOpW2jNcyu+gHVNsW1xJq+ceVbu2rDi7DEhxgcqbWz7z9Q96jXMqv6d+xmpx4bd8LNBLJJ7
EzrOjRN4KoiMJDN3JUN927GhI8rl1j3LbJRnkPTVM/aM5XbJ3GJXZ312GrKCpOnK8Y6WVOGmRRk4
eGE5/ixitdyn9TLc52nxpRfiLSS/dSKRZpVfUU/LwVL1JV/Ms1N1al/48EDg2w72A6c3dMWiT99V
XDEI10+OOBBm7ROt65t3YEHJ/cmmniRg4EtABpwwDm+uscPsg5gF7b2rgH3C7NK8ouX3ZD0R6zyT
/zt74sLfGoTrkgmEb0NatfAHYqBwWeuY+ji0xuxFS2KZD2kWwiIh0F0/1oGjCEOp3NnGTOzUxVrJ
PIE2Es5OErXxgB+11y4W36wz59uJaLRbwvEAE7iJ9R746fBYtBkPekYM57QazTJ4Hq8jwJFXjMnH
YHTtOpZmeeNiKnpPIAfeVWZNBvxMifph+hW/b3BGqFC1SB1Yj61lP+SM2LKNz1C4LPR4C34NRuC1
qpP6YoBhdGmTePPWqhdTQJfN2MVgR5kX0ynz28JIgF4GfAY/OqZD3Z2qpGCbJTPnTmSjfiyDobNX
hZXkADYrYb4UtgFeNbzSZOkKQTjuvIVdYOhn64aI9GGIxiHtUYLb0vleoPmclFNSWGRt4zzVTg1A
kxG2TRp42Vvn2vkz36frrH1rAmiUzemhmRq9Ma2RGHSdun0HgiWZnsylSW5oFNh7cGUVKB0Vqtd5
nOc3GyTbMxCt7Byo0Hxqlb0cChQy9JmKtkdZdBbbUZ9sx0wWtzXgkMdKDNMPfzalywDDFHxfZKs+
DBP6QB177taybOPgT3ly4PvGZhDH3nDrjsLdasY+7qmXmavppREeSuVzNLkpxYY1SevVdkf3pU5D
wHSCKTAFKod0qstQBwYpVqg3u6Jx7NeBC/PFl7FxA6hDpRsT8/SyWcAEsA1csY7T1JY8Q2pc5r0c
wvKsh7LKN3W9VM8gnpd5bdFNh7BlZFB5Qoa3azU716Z5nVxw4WiH6HkmOTH6u3etCGI+kSKILCsj
pXEEOvoeE9j4kRbaGjd1ZWacX1Vbn5e8Z0ervJzxUEXi8oMJD/eW5OwUEilqalSDvIKTPf5phixU
9a02RHowxVy+iFA6aE5WsW2lpZ9A0ln3xSgJTeBOUl5iwpjvHRHXd07b5k+YK7tvkCxB1sfz5MKr
QeLJFrt7c9I0O1ldfd2m4aiu+9y4ltJ2L9/MxqnOBEL2N6y8HNQLBHIAkVkJv5moxgIMS2u/Z+iV
bwFiHZ6xVDvZWs7xFfXF3NJ+lgMQrrkPpkdphoZYN+DBWw4u2HjrPq3JeYaBB5SgjlP9EVtOOa6c
oCGR0ati0p8nDQcC08atW40p9X/XA+10dJ3s48SZTqpO5wx2knSKWxH2fQWBIJifbbzfGbw9lcCQ
930UIKv3r1JHX/zMnMk9kVCtbwZ3pBs8m7m6C5rFbdeBlN1bN1CDsrVd067jHqHSNyvGNVLty+0o
smoH5BFwST05pOpJed+VbcIu7+Ue+3Lh3yRCysgCmUuJBVjxqZn9HhCWdMtvVjWUm7n0JGHeJqnq
1eKGP/nQe7BWy3QeZgJDZkWAKJ9xuzx7bTA80LAeo6r0xM9lCMlZk7WT7ZaeKRJu0ddutkLGZfzQ
bouLl2JH3MTJFHBTFI0d4PW0E6IAvN75gU44Po69rb61+eI+ZpUFW6lL/LzaDnzC0Fqmud17qSXI
we84+eqQlP2r8rEUawGEFoRNe0UgNERzbsj3sn5MlUiBssk2/N5i7AMkqZLkhYsXhN/gmgW1MpmR
YPOXwcUvEj4RT0mgZFYZDj9KETM4Xg32BmK7cS7CukU1CFz5I0NuQNqaGO3a2k5fEltfze0xLi2Y
uapyiosrrfajQz/7PqpZ3c9QsFEXtc9Vw5g60UVlHBPDrvve/VqhBzWATphNxTEqveZQ5i5jBm4t
hjqaVAzyQM9+y5DjIpd3Uc7mPi6mai/DATzNEo7endkk3WkK8uRbQZw9UnURsvdokX8Qh9694ucT
A2DHQP8s28J4atyS9e82Qg7r0UC2AquhYA+2843JuYuIzM8+BzpjvSob1Q1Qmczuwy4E0UxdH0TC
NpanngsDskQVmjlI9jm5zJ2HYSLj0H2yRp+NY06mxsHp1yOuDnPWvsR9zh3UCIYrCiNrLgtXY4QR
rr+PiUjDXYwuwK/MQbatUqebvkJ8kV40DaN5TpLE5hphWruSHP5r8TFkr6VO4OGKLs31Bu3XRY9l
rKHiKCUQHk/K3J+bzkIcYk/zmtXQTDiMG5qtCePfaVyu9GCm03omLglfZyqn2yX1y9fBy7vHMvTb
r1A65DmLF1Ld00l9pSnQPymrjsH1ouBwaSnCFQR18C2p1PMLMaA4OYgze5wYI9vVYSXzaJjItNrK
ZbDTDcoxiYk9V+6VOVtpQuSdsWiGckz1Eow9v9yx9HG8evwpakAoxTY/FOgiA1cFRPGS922wIxum
e01To30b0ri5D9RgbAtPqfe858ymYZPf1/jnkUf9LL0ES+V2q9gO1Zmqqr+d7HKG35UW5OtZRuHe
aTpSB5gQ7UH6ECmMoO8uszAZS3SnZnr3tE9RnGpvBBTkLcPGHhdyCAtLztw55rb8bsEGoWwORus8
TYVHdMTkp9fFE6ouuu4AwCtoEZ+dJVVnW2gJGyK+knzIO1ImrN3e3ddBEX9N3Aw+RTDa7CQNpCTX
cIA3p8yQuSt3yMzDkDn9LcUcNOBZGT1abVXGWcROGtxJZQmxV2b6U/mLefEz3fCIh8NwsWlMH/Bu
WN9GacnvqKfyx9SP2d3VyvsMrnHYZ45V7H2VqWiaZH6E5tHeGcYSQHiQNOZiBe0rbv2THXfVNiSh
epfmsrgjvWTe0lBa7nQgxW5pdLLRM88sacRjlOUQfybZcf7r0R42CgvuDl5SegO5LE5ZcdzrlFV4
j0Nb0dNjAW4EbIzzIBtzn/qJ3DtNh3mHkFR2EOFU97kMkD3jRUyPdph1r0vP9uYlsbrYQ5+fjdAa
HtqugROl59JfL4iHjGb2CYg07VoHSNTUC3Jhum1tKg9Op983j26Q2ruAyuqUKnyz3IescwhQYedy
skPD1hBtu8pj8FIoczNpwTygdAGizAX4+ZXQSfZEi47uSOI2+3yhaWAtatpTaYlTG4jmq6Q7eBww
ce8CPYh+47S+tcFCUu6nks3Hi93uleEZ2GyTqA8DJQ7bIavjJrTn/kP7nXOvJRl6TR6YUYhK88WQ
zrxrVGnfiWWxd3nsDN96Puk7qzcGIoxqs5/WrWRlMfPS3RIcJvdzRn9V+PNUAWWpuzHiWq73rqub
F4aemnXdS/veoxhi8G9KoYBN9aXvZN2vzEn7UawsTW5JbItdz9U0jMbRF17UWKjtiRq7p3E056Nk
9RWbehyCyF/gS2OONzedHNHY42GECN22r9gN1NVmng/PoDWKUxx40zZZSKf1PKv4Xmg6mTQr/dey
SHgWpvBRzg8dQdR0kJqw/mb3dHW3XrYsQ0S2RpJueLwr2ig1vr+F2U1gxN6YbGPpA0G1YAPh9oqt
Y1oO40vL4iGrpGxGk52l9M+I+tmh0JNAJQBEg7+m0OIoIemex9CxuakG1sn1OiODPoV8tgJAQ2bT
PAWTvVYiK39M7RzILVn43PdNeq0Tp78TFqtioYhtRc4OLEiMK4+6GdWjY+vpmz8nzO20UsTPHfWG
T1tb1/YqFZUDtk41brXvMzJpDBEnXwU5X8jeMAETziK+7dIAQFZqsEXamNM7STmGfu7hdPGT2Trp
OghuTW8I7zjBjWyTt0yUrC0NFmfNZdZ5knOhf46dnb66cVIA8A7gggZxaeyBhcwfemqQ/KHSxY+2
1RpbWSIqZfV4UZCd4+hfq4KfHbkenixkT7RR7A4MX32e9gWwUsUKeMYKeMxOH+yN3NZ36Zbe9iav
o6sLoV7/Lgvzs+/hn170kwhviHnOPIEWOa6nCAh1lEZAdVbW0dnInffwf/gWP5kePK5mjDPyFlnJ
h+tbdKL+XO3+eotscCTM/O4tute38A8q6KfP9ZPc2hbwWnTAW0TOgdh+SG6qjbVnFCnKD8s2am7d
rbd2oPD16/iC3rUfzyDv1/XBO/a37t6t+OD53+4WAjHfB5jwbRxXkdxcw0LkGbbUro+sNfUwM5Nf
RNQcyB1+frZPUi6YR9gUfhuc9tu1cpWYf1F2YazZnaH5IIuXcaMPViS31s1/rBVfrXP+lHJd/sbY
9znG4fNa+Tw7hQzKHcLhg6QZtV5OZZRHet+c4FPu3PvfrJSrie+fvjTOXWoghkStz3OVMNQLsy6u
b7BcjS8AHiNQ77th3Uc8CznPQv8bR86f7u5/8Yqf350VxkNnNby7LhoiseZVaq4n0Xhe9vS994E9
rrxo2FyfC5oQKw3YA6D9GtBt9vg7o/OfAzD/6o/51KWavTS2ypG3nx+8XXkfbsHf7a+PyeKt7BUi
328fE/s3n7j/yY/ozxoPi+L9p6dlm+ytPQb87XIj9+rkbc19su3XhrOqttnWj6hxx3atd+NNvPE2
f371/1bv7P82qxyzTL+s73/qif3XD/0Pzrg/f/yvfpjn/YGvjRWDz/s673W1f//VD/MdPG5k+jIE
AbjDZ/TkP/th/h8WaaFXxhKRIgHAGXa1v61xlvWHRYoWjTqm2BifxVL3b1jjuHz+47NIf9bEUYYo
xLQ2fp3Pzk6CAEE3jIkZtfmgyq+tZcwHWvpevm7CxjNWzTIlx6Afur3vy/EhrczqpEhn31NQ6adk
6XGrGRh17tJE+a9jVUn6Ba2Hr8TDqLBuxgnjUlOM3dH0JcJ/TQFJA8HRW+UYcbpXdZH1TNzIdtMS
28Xt1LJ2YTz5p8amJIIBl0PKlCEAMTedT1OV+1gjlB2ZUz+dgtlzfyxXE0mZKONjyuvqRZo4SWTX
5FsaMg5al/Y3SBzlAcYHVLghbA9pN7Rr1M9q5fiJU64HHaD5zZaDtik6rHqzVx2hVQ7dySwG+zTm
vb7kQe++T7Iov7oDWDyow1q8jnNdA6MVg7gsiO9b3CZsKF7nM3pTcT3EPaGOfqOLQ98b9rnSTr9N
tFm9W4Vrf1STAJWG+H+BpTfdOc5QHJbcNU+k4Jbb2SzTw5z7oOTLyb7Lmqm7VZlVbSfTSTBb1XG2
DkMmlOYmQ8CXOVgiDQJxZRuTvelMWFmEiNkH266qR5fibGPGaXIk+G+4TXyLC75vSm53nph3KXfQ
aBCVvc16WlnSq+kIobhdc5eWQ18nIVULKm289MAvk+qLacj7abbbnVVDTF2ERxWIwX01xuSz4sXM
d9fZx0iavU+ufEk0hV8KqsHKrzZhKZetSVvmhOupeMCMbUaU3oo/YJ43HYdfVDsB6cILqjbxcfmR
loTzsWTTeNRhIxmZhDWyrozBWKFlqZcliKu9p5z4rtBZA4odCLnILAYiiiKyPRwgjQ1sNC/JhEuh
EdLaC72Hni7xvpLXnPjBpO1Zy+EeY0od4dOfV6ZjmPeFzBKyOJuOQUnDxgpoOJvJnc3XwV3G7pIW
rVR3ljXmnXNA5GuyL9ThYXsVsADK+u9VmFCzg57QRjZsDEjJV6lFqXowgP02Tm2dpWUYUJwnYpO0
R7xOXfKwPMzZgBnvxiv6qbDuZTj5+4FBrYjFkR5IHW+ejJphLS53ggi63HouDV9eeub7n4Ji4uko
5vmA4N691tMCj2h0zfB+cONqXdCT+oA/Y72rlIy0ICUSdrTS4FC2ORRiVnWyIvAUcVI7/ilmCIBg
EUarQXXq4bjgvdm0pVhQx0P7HrNJ8c4saLfL8PLkq3GQJpxC4dwvinS8tWvHUDhIobytJwB6K1cW
KXpraeq73CgMdYTkTUR/vRDl2XSFy4BRMDtfhrIY7uMrFxYroTj09KH2PoNoBovIG8G4D/kxRwDc
I/nNF92X8owXydzR2S5PTdFi28nyevmeUjsenM7RB3oYzSNGpRYlWPBwytkmhtwcnl0jzh3KjrY4
F7WLNEfffQcQiFn4bpF3IU6kW783m02W5c59H+jwVRISBA/QM/TLqEOH47TAB7sqy5SO1WzU6gck
MeMZGGR2mXJVV2SyFPpbh5r4PmYWnZKkaeWjn9kiwpI+0Rcuqvx7PSSKZdcv5ryapAtpiWiaYWeW
eR+lml7yCnTRAErSzkGqg6Nsb1M/Te9LHzNTGMxcC23NYBMRXc25ADB5sUc1OUTBBCmX47Twqmic
xmbbAbb85kBuPEgT+nNq4N+Mzax8bkQy3NBrFRA2p2Xd1qXnASntxNMkA49Ygljd2vY8kqdnG/rR
jGf30aKHsRtn3/0a+5V5XNLQOc5xKb+UzqLwqbp9OiCwtM2GNRQenAwf7jXrPOfU4HlLXKfeZnUf
3iIvtS8QOUnqV53wgFUX4W5M3fGjMVA1xms495CphMIvN/YA7+MtDozqbikYD2lk6++zQMYfEI31
rmxQiXXGN7jmzycCDPOhmUedUwXHsCoIRAPFBQWc7MZ09LELVrbbHXpDFtvCN/0dbk08sWg8fB+I
vFGam/W+Lexy7SxjsU1Sj1OvtVN9r7su9Vexpwd8fqa86VXb3+nFJdQZl8PBalr3TdlC7qc8Q5CM
qwyCL+2t20w14hTQyWAfS+3ip+nk/j4kTO0LRufybhosx1rLMQmuy7I+dzOR6x3bERE4mijSPKyc
pzLuuufKCHEW0Nid0BTb8rWELbrJ+uIKGzbsfpfZ9vAIMWm8V7PQOLGVdXaJ0SHHT4pz6yq5TSmE
zbDOYXV39pCHRKkQXH3gvw3vfZVSLqWxeSsTizviVEs6CBjVtg7GZzQ824+jzmjF175x+l1V5jJC
3SvZSfGyeRpYBbEbHu/FE8jvte3Fzz627V02dSNz/mqw0nVjiwVhzRvHtZ87yNeqsy6O08UcGEkV
WhELav5I6YtsZg6qb3Gg5p+9yEe6QLU2OMaxs2y0nJu9h2/3I2kU8kfP3MxlCVIsntIp7yqerMhB
GY9s2/A48yfr7NVtuDMSrSLIrf0xzGy540KQHNApzLWl7OuAC9lnu6IY1JoxP9qlajaP+AmTtd3T
kPQtEEoBvcgtunB4s/TCvWkr6d0s0LlpHtTuk7CHOBqY8keQpaOUDbra2Lkubx3Dcm9lwJek8yU+
iNJtz5b22t1sc1oshmFFSVGOJ8zBFZ6TWe5tU1q7sVisF+LosluoNGg/8QwiYlIETzIUQ1WDrNpx
ZUuQXUvHxhHuSS++mbUtHzo1ud/NlkgMQfpwSotW6ju8i1O9tQ2/wfTpN8xgGScRi8I6V3zxU6SV
nWGvL3/QdgmxmhOB7axQrobHpsHVAp22O+WIY+GmWVJ6E3J0rG8W/NcD1lJzTfaef6AdxTEySlsj
GIE7tmLztWk0JRinfxQ4VvA+tuqr5bL74+AYV3kdzNvCmMn2YUNfu6oLtxp+yCaY6LelQzBHulPd
ucgynB59NZ186KCnOMn7NRe56jUGK/zhDZO/GQh0W0/5YG6RYYNH7DjDPUMK05nEgPxijC3XFJAx
0RJwpaUvxuVtClrjFqtzsi0yJ7nHr0z/OTateAVxOnyQdScOspTFHoVUR1niTUcffG1kk2EZebrH
XcYXXJ9LWxXffIOpgawWCXbe0d0DvvGxd9rhfaqmZsPh7Z10El7NJOawbuQkN6oljUaQEnHTBUUb
XTv0bPtO/W4tDMZmbp7f2KXuo0oW7jmvYckNvIFtathiuwQh3Sdl9QfmU+QuS5eMD0Q1e2UNnGwy
yfblRHrn4hXOkUnwfidla74TUNn8wIR37Ty2jJRMvoGe7Cxl1Pcx2UdVTlyrK39WGa6cuJnLnYPV
YBubU3gIUsc6dV4+bVptwfgG7HzvD4150EnZYQmq+g0pPv1m5CBfJzE9tHw0/KjxxMIG0MYMXVrO
ukxo7cYBSPTAL7xVWnKXL5ZyhLPs1pimimTj1oyd1QRX7AxOtnMz9+0+KUt5XFrD5zmbxGpqMda4
GLywOATqkR8JDxYXpr3UQb7uaw5Xw6qWNY3eOEq8eBWIFl5X6KwCZRdPXtOwCfaivuFfNxvHYXPp
XNaBWPS0H73skbZesCHhYsS7VkdcstsbnC3uUS+NGQ16IZgwVeF2YMDx0BjYt4cgExvdjs1AL8Rq
I2NQ1sXwwvlRxMFfCIN/q8D+f3NijTxPyuD/vTf1v5Zfk+Zr+6s59T/+yd8zau4f1p/l8t8VuBP8
YRO+As0Fe6nniWvs1t+O1OA6z8bUGkU7mbRX9tIvFbj5B/5pj1lIiyAcMI7Bv1OBf1aDsEijRhL+
Bb5ZMOnofRpOg2jOZSSeypV863+OXwFWb4LD/6DuPLobR5Ku/YvwHnizBUDQyJWk8huecg3vLfHr
vwfqmRYJYYipmtW36kWdVjCRkZGRETfuDffJp94zDuHn2Iu2Z59lAaE6e/G/MTj9+1l5kTQ0Rdgc
g51S3nQh7Y6anKyykLP9LUPMUzMoCpuvxZAtH2xONsYgb6sMY5jyRqu9zDC+Wk3zjkbSSnGPosll
DQNDbKIObygIGAkO61nlufIF7iS4zZjq0LTgnSC2DNrrdTU+pYy5AV+Vg2i8LcxUIoFD51twK6QQ
9prUAZloJRJemMnDsdzX5KnxQ5txC5HpddGWURrFCRMm4HyG9518BAYWhMMH/ifNjnRtVN63IaN1
6K2c3KSVqh3jE9ET41VMZcbBsNXYDq8OwkZz2jo03CFTh6djX+teQesJRcRSp+opiDXtt5OV7Ujb
671VofMk0XF21cYaniIj4OIp6WQo7lQy+pgWhvTAVRK6qkrJxG/GMHnfDYN/Y9aD/lkqj9mEYRmK
50mznodcre6rnKkTyRyiYMPUst8d4LQb/9LEykjcTjR8LoWyhYReOZkHOZS6bz7sH7V7jHqrI+Qy
gOxG4pDtRAiTfwpxOnysDOn03aoYadFkMy3e61Eq3x77Dl3OrhPyBLbRk/n+6JfaLwM87l2J/jwi
mmH6wxq7gLFLKUtAyBVHpw5qZS+CuNypDblBW4omCLXKbN1BafV7MIPyptJbE9GlGAIjuz72MgCA
RB528shWwY9bH3hplfs2NBs3jei+BpmmvycFaJ6Swki3WSywzrEe4OGS+y9H2t3giX3p5JpFltyS
MB4fysGq7v1iyGAmjqFmtdFvHEXa95J513GB/RKkKvCZLmFkZFONan2rq0l3p/nVyR2ZIX6OlNh6
FvimKCUCdv1SNG3txfDbJRNBEJAbWJGZemlK/6CB0dm3itjs8FBdtSnQqlwoSkgxR+gcQz1JgGIA
mtuR3HZoLx3ze5Jyq/cq+WS5jEHlu4GOk3OKhxPIi6KllQXQBJYcmFbJxpSDGZTh53rMVXBJffKl
OfHm90J6rTBodmVp2IVa1V4CQZPcSeUD6vbmsy6dNNAZspLsmqyX3mlpOt4SuqRPNM54yKmIpT/H
/aBObb1S2Q/p6ejVqt65VhxaX+q4G8AhFuP4XARF9kElpe3QBjLSm+RkSo95A7rbAWsmMUgWRfEB
TNXwURv0aNONoJDtMquzQ5oCN98E+Um/iRD5GG9SQ4HLNNStjx3SUKOtCEr40ZCOvasOZfaFgpC1
bSh/HU65Mv5Q1UL5NRyruHRqWQ7ceuwkezSrfKP23V/1MU++iJnsb+rR0lyQ+vRwuAS+pRHjSfZR
lcJ3vsFkoSEMSNkypZa7KWpYod1TQ23pJDMbmXWgTlHt1XaDLJ0GSK/zGGgROdME0+qTOyLj8V3N
0G31MIpFgdoG86d/xcbEoFT0YCPMsooe/WN07O1OEOhpWmakfh/ARN22jL79qpKg+Fgo1H0cHrmS
4EShEn5r2sF0fWTO90xk9p+rTuk+Ubo6/ojq3vRMXw8+p6cxeBcDfzbA7ehpaldVUdycSj2AQakL
pxfxMDRftBbg280ArfEJdiX+pO3HJ9gczC71ByfVhQaMUWBm4wHo41Af5ADiImYPVeFTjHhV7VKi
ZWvrpM0Ld7Ijupk5mjdRjgyFIxRGcx/JGefEYM79g8yAII+RWCu/h4He/0QokkeTEqlPkdjHzwx3
1hRUktyP9keBQTZRSMdPYj6a93EtNZ3jt7wGQCYwWeCoemm8M+hIS44uUvC1BzFQn2upjG6VoDm1
jLmdtN4VSookI1VvKKOO39Qc/d7YEt6TMuguVFPpvZ9mDeUKQuNw6kUkubRafZ8wQmyuaNTOZk6m
20kxJv3laeyEsaTp38/u2zbvtBODmVR9ToCNuUa+VsOaXsSiDRgnoJNmxgug86WN8lhIQV9iwwiO
qF7KTK2tZA3TX7hoWk2rOLNALna+ijLJ2wFmMAZCsy9dJN8qAOxb6JNFar5+YK6kDmvrmbVAT7IG
kmqy1ii3RvlJ0j9dT02mX3tlNdos6ery0uw0n7+vDyDEVN//lAfdRhq7T1UHvFbx6YJm1YrRlUXN
yZq5z/VRqaZNMtrQFvT2oazD/fWFzZK7v53tdZu0WaMvCCL/lDCAjTxh5KnFLYM0bhNVK9uzZkW5
dIbmmFZ5cMKK2FCxIJzFVurG+eP/tpbZwTH7U10eQ6zQtqmUvRLcxckKkdbLONY1R5glw4GljqJI
lYHGqHwQN+UjVTpQxYMdOtC+Or2rOOZ3XvPmd5+u+/X1rfnDDJ7B4HTewUWO/4ElYLqG2r9iXzex
tlHTqT6LPbLaK1GR8AlVo+Nd+lzA4hCD9LtuZS4w9MbrZsGhiFUxHUGE0zI3txC2NHv4JBxYE1S7
ZWTB1j0Y7g++uxYmXp4Q17ZvFieiQqkGtNrJNQ+NG73ryCDug8/9fen4B/V9xKj/c3Z/NJnUd9dQ
DCufdv5uqxKhYX4f02Hd6T+pdvl7SyKbomJptSuesmzLIN2D4WF6s15uYze0hpAY2JKkAZhh5w5a
ZuvKCt31ohX4URCHhrdbUqd/P3MW5Sgzu1arfMzgsRvoo0TOUV1byhvAznSPnBmZO305BtRlFQJU
FzX3w6naNlG+Y1Sz3ku1tHL1Lq+Iu5dxYIqzczYpvxE60CcYg3L9Joy2BfmDZKgr7r94mcBa928r
sziFDoVc+wPfTaIC2wVjRxPHpF5X2WqYbUQrvAOUtr1+5F6Gtd94/pnR2WZBkpGrAqMItriFLrfY
j7eWx9w8dUev/wC5hVt8899HyCI6SGE5oRv0e2GF0uwtUOllL18XPtvLgPDclBW/ofOCd/1f1o/8
CVlaV35nPjNCwozF+2q7BuV5C1SaGZ2dhZJubAK+lK+NeMw+aBsR/G1jAmQuGO4Bk1rc9XQZNoUu
+ntqBoLTyGK4N8Wh213fgyXvMhE2BqPB9DI0P5fnpRTbyApSol7UZhs60FQXs23CdNB1M0sn5tzM
7Csb0GqUOk17G240W+H93iW+XR4/JIO4EmYWw+m5qdm3zaQOIg9qu8CkeOwl72Di3CRI+N2kjrU5
fbY0L38XbSwXsjz56foq1z7m7ApRemQK8xLTDG1gVlK8ouo0mx7k5rqhpVv3fI2zK0M16cC2Mp8z
N/WvJ0F+J5nJSiBdMTFHmxlSYqBEPV2HloHYfb8PhujDyyp+q877/xuQCnIwEsX/XMG1vwXht/P6
7d//w7/rt8b/KVBXMO9Hv5AuwIRhe+UW0Hn5TEwTqARTDMTMayVXUyAkQ6sP6oHpVsOx/sFSmf8H
BcCkI8E/09vg//sNLNXsGqDQaagwFlJHBp7FT5w5FtCQTOpTqmVjkYV3NE2Mj9bQBHd63JwY/BIi
plpq9Z2pVtbKuZ2dncky3Oywbeu6SEFxXmgV6liB6ga6T3n8Ohy/6CQJTBOshKF5tH9jZbY+Q41R
MNOnPJIe3v3xYHgTSNTaKNukdMo9Od7WctfuuUWrzLJLcECw97B0XgbZHtS0wEhhZ58eO3d0+y2M
2Mzb2Axx/KUcgh3N6J3288ztFirkL5TPZ5fry1LPjc7ioApxmUDpFKPbdqN5mQf6H8QYs+HhV8up
AQTTP9u0t8KheRR30R3cNRRj3eu/Yhb35z9iTtfCxKJQBBP1Ue8nzI30BCwmsuvvvMNXLC1/ZI32
iAr3pqFM3Y7zzE9UmdeCDAlToKTNw7APD92nZldszIcjkNTqDgKzNQaLJaeloPCPTc7suU1fq7WY
nh5OC9Lpq3WE8y2yBPjIjl2+v/4ll01xScMiIqnSi/bYWWJr6AWPvBQfipkpYTp2+CSSP1y3MX8D
/b1dkIuYhqGbVGJn31Dxj4metGxX45pbCj21E2/SD7UnMj3GwPDWOJhef1P8SNcohl+y2Lm3wrhJ
AFRkeFnnpCZSfKJp+XIwnX4zutOpZC5lo9vWNtn43lrat+CXlLMmqKiKSJoyV0gbEkPvjJKFVgyT
jCokQia1RhFGkXDNL2ccJ9M3PTOFFM+lj6S9govoQAomUHqHV/pbbTuBtNdEPOfptCaaBrQLWIMW
dmJRnaUffhUEfhHRNoluJZiufsjfpjkCcFR3+k/j661yaG9Pt6d990H+lGx7juSK+8wuDx5EaH/T
npzENRQZGbPLlZaFeJSVsIXRJOy847hVtO8RKAvwrYeeQa9OX8vdp2h95jT/Mmjp4H8pGGpzHvra
yK2upA/FONBz2ap20nb7PGH6ykCikVagH5l2pifwrAD667utVVteSDsi5jUVFuo+rT8Zwze44tG0
zFbypzdw9b+/xj8/bq4Fqh9rSiI5P6516COBFXXKQ/3hOzXpdBN4nS0/dH9FlZ18HDa5mzzm7+Rd
cHdaq3It7gmIaRzjRWRxdgtUUJdUstLoEBvsj7DrcrxtZgEdsCEOhS/oVvoVL5g3g//elTOTMzeU
c7PNwhST6p1Pwg+lx73lmREVIruXXCB5e9lNYttYCZCzI/3G7Oxq90fT6Hve5cxE8JgLv1gGky7y
99E3Vha4YIiWMMIpBCqZZGVWd7VqsxQaq4W9Fz4FwR/hkas2/XiTrPGPTXszc2+a9xQSJE1lXnki
nj2/XUrEFYcu5/dTIvKfOlQOnTKKXE3yQ9tIkug5GvQVvmJ1wSRk73S9VSrwb4oNoUBPLuyBr8DR
8hhGEA3qH6/fMW8dUiOFJbvkjjZ09E0vF6UdGdgE2qTbdDgB5UXaru2OX3J9PNR69yGUzR0SS7vr
Nt9+SGxijSEFDfYscfYhmZ1uC59OEsSq8oeo1A9GEN7RsIaZp7wXzfjndXNvP+KlucmBzq7qGkCr
OvQJJz+FIspKoZpe8fVZMoCvaxMLMIsxdZkRipmvGw2MuiCwad8X5p1ugOQ1Ux+iI/rDv72UF003
3iUTSMSYXV7+oJmZH1GTYMAbaG28h7VoRTdl4WtdmJj+/exrxXpXiUC7NBuX6UEkj14bJD+uL+Pt
kSUAUhTkFIGyABtwaeOFtb6QE802A6ZEptHIOtRvVYN0ypqYBH7TGnc+xGYwRUrKxGk+/2gMUPaQ
ZsrwNPT3cIsGjqDlW6HrGS9vFGHF2pvvpyE3OtG0gb1BI3F+oForAc0XiKKNoBfELR9Tc60Ar8h8
notANDMx/fvZFoW9ooAtAEZwOujbYq86yi51GPEF5pN52bvMA7t9nx/GnXmrPJo2xbrHkwekwZZv
sg/yve+GArNYv4kBwv3RMzSB50xJo0Ued/mrjKJrW/i9YPAYmeiOkycp/Yl4xbfrm/lmAHVSvObT
moREldA4IazOF1+flFpClaC3IZltb03dNxrbzI8gGkdde5KPUMuV0A0xKi5CHDrkEjMnbXYfThIg
oxmuvQPeXq/8HioFGiz2KpTg8zp6psIPQIMfUjAbxEJu6w6Pun2x6SGI9VLUsa392pdetTm70idE
+1j22DRpK/0YXM1rt/7B2NCc0Lb+u2jHEPrvxuxpmTxzTH2i6qAicPnZE6nvVTAwYIAgO060Xx3k
vFr32YKqTIRW9fomT3/s0sEvjM2v9K6RGxiPMQaKDoaUzD0a8XshTbdSZPxlCs2jhu74EDCYcN3u
27N7aXd2GVZtmRRmPRU9rNgbNNE5rXah15Y2O7tQ0SGdXLK0DIgLIOPhMGiWaQ9CcVu3BXmwChmb
6kt2lKxdu/NH3aR4yx4iho3ECgd1Xveoy0ZgDj3iqfHyqEs30TS7vR8YUM49Yb+WvLy5FWfmZgHh
BMy/rnW+JpJXGzNCNl7DWbJgxVlWlzU/DXDex0rFshqv3yhUkIab8M7YwNi+T73sw9pbddlJXr/i
7CQwLaepXYq5aPwUK0+19P1PnPCfvz8n4YRHy6qLiL8/+PHNGDRfZZGAet3GcgR5dYV5IUhlcKFr
NIx0XrYPn9SNv5GOjrYRc9t3KqdvqM0o+//R6Mz3S6uN6pOBQ8BI+Qia0vE3zU1xUzIBL7uVc9pJ
7/5Hi7Or/5ibBCidZWpcCvbAmHYIPsyepBokp34v3wjub9ag/nXIGH6lYCPTvpvFkC5PIiOD39AW
TpF3Ch9r+kZa9nx9YW8y6OloUZc2p9ydTGM6emcZgNiljCikFLqio04L/JhsrKrfauADlcQI7KQA
cXfd4qLXn1mcXbsFBJGGBUUK1D+6tI8Ajd1aYW68v25lMWScWZmFjLQEn6VVrEspHg1fhOoEGQFp
JftcNKJREaF+P4GbZjtU0u6L1akyGUp7EinHP93Ay+L8wUrOjMw8z2dmFZzysbM7P0Uqu007JCcm
JQNz6FcC4Np6pq07c4ZYrZmYLDGVK8Q8hJR8ivUj3N/XV7R4c52taPoZZ2aOVQqfA+yUUPhQ4Sl9
O2gCyBt/TJpxUf89L56FYi2ZXo5TULDTtpFl2iAztytFPwlgRqVxeFt5/r1+yLzA0392jk50F2/F
3RqTwqKfnxmceSAsL7FYUrq2T8rJG+v41mqLj9c/5OJ+nZmY3Vf6WHVFPWKiHox7LTIPsak7ob4G
lZ9X4P+ORLqOg+PkMgS2lxvWSR1o3BQ75V8TDinzeDFYm9ZjFnGPErUXu5ZbrqSJ/2HDXo3OnJFp
Slh5KPDZNTQj4odxB03p1r/lrb+vHieLEPpe/5yr65w5pij3XQp11eQj0meZyE5n2Rt3EK8ewMSN
oyPedlsYpDYrdpdd5XWpM99sx7oYqvhlqQpcL9JuKiPCxL+JnibyHWq6j9ctLjiOyTAHdRNEgDRI
py83VAlOxkkp0Z8x22Cr68KuSNQdA7Z/XTeztIcwOEC2zjOLmbGp9Xl+0mUk3I1y6o9lt0PrsLad
6U7zZQ4jTqQHJSyK27Vzt3CjXdic+U00huPAsO3Jjiz0i0CCh0d4aUTGw/ahmlgfxrSf+ICZnzXX
/Gc6b7PXhoWMp0GNgKHRiQ3+YrntkJ8CKWO5rdO4kodyD+TdsH5zYvKtue+9Ew2Xre7FXnLXr3Za
pk27Zn3mRSNA54Exw5PdQWye7MIxBRpYWtpJ2nY063yHOloob/rBUgRnhObrfVP3TXEzlIbf2FKY
hvrvX13UOWX48zUZXet5BtOMfhVBODrYShA/mOHpkB/92vb1XnevO9pbf6ZcS6lA0UUY/N8IWSZN
3ASgbgCR99oDxGsforS+Syrl+Q/MMI0laYhL0pifHRtz9I81g+SI/gXQsJ+GXWmymWmy0v5YXM2Z
GfnSjYxQF4zSwkxVVj9BCGxas33UI2OlkfHWW/loFGonPUZq3vPaGcCdThcLzNRN8Dk0oo+6Evz0
29LT4jizFYv4rv52TRCDZzbnhC4nP+igI2SjivJEHyFAi8mP9RVg3eTolwdhMqJbuAI4QdQOLr+f
GVT1KUqgKzg2xGyjzg8DsySg/J9gril+28cxZiAcgTIINbp5qyrjUaAxnXGyQV1AJaK5jGBuju3K
++PtDYEVYouBuKWEnVkyUYRirLcjVZmB19aDVTTpzQiB5Pa6fy88gPFtSo4SPs5NP/9yZClNJwxK
z52bj47mhQfLGRz9R3urOLEbumsMafO+NNYmg9xBE5oGtqHZBWEyrGFlBRPVCjWv5hZC58ION8zs
280GFJTiDPeV43trycXC57wwO7sjgMb6QuljVobLMju13tTGvP4t3x7iqSOBZjeIIA025NnjXphU
E3TUsGy5TpxK+gGriKNEawW8RSt0DEAcaROEaOYXxxj6/PyIqxuIIDsoh2obFTGGDfzUo3d9QUv3
Km0WUdVREBQRCL88VVx6mgGMgJwhDOCYRh3zMxP17RYFDIpN2rFm3KjTVzzy7UZNrRDKTGS5k+ji
bH2FKgqod2BUH6JDrBsuQ8prt/YUTi/DxaWNWRaNLFxgWTEn2BBiN5ODXxrULse6+kCB5hBG7R2C
bZ+6okRaweg2sQTlhNpU5cpK3waty18x85cQ/WApm6KxOJy2EznJ4Kd7X2T2Svx8fSMXvylimDQ5
UfxCR/xyI+FjauNEmxKk0y+mPmyJCf0/sWDxypouf474pQUl9IUcFluGonjc+QBM0Hv4g+NFM1OG
tQycjjzHecTtEb0Vgc81wrNsyB9QXbR18fv1dSydrnMjM88Ik2SA7xnPKI+fovzO8GW7KdeaSkvn
imlug0FrEE7UYC4/liiXbWYUcI4mcJFJ0n1iKHYt/DTGlheHtfn9FSmo/zA5rkFAM89gkraAzqrn
PB0z+DVMi4HAn2H/13UjSw52bmSWv9SQjCqQrLA3kFW2JsQ+xcoNv7QxfC2wkxM/3Zt7CjIXIxIV
LAwB7BsSkqRqu5epx/3BQizupgk0icDwLPo0BSPUfQztsBQeD5IJz5a41od9e+ynCxDMAfgaLon5
UUGqsrMERe1h4/6amb/CxtwW0gMaHysl07d7gh1ZRl0NsWJAPLPw0smZ5jcRN/sx9G+ZQGfQcm3e
ZXEprybmuBitPSEewQezYwaZNYuh2PLZZ4Daynz3+r68PTIsBn1sg1sBrNdLGnNWQBKHEBFMjXEC
+dRs5UF7SlJtU4aVx6Cla2TxSjh7M4f1kqWc2Zs+7pm9ooI7FqJ3COVLKwNDC3O3pLhh0gXmnYb6
SroRlLa9FWl2P3a9lVGR7sYPZnt04rz6rur1RytuIqD4wRB/6k2lQOhWauGvC6Ve/BYnQmb+yXaf
/eJZUMlKP9PhhoEw28xtpW2YjV4ZTnsJFZfX5uUmTO5w9lHkWMvySMbE8EP4wWgxwlZDdjfETq+5
lOOZrpIc6xDtsmFjNjs5sKXSFm/KT8IKzGChyHD5Q2anNDFORlZOa+0dyRM3UG09xluUI6fpkhv5
BlqvlbCwnLVCwifJQHhIS2ZZa0hnXpRaLCrwsAJqRIz3Qz7Y3a5zytvmW7TLveou2a51Tt9GvWmh
r2ZnbliCbDwWaBqgHljYCWouRjXCPrl2Ib0ZtPjb3V/tzJxnKAQ/iSY79WZwBbvwdHMTtHa+1d0W
ZPFpP9yBtYM/s1gt3iw05Vkj0RZBd8aRedxeelUdqjoSUSB6e4fG7D6mswgroJNO0LLHtXGd6Y+9
cWHTAJ0qqqpIHf/SmJyWCLwp1tS7QulgG297TwUovpakLy/qzM7sQsyOAwq0FnYat99Ibuk03w3e
VXT1PcGVvlwPjsvn4czazDu7EwxfFWqgL9asz9GX6gsaME7rwfG4hWOwWi9gTh/qzYfkUcBXlJDT
nMOLRfWYp2aCyWSveSi/uUQBL9hlj+tswW9GrF6888zW7GMOqs+dmUNNgBKTU/wE/o6KIfpxj777
+0kmznhmavYl60HQjnI0fUnzhzb+6NBtVfWvK9u1dKopHJAFTGQ7VEovnbBBrNyg+Pt3L12jofkX
xFOZS3PCNR/06lHj5R19WD3k05+db9m52dkhz7Kui3oUM2zzLkHDzkYMQ3fGneU0mxhSqo1oh94f
PffJ/mCb59IGSDzbOz8pgI+WBs/9B0RE0K1gWiLgsR99HCt72MiTzW32YQ1AvXgAz+3ONjKF1Cor
Kuz2juhAksNCBa4oYwsX6U5buXsXr4dza7MdVZMGZbIaa8c7cxuhXPIFuvldvj2+128RPuM6pOTm
hN6auy4eDaA11FEg8mfGZ/Ze0U6G2g+x0NvtYfQMr9zCWHz/31VuFt3nzNQsTkPeNo7RRBDiK/6m
aIFmJ9lm5WRMP/eNi/5jg4LC5ckYxBIauf4lkLmDG30BZvIchR5y6AGINckenAFS9NPOr53A+rj6
NSenuGZ+djvkldQdGbTp7QA5TKfigji60r38oG21A9QSN7/f79eB1v979xhyvlyuYsaGkEmTvYkm
w2dWI9Ttro/t6591KXk+NzM7C7EqI6MaYMYa3wnDj0QNHJHR0Nw8JEDYr9ta8UiGMi7XpKWGgO47
blJrdrFPN/lWego+il7jUCRd85fJH65t2CykFfK//SXad/vkOXV+aDRbig9rHablcHK2U7PUN5Ty
mPo1qzqpXrEvPH8TO81pNzg5gfO0y9aa19MPv7awWYarjpANG1Oeok5MVkUO/dX4mJXhamK7ZmgW
QFRBOKnHIwsbumd9K2/izXHPcRufyh/o4aCBBB8PZeC1D3o9mFDmvvSSRG5iJYQxyS5Q/e7gMIaI
8LojLr1Nz5xemoWSYBBKRGaxUImACyS3TyF2PpqbZvB/F2hPuUsnd7U0VKYRwZs5YakOeZuEvBVl
7bOOmmCmrhhYXoo5vTwAizJEcPmxjic9IfKSnU/Usl2O0M7oO32SOoH/RxcZWNx/m5qdXitoxWKU
CRXm15Aa7z2E5i6NzPeW86P8fPImFZL4ee36XHaGV6OzD6hA4o+e2vTKgb2ryJuNkXYr3rDQ6J82
6dXG7ABL1QlWscnPGWfaxjfVg3TT7fytshU92dVv5F3/yVpp6v2HoPFqc3aIQ0FluMTgY07PVMkN
N4jFoie2GTfRofyUr72Kl8P8q7nZUT7Fcpv0FuakBxqwmb8J76eZWP+rwfXZ2OXnGrJSWnCE4klX
4/px+w9x/9X67EQXreHDNYH1KRRn3usjLn9YuzaX063XzVRnZ5uZHS0/wVTOZiKkA7vLLvzgb1Hk
rhFNEXnu+J62z+7+MD/4Z41zEEUGpeAxmKpQEwhW/JZ3buSZbs0LGdFBMbOF1ffI4sv8zG/VWYrg
1z0ncvKhQnGgPIfGJtUd4cn/pb6jSn36fLTRLTwokTuSV2+v7+niuZSpuRn0DBjFnadDHdzkccAl
1PdPfvTd6tY6qWsGZouzcssIkK4F74hamAyrXIw25/U1TG735iI9W8Msdg6CKVhJh4kONaZ62+16
T9j+Fw/+xXv0zM601LPaGLTDkMxNbzoGQ5kLrx2Yd5IHdCttAoz9AW7rbD0rWbwYzozOAmdSDIiB
qxgdLLuilRr8gIrasxxlW9cb0cs2p5v6e71b48xZrDfoZ3ZnwXRE1TTNUuxWVDeQ1003k65W6/a3
0Q55NNSg1h6vi7HtzOIslHZMh/pxgyvSlItAKvg/8qSmwJjqW6HudlqxGrzXfHMWTRtD91Vp2lDx
IDu6g4jXvZ55tTdspud5UHIZ28nn6866fGOcLXMWRDPEN6xUwKi6HWRbcX268SnTvr4z3P0Xr8eV
wzHPkZiKtAByTweceGaJ95nsKrfjLnaKjRjdHuPbYRtCMyZv+4/HBmmx1erAYv7+ut6XS+Xs1Pgk
MmU5RZhg31F3VHbCvbK1Dqm3NlG6iHM4c9mXL39mqQrlcUgivqyAbu6WAifDl0/6bQ6P5m3ztUQi
dn11K8dz3rTQ9bQalcmFyk2yr8DYPtVODo8b9Ko/xB/BvezGnrg20voffOhlbJHRNfAtl5GokaH2
rjOs1ht/FzjZs79JHfVZZk6jFu3Ve3/5nPxjbk4uMwh1g2ws5qZKZ/bFuEm4+y2KgZrpiC4ydW6z
Npb8Rj5tKghOAHkGQaclGrOLSUK3PCpCbHYebMaPw67enDZijf8cX+qQzUflL7QUHTiCcd52Zz60
++ouWOmHLKc8Zz9jdn3FVTf0EJ1MNVB/Vz0PNtCZQ7uPDtZ+NfWY/tbbe+x1ybN7DOL5rM8nW72D
Hp5b24mXbqudAf1A/LB28S9fZq/GZpdZc0oVxGQxdtRvSsN0wvpLFP68HuuWDwcjYdDkwIUzaYqd
X5iS0EFle5qyVWikTUJdeicZmyJeG1dZskPxEZUZBh4k6p+XdoSyqgU1R9FohLQ3VR/p43jHDmik
8HR9QUsHAa4byJ0ButOqnp075D8aQw7pY2TGTklHt1LX2q2Lee+Ziflsmx8NahjCsPxPVyEwEdey
x9ZLboCOTB7PmYgApMHiu5JIrSxPm33HY4LUtd5jO6uLLdhlN2j/pHYkiybDFXTYJp6Dmd9VVlip
fS5Ob4hw1xG4yAj3CEp9Wi/0L4VJbBE+Jk596NJm69FaQymLdpwOb7gLp0xed3kgTdqaveD4rvX+
unsstZQvDM6ixZhFRqkYp2meqN1MFWk1OISPZkQSYwffpa3qyTvTsIXGjeVNuvpoWjgHssS8NJT0
kqVp885XiHp4BLSC9Xb+D808IprzZBybn3B+rsXFZVPQ7E94c6Aas2Qtj/SirRSwdl1XupVoPCFs
8lMUob0WlXifyWDCreRLJUG3Hmo7PYreJ3HyuY4ZKQRd1prqfa92v65//gX3ZbKayXGZDwCKaJYq
B+1RqsqW5RcolvT98euxKH9cN7GUYwC3gDcFVCPAnjlCaQhKUWhDXGq6jqRbiY6DIXLb05feTFre
zh9MxZHTIEBgSRZ7S4y7DG6jiLxVZ9Z/DxCPqM045dZ0tcfw/fhRvs29bDusPaiWkn9sgm+E/5M+
6vwRHEVtEBonbPZI1Vb75l1IflFs0r3CMvXd+ht4cevODM4OTqsFKMaNGBRl9ID6DzJzGtd3buG+
kyUU5yDcIXYD/bn8jJJVKmhOVWxc9y3ujU8VJOLVcdhdt7KQbU9MOliCdBvS1NmxKH3Ay5I1cfoQ
cbSbZhdDUibfrPaep187SxUu7Mxu1kDOWz3w9c7W70ZPhjYI6nSn2oyO4qSkY2tJ/OJpP1vW7N5D
0y8pIr2jBaUhOINkVpfF7ih/DtYu2BderCsLM2dlH1jlrHQssNR9pvyyaeknTvIk8XaimNLf9x5S
b66MENpmvQm96CKvq5xfF1YcC2gdYbso8wc0O0tbL5ghP3ZK6Fx3k8Wb6cxPzJm/m3XZyiVtMB6B
LFCyA8/8WWxOLo9Ahktca/VErziMOXN/ETUp1S9ZW72R+KL1lrvwne4OjsFLDDWRNY9ZPNBn33L6
97O3WCQhFBf0LHAY3xmlzAD72rzh2m7N4qKIUimk5qwoKuqHREy8OpJ/JpbsrWzVQlni/KiZ09k4
WwmcikxtNNjR0N0m6KNl5dJoBr7SsWHwozZTsXfTf/+TZ9eF5VkwCRTUTaHN+FfkdyU7eTZpq4ue
rSORvfbUWYJ+XZibxZShK0zp1LBlvVPdCrcId/GGjlzjPmZAtbFh5gO5XznMVB5yt99J+3Klur3s
M9xwEmB0ui2zHR0UtHNroosdD3B8Sbn+VFbV++vb+Zbni3QQtmkYyECYQpk0W6XSlscYwZjeHh+I
nE6KjuGm2wmiLd2gjQPRYnmL5gvU4e2N8qu6Q6XwvykbLDvV66+YBVSxN8biyFo5jsdtevBv+q+t
ahe7SZJc9NIvqA5/zN3T7hSsufNyIPjH8pw+wOiPoh5NgSBArF7z6m3qnDQSGMgmdrF3hFVy5Ysv
n9NXg7MkvD2JY61NUXUUMydufppNuIWd6Pq2Ludlr9v6Qq95dkpVswuOMG5P5cpMttt7ankOlHZb
tEeYNgk2q4dzitBvL6rXZc0Caq2GvTDk/9pBlJcOiINM9VFpU22NBin36wtcdBjGOkkrIOYAh30Z
hZBFjvrspIDMyMX7pCi9Opcf2mOmudWpQbQw3163t9SU4JH2anB2GMV2CPNAwKBcvFS7g89FYLeP
zA5B9G08Kgdp0zwqPm2mtcHZxTBgwhAIPyHEWPNXTJuGY55NYzwZ8Hlfl+w8W5u+lxZtTNyusD7p
FlQMl5+zGCMhh3rq7/s3Kwnozadp91Dr/AXF5DSdu9a7W4yv8DEwN8uolynNnw6xEinhETFXKlrS
D7hIbsStfAghLw9c/3a8Obqnhxh1XuB8YPnQ1fy6SnexUIqVz3/BLPapg6kNlcbzVDxoHmrj3GHK
NtilD6v56dL3Pbc0i29SWqtGHr08k77+TRDKIm3tHhEfCEKTX2vpxuKGvhqU56gi/VSfTr7J0qb8
Jq2cjNLZ9CqrmTTfg3pzT59WQ8BSKKVnxug8tS3+M0viIqFH4LN/sTm4DLkxDpzyNENn4NBtw+e1
C3oxacSYDkkZzJ0AHy6dtrdyOjLCdD+i3Pd+QpyGX1FyHpyJlLjLndWC+nQK5jFOBq0LS+k05z1/
UEedYKTjNPlcedqz+Wh8Vp3SCTx4Xlu7qPi6E67Wd4cv12PPovOcmZ0dTjVQVbSL+K5lJtf7OEWv
uGNwdWVQdgkuQA0PWkOKBaplzksYUaKP1tGHsqRxOzd/gvQyRyfd9jckWWR2tUSRyP0vbo4ltzm3
OzuFptA2VYZMhN2PWu3JVnWCjjLQt4Eq+l4KvT9zBv7xXfn/SLuu3ciRLPtFBOjNKz3TKzNlXwhJ
pQqSwQh6Msiv38PexawmW6jc7RmgMTNAV0UyzLXnnlOJzi3swfRRcOgHl09DGg9Vyz3H7Pi9sOCn
o16H/UC3iBHRv9GUVTQXECdD7USP2sQJDahKu7ZfI6OEvrgvonmL6eH7ieVPwcH3ZW/2whQZc1A0
AnRUaxKuW74pjQGh99AEP9re7+vc2KMWarZUlv76PHbQgD1nLgMB3hhbwZo1yzt+IIhsp5j6w8nc
3gfJ/nSnUe90QGgIv2LcxrYZwJ1LxfADwAP8aGr1RTXqO2f48146mq2tk1h/m5/pGTr8I4PflIwy
NIziMPZjQnrlHuTlp/sLDst/rbN+6rdQi4+DCvgQPmUtgU1vPXfXyd7BV0N728Jj3wUY3/uw21Ak
RdddCHyYoRHQJkIM3QTSBvqUfzY7P/qQ7x92Y3fmtu01SJdjA+P0IXutAbXNQDY/vSKq85YOGAz2
/Ocl/5qeurWw35dcw75ve6krrB71CUuOYXmF0K9X++Sgb8RO7FYPVgdQLzYT0Nl8dr4AzYblVbiq
rVdjfBonUKAKop///Jt+DKW//6abNzkOrFbYut1wM/SdxDw0IQ4LLT8Be69vp5jdyfvurnjzOunQ
0wbOHcWCF3WzVrPa7RKBRAhzG0UAG3wvtv3pQmkWYjA0pdCHuI3+eJY5kpJlE6pnzROJp/1gesVF
AHgHChPDE1/W1/xh/frzvt5b9OaoNacyW2fGoiq5Sgr1K2Dzx/yeLtZPdub7p90cnkEHiZIKq+hS
jYiyt7r9mHNy5478vIqOajRovGHVbpIfLR0NuxoIsi3Bt7aaZaD0Lu99yo/XQrMhZI3+oY6h+9sd
6+VsJh1DzvMufRICensStNsRHqlKuvH/QFH6kxP8vuDN5lV2r+rKiAXHAsV9523snvqS+mN9Z/t+
vAqQ7VhZqxRoBNxsXzkU0F/OCjgDElnmAuLZq6UYd8zZj2e0qj+ulDXIjG+iRaWblIWtGg60zqKl
l3adWV3+wZX+toT679arM0D3Za6XTZJsX5raWIEcqdsNmnrnW348mG8L3WwYm3qzQ2SEhVTiqr1I
GrEpUSQt0+Gf2CJwzvxr29Zt/WaRkVLXmjliqRVawYHOsc426KnmcEiyjZG09275T5+mQ9hbRcMO
/7FvnNvQMqnQLQHnNmg+RO38Mk931vDRIMD+/58WZnTQdkXCgnnhm9L6PIwGNH2Rk5kTc+sa9Iq0
CtPGDP+8zI+VA1w65GBoQoK+4ubi6SavSEsNGIcX9lSCETB3O4AaH4CN9adPiEOurFtPzhP8eHgv
yf4xR1oLfJjsXiXlbulvTFNbBkVg8hpu9PdK85UDpiK1qOhRn/iGf+dbV4tw67+/LXfLfLMoUrcq
HcDcPlBwLryYGyCc/AZDh5B83UgP5Zley3MZ8OifFEu/r3yzy6Oek74q8KE6pH6XlrpVcSdB+smA
fF/h5nXXA3gl7QYrMJUl4GTfi3G+00a+t8TNu54zXioUipGuxhu3GbeFcu85r9vwpwO6ec6EmAwm
fF0BHfk5gMzXRj+tAyQQmLkTVvxk1b/v181LboY+hyo07gKZm9gUXZwDXTfq1n/6SatF+WahyrQd
qFg/qcX8lI6hwv/WKLHD7OFuiWN1sX/avhsXzAGuqEWDKuDaE5jlGEF33XtlmCISZbviffaL2Oyi
/tDv743x3rsbN864tJrOyVZug6wzPa17UsbqHxjE7wd2E3Y2eV5zk2EFsD1BhVvzKnzQPbren24F
kE+Y3lvJQP6GTUJJis9ZB/tudprLJdXTc9lL6T2+mx+XMTA4grAC9Nu3HXvboFKrmagNianZ86KJ
NKl5qYga3DF466O/vRDfkoPb9oGUW4usN7jkK535ioE2encll5dDUEbyuyoh93KyW2eimiBrUdak
1jiiUXIezihAISfrA5a6WrAqcd278z/u5P+mt7edBG5wqkGsHWBH8rGosKvMxlDd3YbsvY28MX2N
zYCOWpcZwUqdboxtFqKjCHaD/nwfuv7TM/5+ajdWcFCdtJRWtI7TNzQyGC/cvCrBEVkOPvsr7lB/
3bkoPz3f70uu2/zNSs0p7ya+5nRqlO7TqE+GcxcRhADLpn9ntUvvj6f8VN7+vuSNYbRsp5/YiCXl
TQctJTAb7KpkfJDuTrb9iPP6vtKNWRwFaiBDjZWkeG0i0u3IXSa84sjXYkjuOZHxBLeMeWCUzPZ2
d8dw/bi3Frij0cAASd0tUMGGBItUZMj/CXFcUkBJ6T6z7nr//vbQv62x3t9v57fosq46FdZY72d9
gpcJ2B4NymRK9A8e/RPwq/rXt/zPN928B6Vkjlat6ylH7bNNhigL0xDsKuAbCO4XYX985N++7uZB
jEwWrTxhNR0jPWI6AUvtL/o9o/xTdPj9m27eAAjeaGPM6DJpuRzN7NQqvVvZyVgQl3NIVDPnP7wY
Ny+g5sUAQVh8VtnWrgo8v67Ff37X69/wp2txc/MbQlSjJ1hBqJgJUTk0hyc/pVlM5HvEvfeWugkA
9A71B7aWTJfpeQDlnuI8G1Kkq43350/6sREABT1Q5oJ1COKAN3GAKkM8U1bRbwBhyK6H+iBgR0os
wPtiH53f46E5QnAx+vOiP1/Af615C/N1DL0vWh1hAW+Y7uqVaK91btkut7V77ZQfc6Jv33cL6+V1
IYlBw/e1oQCYngYYMW23wzrpGU4f/2DSEwhUC4whAO6jmXCTmKQFHwDCrLEaMLbmULvVP2r2o3gH
iAjItaBAeHNgC2U2rYwWrxfNRcUvj7IEIWyXvSBntqImnGJ7ulf1/iGRgJgMxNDRgEPV67aAP0wS
W+xV0p6CHEj1FLd7XKH5ECZ4vNcA/+HAsH0G1GIg8KxBR/zGbkgZVbuqBSUVBlkfrHDZQhptNwEc
to5a3Gud/t2ZYDFIVKGOB8iicztLYtnt1DEVi/VSsScSoizrnsLW3y/7ugTcFfAEKjogN99jqkuh
O6OJJezPtH7j9bbUmzum78c1QBu36vGaa0P23/1VJWpjaLv1fHrrkLZNAJbJDAQF9wQi/27T8S3f
1rnxHMKZ6kJfsA5fFF+f8gBMiaG9gGb3SJXdZCZ/thM/34Vv693sXT6JYRbrd0HMaVOHaUIwXbwi
2LOA+PeoAtaH8+/W/d8/7sZ/NN3UkLTFYgWmXbR4pU4CL/td6qQfr9xKbSrjMih/S1bGoZAoFNFQ
GiL506jIv6RUefzzvv28hG2sMlBQQrslH9AmNL7MGRXqtPuV2bVX0Zf/aIHbahq4+TNzsbAAVw1f
QhRR888/r/DjjbbBTwgpN1C06jeHIeVqLXcpVtD73FvSsG2hRFnU/p9XgTTh3+JmANnBVQmap/9O
Um98urWMgqU1d9xpqCz9xZyEzG1or9W99cGp0StbKYVqWTwL1ezfp8zq2v2ycHV4l6ksyIdiCCjS
uLPdS8upr0eOchvpeepnArJQoNOwaJzODRQF1KUxXF3NpTEG7athuu0IZcRocIbxve3kWfHH0eav
fJr6nSz65tSihL0HYFD86nIw8Ll9LXWDh1FRzS9UChG9AlS9liuB0KDdt0Nnp2/EKRRf61v9XFcM
d0ydpiGLwZQtJ2YvVLGtU9rVe1tnJQ0MWSbLqwxtw5NJqpS91uWkZ9FMiklO0D4CqKLT+3h2cvpg
KuthtIY2jBFdMoF+uMXaPndzoueF51g5ZuGEYlR+mjrLJpUgYSrI0sALsmJoLgLSUYHQutqFxAPE
nR11eGDjNGAJR4qppklbvRuzV1ZZFMQ7tbm3jKE6mKPB3zCMMxoeqCtzt8UExCtwIGy3gOM2Il0/
vnaVKM+OZGqhAEDkpGcWVM6EQWOdzJvWSU+UqL2nzBxz7NKoBMYkOZ5hsNPCa8ObOEkkJn2ygcWk
IspGWTTNIw0rgiYtr0pbnJqsfrX72XEXibSHtGQHIRuHsmu3CtNHLy9n4oIo8YHCtuspwPtGQxIx
ZjvZpOdGHrttq9V5UNcgqXfkJQ9atVO2w2g6HkIyZWumlrwDmaIZGkxTY8PpqQuHVYVjrUKZTis/
0nGsfUFr1RttgowcHY+9mdrkmjUWOiiySGYjwwyvQd6XnJ/tkYy+PMnwzwPvPJ0vhTfQOXfLrgxH
spg+k60hXDKZAXuADK3UldbTxyzfgT7d8Qj+WRz7TW/tOqRVHUF/GHiIBXpxmaghVDEr9AQy3iDn
1DqC4vc9JwWcTl2m7iKmo9rPn7qSOVc6DmLvWGN+qnQdrB48/1LkqfYsbXxVS/XM7XlXLWblNaPj
lQKl4rEHHrzP/Lk2tk1JWWCgmO9ZevuFJo/q904Z5kuRDLN6JpX9OnBwuTSaZoDhXXX2HdELv1Rq
0yUCurnSoO6MaQr6Bac06xeiqK4F9YKuP3QkzJbsGYqOGC8bp3jkkjdru2xuztokh1KjxRmEX4up
DkVfRfIIGHCKJ2gvcQ1GToBSjnY3+8N8KWWgrpz6UGu5Xzu5r2qo0jSfYMQM0rIJGiuk0G7ONJA3
GOzTycQL5fmOjNoviZWh1ZFtU0wnqxOyh7ws5tioWjZAotGO+IwRCNWyoW4/5ZULJqyXpnF2qkif
Kk4Pi1bGlZptDWKenEG/dmm+mZblaC7lr0KdQ0nU1yFPD8S0LgNI1jMbjYeGesKUgolYRzk1faXs
/L6Zd03ZbcuRfckUsWRzoH2Y156YvwbnaSwVV9VdIEcWx2Uf1H5YuAep4rYM7dllyI61F9KERf5q
M3C4DN5yqu2T+qGcBHiSU9Bph9qnkj0amb84b+2HssAs+syE5iCHmtxLdtXPoF5EjM7fO/KkKwss
/lmD4Juc+dN8IqrvMN/RQoLrxVz0qxVrTx/TY6OvcnvPA3dzhDu2HUt0MxN/BJkVgCwX5QlWyB3L
EjTYT1qWVP11AFZUk8D1bSK1Zosr5WipSZI7zTgjpyweAaTdc4m/Q+TDh73GRHF/VkX9DBIrTxov
XV+AlzwQcvpQgWPamrk7ddaDNOZu1oxHDk5JSBsFJFM8WQebZO1L7xoHTE2H8kBUooX2rKGk1jlB
XofTCx/PSrVF0TIrPLIFzqmUNkr7UJLDnAEujOR8vzhelTPXsYOh80oJHDzQF3oCQxlMYldApEax
fA1Lms1+LMFTkE7h4IwXpX3JUvRGsmwPjgufF+/c6iIpe9FVTOMZz5JFXRgBZLDdR2nt1eWaGY0n
y0c1byMJJMqF27AgzWMOLkK4sSrRrKArPB1cULDDldYEdi4A6PGmSvVaLXUtq4LsYDSmj2bziRsu
D78oea0cyYXby+scImPP2eL4c3oZDOAMlMWHHrEFUsUJlgiQd/msNZvFTHCgylbvPaf0uyGyjJCz
5wXzreYQ9UbYqxUA+V9sjDMjqmE+aKT1lwkTyqjDytdmSZr6kAE0IvzMiLlzVUbYN7rPp9h4znho
lKXfdnmiUJjEoOcc0tI+ReRsf7X5Xu5iMnjAmmGaHpjtSAHha/0yUL+ZO08gp1OtQBEfTuY57LlC
P8A5NGO0AAqYHnANyy+D7ibDZXWAzc97ry9OmGkxc6D6t+W04+Ym5W5xlgFyhUY9ixzLR9pW82Si
QYvke8a4mda7TusNjjunb5nsZ+kWVBtSHzNtU1n+1J7VzKsvkxX0beSMwk0P3RSR4VKiVFWF80cm
Ba1zSonfYEw7i1LLVabNQl2+bwtIcMoeq336mimb4lyDYQb+Z28rUVGGKypPDck2A8AI0pz9foTL
s2LUSwvJy8ZwoFGDVkjm2XRnglGBeP1V7ncGDR1k086Bk0MjB1rl4vKO6iGVAwWawoOvD72X4lGr
kmcPl/kZU3cuY4Go9gxSBeTAir2eJVILO+TnqeV1ejxIvjEdRUf9btz0BCGBGRCkfwzQYJSja/rU
GPGMna8PTb9pS6CzYSp6r+svwCz008NkXWc1KfoIYmkNpsLspKogPJRFTZ25i3OUEBHI26rcExZJ
9jF1Drl4dNo906LWSAxci6x8ScnjoIRFBjPsq9AflxOnGHxUyyCOVphqxBWXjwe7YS6BedwX5sto
hNic1PrVZQE3IATiqyg5i5OG25bFS/mSd7I3SL9yBGXFL4EiixSgZesp5ZtKk/w3uajit6O5ZPEg
HGqXT0OzhZjobHpqEfVDCDGs+pplwdjNuCHPoGWTDA/Pebms225vuzyugEt3cL9IbGYn+tVVgQRG
rfrC83AsovbRxP9D5ob7WeRbrQhyG1jMXWq+LTRS8o1KDvQKCvIOZA4ktsfnekDCP/nWV9YfuR0o
usukh7Z9n/PAyjz8m7z2jfGAskoP5/OMwRUJpBOpnSimS+cMMI9YjNeZaH7Hk8y4WM25XCLIGEGf
leaewt/4vC20XWt84sP7KbFROeal75A0HofzbDJfNwIVRrPzhrEA3CLRxhgdK9eaowZzxs1WhaKf
OkRSdVDxkiFmrTm4oB3mxo8i+y0QY0NDQjwPkx6OS2xh+AWqorqpuqmWeUaKLYjS7DBTqAWCR0on
fm+6vH8CRNWt2WHqGk+znm3rXNuwcHuIkSEss3hA4JU0eDLJvkz5zk4TNIzd3IoL7quKCOY2YkCx
GiWPEYD6Fvkt8kspXVo5D7QG+4Jwtt7LNIHWhf2+OL8z2vmWwwOzRXGx9GA2CXmgTIPg0hlGJQXz
TZZjPm/XFlEGbg3rwEcP/4NVG5tv8yEk/WfZfzZ5NBZJ0W4NKZCng6ZEOEhZQx7zag77CQQoQC3a
sm/UJ+a8a7ZfiWPBEDcJ4driOFs2wsOoHJygtLmXF+zkaJ2fYxAq7y7cbnx7LuOuuBZDGdnl16T9
qhr8SLkkIZc+GvlaVE/K9LHUeZwtM0wsDsORDrJinPoJeuZjcUZT3TN4Y7pCQ5NJq4d9KpOgkZVt
vbBYTxVXE7+1Am5vMXww6AWNorz1mgjzWQvGBo6wrF1eYvZYQe4xzRdDu3bzRiFy2FQfHF7BPE+w
4O3i19JRFQfDCOlwIWDQUhFZlZuiDbL8OC6BQ0+4HOoQOPMhq3CChxm0O6LfcCfuWdCaiSknk8PC
uX+lSyADCo5z44WDIDJJRVi3QWUUvm5lUJrUXJ0+OpgZ6YYNw2vSX/RCijM1mEeKMC6kmhrYkhnk
TsjY0WgiqPcWeOqG+lxoxwx2QCaDj9Iojncjoa2i1ZCqAcqdsNRDMiKlwTA92EjUyLuuvynpNU8N
3ETFHdvLGn4AxD1Do0JGm5pRxWOV5LagZ12xjN2XJTcQeUZcoYXtEFb9Tsi+aAENQPqZLdhqjAzA
zfJlx60tHYN6OTrNpSxaIMLiVgbPiHhTdK9fKq+gz2MbOCrwJX1CNa/gD31+bUWAkX8T2YDu2eJX
JaJK94YqmOiT3I+RrOwa/IRyIX5VH51i28BS9tseooxZu5fQGlOeuPDKqvUrbOWA8S9uofmurkbU
3gk7xx0qwtaWQ9rbMcb98XYbDMjsnD6ca4Ca541YXnP9IAsZM5eeJvklKdHDjPGViJN9mXpk2an0
uiihJoclvCFiw9xfMz4hJUq1J+bGafxaKfZFRbxyDUa3Y3oe+zcZi0jFEDvLewcvwj7FmJiL8NKl
9Zsae1m5NtIfDg2oukqvmTRDH37ypWY8CKvaOGbjqRX+LuJKoEQQsNyjLSP1u4AQwm3N+mEBXYO7
AMXsO/JRUhzPnq2L2lduRWAL7IDlX90SQYMCgXaQo4sygFLsnVjPguzG4WTNn2N3MQ2/yV+oaQSj
fKiqrdVtHOc48VNZv+WN8FPHM6XdYHvcjm2pdqUxguvF8+bmF1ugAruATpgGrN41GXFXibPfnXNt
8y9Rned+q6kv0rTX+Z4auwbRm/5hYrEk527/lJk+4d4EkQT7gpqHUlyqDqI9/tBjPLuRNmTuoiFn
D04nRSro87UKfdCTNrz3KIf2ae6O3RSM2edUQlwjaNiLk8YS0mTrwUZCn5oct8RADPFSGF4Dd+14
8llJnwoRyCcZPFJVUD8NmWvw3eBgqtFAyOHhDyOwKMNFhMQzloQOrgTNggd1fGrHrTWs8Kz6lWXg
Fl5pKS7MTJZXRC99FusHdqCIQCli3ASev2OgGSuRXwH1UYFaejepm0n1hRFaxtYpI9x5oj3iB5Sz
j7AqM0+IoRpjw1C46eSrSkHETuGS2hdlQqLl6sKXv0rqWeLDArN/5TbDGmGczbOJGkQfO4pPfstg
owTHAtt1H4bpNdteg7OHPr3AfbUhnEo9+Qsuvgz115V+ydyOGIqfjksRirXFoW7AjGgYQUp9Wd2Y
zcl5hjuUkdw9ZZ8AlvQwsLWHUtVr9TTJkY0GggEqZ/CPGU8OnlAKawKtbZcagfY8wFEJD0jUMrHS
0Plccn+CS5iS2g7lJH9dIid1HT2R1NiS3dYe3BYyNuDARi7jZvOVi7iOVwo8ZOkRxw3cZlXcikjq
o/qqMvCQI860XHxvhqTiMn1MmCcCz0t6VtuLOZ+1l2IAsK2jLwWIijOv1L02940tGzCZjI3qv2YW
6tOhyUP5nFs+LvmMDGVggfVZ/kK7GiqURwAASXpYEJAjirNiAMwNEiEHNAMbIXu6m7cVhk2Uraa4
uboppJBVvpQ/Fep2rIlv5Z51sh/zozy4Dkt62RNa3BQuOUFCxx48NsRykvZH6yOPCuFbeAovTe6q
u7rypiKECX6Uhdc+S3nMqmP1ahju9Iv2IJvGH1d92AYIaJSNK76UB3aqISI/uB1NWhRuqp2+R96l
RwZGNcJlfLKqbW17Otlwvyrd9rjYoXldmM+6B/rJgKZAzUCNJLEuvPQQh8f88gIOsj3qqRb1a+tU
9VvqXC35JQMJborqYrgUX5XkFaaHupxRIad4rsVDkwyf/YE5D8PoTc+pjLw0yKkeaAje0X3P9qPm
SbteYHhPAzYfHvd9pl5WeRzDdSBVe67h00aMU2u/OzQL2i+6r3Yj+QuXuEJLDRhl21fMQNnaO2Mz
/Mr3Gepcy7ZUAkmJLD0WnSdrx/YF93P8qhRvmkCfJm9SmqRO4U3pIcuiYjnU5jlfjlpznW3fMc5q
WnjNxkIOzAJ4SFtEnYhBIKIoYZ6/tg7kJq4Temf6cEYS06dQ71ygOR8QDX8IXnWIyhJga76x+ots
XqxChFUH4mD+MgN+ZkvnWvH02kU3Bqf22Vagtk/7gOSnVP/MrCvN3f596BNNTpYZofujQfYCnNTK
KVsC1YHl9RtgomqMPxEvJTVGrrYzSVCVsz1hvfYtiNwgMokEATnyroWJmL0SqZOvI7R3B5jqk/xb
x8wE92wMKJzsxlU6b3wZdyjVqL9HWMLzPHjTKZ8eBuGheNCLCIqZ08ZBHh0iKwUQNs18nLatQH45
LnPkhvEEYBOuQNH42UXDD5hD+YnUqM8dxRbcgGCY2uEXIW5XBwi+hBWyLrQft/zKj6mUVLA/Ot8t
m2xb02BaIVFj6XUfYq+gdoaDhpZ669ljwl5Q01Ce0ytTXeiO1YlkRe2VzfBvrrVtpN/ZU2tCLCoy
4aPng34CJ2kdU9WXlAckiF24qE8y2yITLk8TeMke8bqWoD7muDqpsm13XLssL/Pepp8W2U1VUI07
FJsgR6VC9SM/G7PH8gOopZoCh9BEFQjzBIx50PBoVjaauUv32QvOulVcpPRrUIWpfKEnNbJCBzEF
uGFgypyAUajzJF0RGZAPOZlvhR0gbudI5acAEXNqxtklm0CsnpuReEPtYqm99gBlyrmOAftE9dHo
o7Z+mIbfmeHzh1R1Sxt0dqqPh546Vz1FBIfqQVR9LpmXwqMiu4fg6KdIf6EuU3ZvmImboUsFW4x9
eiUxtNxLKZqee5z1dOgNCBbFFH5gkrYjYi44vZZuTflTluF1EC771Fjc9oqmR6MdRhQJxtMCrYsl
ELmfSf6M8gSYn5Wg+yVgGOoEyaJSINBDjf2XpaJsZ27kDdJY/jl9dPCoPBofuEDTSYtbry/d/muC
VnntDu16a5cjG05oXtsPAl9pokZjQvvF8ECtgnLh4FvsiR2lXxx7/0ozBCN8Wzt72bxaJaoN9XEa
kybibaB8aIceqtdwjlCqUZUQzbSebOujuXMQuCDjP+O8TUAmmmTxNTviSEGPjk+7CD2JTkGgvOmT
svbTp1ICFxVX4tQO8cP0Ipb0ADmQaeONBoYVjK9rSOg8ajt4N/a+oGcgu+niGwLFWnc+y2nApFMh
7VEHQAindaHCtxY/5cwrN9lea14s+11uQ73CMRFcvw7lMI8WmNN9HlDf7xLzyC9pGauPpRERkN7S
Swqh3Q8QgaIGpzLfhDMmLO4QJdQSjNpcYGM9xFUOavcO3AzJFa9KDzB89YQKnNvLlj9rr7O2Ycar
jIwSvfPlSZvLDcuaeF7e5BkiUzgsWfJBbxUaC5Jx3gTotKCeiSpffpbKL7DAuINcRQtBYUjPvdRs
wRoEkb1uQDU2MJdVOFGE86wGqWPhgGM93/DxXRL20TaLZAIKrKyKky3NG22WfE2CdrFiuJWl7uzm
JV+eBMq5KWo6vbI8DuzD0lE+16vIIWczz1wHXh4AXDedq2i0xwe1fukL1Zsd9YrWBSp25XmxP2aI
Hv+lT4UZHAxPetrSekJ+U8YEWR3DtIT2lGqnSjzzfJM1F5pHpXMdKvwXeZXqk7xsqLVD7uUrI5jR
igdCQiLNHp/gb3YSryBxpbstYgSAwFl7Kuq9YkqoBV6c9NUoHuYutrujWh4mcp7nwBkONqSMuhI8
mA3ZdxILdMwF1vxV45dB/uCYe9cgvZBubPk5RWDbNiej092eqV41vdVpsxf9s0AEO1HuyxL3FDyc
kU6BJr1Z/bEvE2HFqm0/j3IRNrjoSuO4VEFl7qxgmkadts78zB0jtoZL7yDTyfzaSAod1/U3xZko
x5I/chAFawkZx00Fm9+z0rdSBCbwproAok+GZ8fG5q/C+mxq8mzD0qTaq1Mi55N5DDUer2xBEMtE
TOANiA5FJcaDGjnPYtmJ7vRxRm03RazcY387MGXyDE189Uoc61oi1Gq0NNTLg9QeB30r2pchv06z
CLh8SFMDjPYvFRglqq5/tOYiEOgJFRTJESs8edgXDnCpyHBmYIrz+bGsgI8V55aHk6mGfCgTfYTc
+IjSCAjZajYeCzgXSFCGBCY71+cwT18do9wYCtKVDkTpyIXAMoyHi4LBWMDgk/61BboLAkcbZ+Io
0yDZKDW2qVEO7kEbr8M9ypLugRzO5TmoN/PqQOnjrPwyZnaGxodPmy2rdkv5285mPCzq1shkTUNK
DEkKlbKOWqLv1brDRcHHtE9qsR9gZcpUCTurCkvNcvWy2izKtLPNh8zEXw48fV+wtaESmvPkaUOs
TrWP2THfMCHnOL/rGp4pul4zio0OBVUZaidU3mYD8iUmXTrpN6qjdA2XyRzq8m+NdW5FWailNJ6V
fGsWc8IHGP0ZFSfUNboCP6bKYyUbPAU93pl+sLL0Ssvy+v8i7byW49ayLfsrFecddeHNjVv1kADS
Jz0piS8ISqLgsWE27D/1V/SP9Uid6m4qD0O85kURjBS5E9hurTnnmgv3i4GClkk/Fr3MfKO4BtmJ
SSjTZniWUQcfOu2WbJ/WNEYHy0r7IQ0tL17T5DJMnN6fFrBym7kQCplgRH0W1SN1vRMuhfWN2nKz
lcfqDNYKqA8lSVjCD/PQb0ekd2OMhkv3NhNJnx7RnxixX+2t64Grr3pO08Oc03zXjlfmSN+65k53
n6oG4lc+WUm56Wt764xQWsbn0e6uxhzptneuS1RECI01i1ujP2rWtkzvBLkO89+YBy8+pfNWia8z
rw26ojtWpI5aJ0MmLzIsvwCGHMpkq+ZPMjW2pSNeRKftbRKOKWPpNvk3dU6P7SRD3cm+qH0fdp12
U/TG7ah3V7ZU73vPCT3nlGZ6kGYGulZ6TJo5MIS+EPGVWnGcUns/ZCKwpOy3spffZNLVviaKH8zC
nSUF+ZhqPqnauNNLKCkrpg2wEq87qQAGczJ16p1eqnedN52MmiYfIoPuoN52HoPe+SGd+mHIE58K
4yspOYKy2l2VzrFOlr2aUufYG6Pfz1ZgQTwQmgpaFWZC38RxRsgB11Vp3+tKXxdN5iuAKwOqhwnS
L7EwlC+tg8UdMGufh667auwOVKkI60oGRgxDQktNd55W+UBOlcJXNTA4C9dsX4T5yGkctVs3Lg4e
W8mtO7914jCpMEMzNs30MBL2O3CDi3mtDRjsEMrWM79oXWnVUeg1fTHGMKNR/FA1vqUsK3qgrsrx
i+xuQQ0nM/cjgFWIBMjaRl8v+Sc1vk2ioCyDgaYa6RbuLpkPhffcLABrvgYICUE1FI+6sfaqoG99
B03cQpwWFgCSpW9YmzQ76crOaXZJ91DFvMS15OrodpkajNounk4Lnjkx6QZJhvupM26V8rYSnZ+P
18RDLu4oFuSiuq31bJUvz1SVYXv64tnfEvfJPOfc5m3cvozTpiHu7zKLi5xcHi8j48pp943xxbYn
PwXjrX/onQz0+NadN3b16BHEL01BAVwAWmaQ6VUPI0hxonOx16DygRvvbeV5cL8CEFbTUV+uR1DM
+ZNS7VyYxQy5Tz+trPYgMdCWh4S5FOSoSnGd288ekXvxbHmnUd9YfWh6nW/jmKV+j+aj5v3ooGpM
5L+59rw410n1eQKKM8hNnhbtu958gw+UtQxd19fzOIwwwIkrCEsy/cQ6CJWdJF6M9hoK1Emfe3ns
jENUrUlT6ux7DU/mRE+2V2w1oKIaNH4xyZ1B+gqO11NibKX2VRBZTN19nvmuSbLRBg5NYUiPdfc2
gwtpnaeYyChVTxJ1e7M2jS+KC5UH1mwo4aTphzYlmMXYOqGh+G1Luo6lr+E+DaxykQMaTg+mC2Xi
eYiWQooaw1ncsUJceD2ronlD28MPEmG7IHfOOkMkFLcJKUPqS7i6ZB5CuP6n3iyDzgHyn/JV7FBo
RFBeqkagMMuThCjhrc+8FrcpTqVmBxWxq7StXY0rU5OqN8nwfeDasuiGrEDDJ3UdapFYlVm3oiza
GG7m4YC8Y+UUP3r9fnFv02XTNAfcQkLXOcbOzvVuSve2nW9shEBLdswVGEZQNO8cxD16/b7kuI2c
eisqx09s82rq4mtt7GN/GN1jViCdV4bnQWvWca08OA3mcaSKad4+2yp8JniH6d52Ait9c95QqH6s
VHNTAxfPlbZ3NBcaW4Qu6G6T0NwMSa1bzt+KJAlam/tkLneR5X1GJLZp0zwKluQGa5GgUuKVO/SQ
Ed3OGYiVDTMwmNzz1/BQLXiV6ktYZXVyQsMShAM9VPnXse2C7JwBdcyToq9b+9UE1El1aofT11E3
7qaK9RP1APrnrD/exlr/2AD99Iqxq7Tiqpisk5cYm2kB3m/Gq7G8shplnSjpflAAa9vYoImS7lcV
Nh/1tFPhljpL81s7BeJjq5STWFnQIrbt7eaGJm5pfVTll/OXTAYoqv6b6X0RgzjpEfjxTERvVfOm
n7PrhDU+qZi+wvcMPeeVXW8nt1r3CCxijSshdwO35ywFDWsgFRDJb1WYpSFr14Nqr9SheG2jbqMJ
HADc9JMyFv5U2hDTyaaweyRNqJM8Z+OJ9qZTvorxVe2QNiSwYkpycorELwd5pdETuxo/JaLYxm2M
p5x4lkv66bze6jJtA20UmxaFg46goaB1agYfb9ermI6ys3eaUTEMWrnrFHqA9P2+MOlNTfwxILYw
R2MfDXgHV30QTe7j0qUPMqv2KbxQlieh1GhhLpRzDvIQu5/m7nmeXdDQTt0Q4gXWnIfzouzMrEvX
+gj0ujRQKkrLQs6S4WAOhLC1KXYUfO5pp/FJ6b/oKUSsLG/tNPtkg1skPRlBqo+ITEysv8B2phbh
UW4/qot5tLLkJGYDuJG1vrhPaTtdOdpZHQK9qXYcys06aqfDoLnngOtLaji3aAqPlluDHtYbLW4D
U9WfZZ1+UtHvdV7kFzMTaVVBM5TwCg2ovdhlBpSlWOSVq7fXhR4FUb885gryEjlE+4IG6zl3QKAp
6kNUy2BS3SONQQ5JW90sSb5OKnGcedayJ1npTfDwZueOz0kKDGKRT4ki9TvwYKNvv3llup84NhTI
q2Jyd974vVCanbRIqt3afq2rzgljVSwr2cbwN9WXKc/X3QhX3qrF00yKwUMMjFhP1kY0tW9xAY5F
eZd3iz9PO2tOgmG5r4crU/yoo36VeEPIjIjhqh0eJirdEX0KYi/FuLIALUFfTC/smieNnnWG60dT
5msQdNh6rZy6Roywl9N9HuchJ8mSDjtBejTQDdzuYlCsTZ6D69xj5O+P2hYXZV9M3HwDDVk110+M
/qqzEKiZ8pg3d4r3pdfbbRRtRHlq2kOqm2h/JFI5NaizLw0geTTexvZ9RSCbll/NBTXHQcRrE7aG
rG1AKanM+LQiusy5jIfbAbBdET0KyZOefPZi1oBdw5H5g7LW22/C/FJZ27zlzFN13zq7D7WPk3Y1
LGYYTcjICIxIQK3MWSdyWHvtzlqCXArfE11Q1l9TQIiK5H0DvSPBZCc6CY6sdrveufqLPvvSC1tw
fCP9HkeHov884Y8DxNB1hzKWfhbZKw+8cDpZYBwlDnd4z/U9949756jM6kJe8cBlvgzxwRwf9Ngm
n6MJc2z4hMZudtOqU9BUwleJgTxQAttWbjT3toZ41Ejr5FnCkFubYVhorogyMcwMrApNlIaQtlJH
bLAe0iaQyuMoTkXK+d5sPFKOYbzVkNXkQFJOEVIVEQyIBOfubo4MEO5mvagQ7PMRO5MNu22lgT0X
5a70sn1ioWpBbznnJGM30USDSpZKXh1LmYTKbATReK2wiNSUbg7Tw9TvyINW80SAh9xksfLrrE13
VY7TblZcTaLArOoE3F5L/OpmuS/ifCcQkrLkoCgBUcVt5qbkNcAmPWftiUQYsST10NmGJDBUG6bB
2OTGy+DR5xEImU57DU7Cap77Vaz6Q4/cqKqCOkWxOfywFvZWUW5Rh590s7vV4QIMjYISmwvabdlD
M3EAari6usVo/iC67nlZ3HD2vBVim5UEhFesMMu+ac3OQXNG2xW/hkceDHk1Sdp34iJidcu69Whs
keuHWhioYjGe6WaIP7nmsXeNjihwpF+Jh9VyhxbKo8HXgjz6fHvPKiaFaOQz5ZOVyADBha8WJGS8
VDeHCQDArPPpyaKVdsKbH9JtD70rYwNxK5Sg/eKp00YWgNaoZ3rdDNyzOqxH4gToIm10fA3IfAy3
7QQRWgFvhmLlSqbb0VGN202VfJ2M8ZCPAMCRiue0mm8bBIgRwrvWNvyutOgbhUObHHx9dABwAdWK
24jqMGVY/HPS2I8JecHttKAaKdEiV8eoLHzHyY9G5wSZgxmW+tW1gEJCwwuWCeGPJELu6OekrOt4
DoRiXi9Kc8pce51NxsrmxVqk9MOsf0qG2Xf5y5CPSpUhO3RCARarys+tUQTGgksnhNq8wC5fJcbi
N8ifYmBhjZyoKKKtIyx0eIkW9pO2ksI6YCWK1HPczij1sOqgteB0sLguDAiXFpwqFyH3J5y3A6/g
MjbqWRoCng9Tw3pt6RwW31IgdzdJZJzSObWIA52kCU2mo2vkFqB1MtacIW1R+7Wjv5ZF2Wzjorrz
llxde3a80UpwZgpbX2JPuZPj8DKYLIuS9tqhwMvjqiiVaqssugxtQL+uJBwbsppoSd91GheV5w5r
RO9FMJNG55qCht2Zie9pP75KUm6PruVJ+tLyArvVBULPvvAr5EVRq9xFoicKaPTvpVTJivv2h9mb
X+cenmFW2mdXrcnqlvioFxrXf2uriCsQoXnxcjMl2rXrJFe5UD/L1ts2XXc/mkC2A2DdVAg4Rch6
q3bPMjxv4+g15WJd9V0TgEI4b5FlR70eYlt9LbpB92PmwR9Ssce2jSxtbJWVdFAFznZ6wK7rmOnT
3mocNPB0zfDnwTpRrHEWzpE96rGMN2zPNJCaE/m6Vc4rZ4Jut0V13ZSjvord5Upm9lfoqZlkXz82
Eu4zkdWdNdZtoBoM0mgI8cvlpfb0z+6SbEWZRKtOqe+qoXwEKYPArb2VW4ltFY1fVS/65jQirDwd
uhtpkJdSgjlW95ZdnexmBAxNr8eou29S+dKQgtax9bkdzet0sK6qDuWhVj5ElniQibXP7MgMJaLz
LEP1hd7sFMsGDez5jm7j2U/MjP1ktBtjBiijYDLULEjlIitukwGhVJM6flxlKEXki5kAkGluvlHm
+jDS7hTxM5prRzcfGrc7Syscb2U5ya3ZlWE+2Vu97a5yxdzOZbGVo8K9OgrwKcWyITK0pzyJt86k
vQ55N+/Kfizh++KzmWHCPZrl93ZfXpu2QxIaEYk3Vg7sHqcvlVLTl8nMbAgIs0KoV99haVHAPi8t
Sp/pph4HMDO6a0bdVdsRU7jtcD1XZuZnZfE49T2iVSTEbtN+c+3iyqRGg2qiO1FVN1RgkPejFqow
2dJGlnvTOIFpq48jUFSwtJxxRbqw1yft2sxTuc+zIlpPitKQjIzHWpr84breNNWSRz4wHYRXl5JN
9t2xaDXQ3rLYq1Z826veTd9zOuhD80MtezOgr6YRtqb9baSBDOq7KX7KUhB3v1lc+66KAXRcs35s
uym+z0j0bmJVrexQimHZqFVEwjiDWH4yPccCT2ggJ3RDladltDOxw6iW9hrmZN9i5TY9pAMhUJ1l
1FXW6hLMggiZtAmjJwsioHTnL6qd6jstLt2bPvX0ozIa6LM9N08Cxam8p7r12umTk2N+cU7OlbqB
gslU5NerdGgKc8vh4KRfdTvu6RlWtZYXJklGf0Ral7I2OMsrbVajbRFVKgRcTRKEoMbIvjZlWkIO
LGl96Ipi2uGI6K3NmhNxisBQR6Oyr0cvQvJUjv2nOYEjaJMMwkJzk7VC0hV0CQdCpBjqg6oM+cMY
i3rHUlj8XteK/TDPVlhnk7dJcKLYula7UFMyJ5yoYvazxiVYQsAyH+rWGoK673DzcGj4vkXcl289
ILqwbgvcmu0z6OaW6tbzGpebTW82s2HWa3VRpzvWAsi/4w3bOlrAsrIpCS0jcW8HyAP2EOi2lxVm
qM92hBxWPpl9AUw4p0lA+QnJAd0FqKJRdo0toqCwv1lxsrZKSHcqPAp01n1mgq6Z5qszll8Mge3Y
hFI4zsFFumMTEactTX2y4fX7AsOfwhi/xZF5I7Xs1izVezda8Eip6HRYVrmKxr3fKxg9EDLnNrad
gMJlTwwsm4og0rTQafL1Grv6OmjxqxfbX6pu+qHlXu9n1oAPJ8Uq2srODRSBOIE62eeJGlXY7m60
6tskTU1MfB3ZV7uoRa0NXKPmr9Scq/aO8v2EMo+2nWMvtFoxYmPWnQPMSc1luwe6JqTtR8ReelHm
yZWyWJG4yWI7Il2OusgRD0Ztk2KLXhnNfZW7DnEtQvLWV2RSdqHbjKa7aVVn0ddJh/f+VVNWXo/e
wfS4dVwL2NIdY6XsgZqS2tvkNKKe+dMadQqRXsPbe8mAgkV3hP26jATJm6JrXHtr1f35ypK60sGj
VEOB/EQUQzDOKYJs/jfcUxR3gqtdlNOwKZN4jHZ5ko+NLxRhxwd96ctTartVcvLcedHujdh0dApq
IuImgQkXhE1q5tVOtUQ0ovupUUml2rCMYTrMRXQ0dHOgL8OgLOOdm5uggZnVck42hTTE2ujy2tyN
PATBmxGn1l3iSA0mJpu1eZP27ej8EEkDdplRk0WlRSW1ficMfPT8zPA6FpEF4rru4touj3NWtlhs
Z7NRhPTuGbz10FUaYbI92nUYSxAvomvFaD+n1li1B92ICippciVOIqTdHbKASO2LaV2pRtT42P/1
0EcgShwWRut1oWk2ubM3pqotD6I0qDyruG77Se0E+8sbxqPZ2JwhHV1NNDQqLoDgEnUm9p7lUNWI
V3IkAItVmvUec+45CjLyIfhYV80zb1vbY7vcsGOnlBzw7GPnNDbI+2KUthZGjkGNwZx3FrmPoWju
RiOsUv1Y5N73HkgdmDCBoVpJDqNpm5Pwtyixk9iC2+m8PJi7bOqCJK9AUcYxV79SZ/U4KXGpkoE6
Cu2F3Lo/v/uiEndqTIXcXZ95qnyIOly+b7XWAGaiK1PTfHcHOZFUcW3V26Sj3Gg3lD1ihHwmkwmc
oq5KNq+YZJCMCRr2YRYL6oSqdRSNhGKe7d3otHJEc5nUZ1VxRekhngId1jcYrKi3+lRNaM6F3vGY
ukbGu5TNUkDmmsJZyxLk69BahVkHpj7w9vlqVv7YVG750HUiqXbONOvNVlh11u3kUGfuMV0UjkYb
lrO6rwZdgUIqzRn0ykt0ZRtX4GQbtzK7LMxdT8CWj5rZ30TCrZ2DqE1Qhzgv+VfUbaXeiaxtaVsa
YQfod1HRefucpWOF0olhIOBWesrnncIslZXaObH2rDg9zOi510a7sXKzebFMJJnSzoUMmqle0O4A
+VlfIunqU7uKGmvpH8xFwVpXNyE4F2lYmJi6Qm0O43ImDaNUF93nrOjN8VoTbnQ1asZ0XY2eOqNl
cmW8HrtYGo+KBe8TxpVatseyjEogs1GMX7qxHKm3dQvbganModotCuZimjRMNo2YhkaPEXtHsrU3
TiYSRCWaSVtYb4EvdPVMh6ZoxiVFVhkbT50az9dTb0VP+UK4utHHVrhbdcnT+67M0uFKm89w9kyN
o7ISTZTh2KlwKvr9eX9hxW/bamjps1U8Upq5IAgsip4SC1qnuruIBg9rK+stfLNSVdxTBWuByDsW
j6ITAhlBahXx10h0reZrrapaAWjO7J7wrBdPKcV71rHuUy3+bCrlZK+JvkdwGspTB1+ItG52nEY0
Cp5qE6Gb51Va/miOLSKcRmRUL6qlaFFusP7zcCoHLwqnLqr1Q5ylVrOxhGzMcBgU8cUbKq7GaWmc
7OQNtYGTb00hgD+mEKvTYJE7VV3OZeJ6dQ4nGptVtBeVZiK80IxFJcee0iaMVC9HGGFES7GdBOkY
qurMhsSvzcT1x8YEoiq7SSMz7adiXBeuFjWBmYp8+txOheGtjMiliiGnfBPgIhI4S0VWFmfbXmsL
ytEz8oetjKpD0ynjps6qcRujk5ebOM86Za2YrcDVPtLsGEApBpgFLerydE/dWpZsrSkTNeR+BUvW
TWbXEe4Qe208vVOnbal1pK5aZaTtnZkyCEdAmwEZafmYPBLWWZSXaQOBT1hFS4QftmMAbfYdAfPB
SSaKgbkglWLbLjlytGQolX49RXOr7KvKiF0kDKVJn4Z0StPHKGtpVG9BtXTUBsFvIhGpHP3aSLT6
eRZcbafSG+Pv3dBxeVPG2ZwWmYjPXaKiDMhi6T5Mwo2dcM66wqNC0qV8Fv3FSKKYYfxc7pGfoMtT
cfxMT4C/pZC+6p0LO2QDGvu4eDlAsp6WVg69aLUtG4qlj1uMy+WsDjWKDnvRDcTaYz1rj3E2z+2O
oFN3Ard1hbHz3KjIwiRP+klcwbEmZbvScm0Zd7JrknkDVe/InZzxmwwyaxptgC93MPce7xOqg1Qz
2edFHTdbj8MB16RWVM0jsKJrH6fK7NVgniLKkmMnIo3slBTVe5kM4w+HRUmOpesUnMViKRG5Fjri
mELHAH+eSnWtQn6tjTwFw6FOGY2dORlDcwtSB8lmYIPV+FLJ1RzGbLZAUCdVZms1quPvqjOb+kHo
6aRAWDkU1ozR5PX3XVUWFnvOSJ31PFpiRCzUd8lNPbGmw9g0pnv4DyPsykU9YMVYBUZCaojHKDRt
I2skUrYaa0+m0ywG9R6em1LhIJECDndmVhRUlk3e3J7H7L07xdZN+VnIIjGDuZEiDeLJofmznrNf
NpxE5meP93qW6MeQepVlKUjDBkejdDLPtZdOmeNo07NKXoxlktFdZEkQ+NIQFaUIaQ4rZSpRJW6M
IoVeYHVW0Hx9mSSFJEC2l4/8Cv9ixWCbqqF5OAxYRJ1/6bw2RYonTDfFXoBmcgDHnZ8FNcUTq+rJ
XBNSECadlD8H/bdv07/Hr+LmT8+K7p//wc/fRA3JFyfy4sd/Xtev1b1sX1/l6aX+j/Ov/r//+s9f
f+Q3//WXgxf58ssPYSVTOd/2r+1899r1hfw5Jt/h/D//sx/+7fXnX3mY69d//PHyvUypB+5km36T
f/zro933f/wBr2jisvVvb0f418dXLyW/GXb1//5fbSrF3+5fKine+d3Xl07+4w9Fd/+OFY3tujbd
YnSMFDAxGV9/fmRqf6dTKsXxNhXhWKWc7e0q0cqEX9Ocv2Mbf/a+9TyPTgAOn3Wi//mZrv2dCaQv
k+Oc55JY9Y//+z1/mY3/Pzt/q/ryRqSV7P7xx8WSsFQciXXTMXUbP1pNu2y9oORZ3pOSyFVzBgzQ
nzakRm9ezb+GfDvEZSe5v4xxYR+V5HgeLcmS+u4j4vjw3LoiggVdJV+hZWDRrStzNQZE5KGCMkwG
6M4/+AZny5k3biqX38C+MNzV2xKvR8OiQsgvX2bUdSs6drw236hvkutzmz6kix8MeeGZZXkOM+eY
jquZGvDJpZWVAzhsDi2iquhkfZYPGqf5k3imGp9Cah8W4raggRcuU5v/omvi5cDWxbN2VtHJoWHg
tnyszWvVOBbg+79/ugtDlL+MceEsNUlTwRTkrBgbHzX6357FepIs+r8xiovhigGXqDuXhsy1M8Vx
T3ttLmWby2PJfiiDczWYhEG/H0g7+6q8XR/nybLZbyTEjmm6xoVlERIuV3EbRjJPyHvosrKDkdx2
r8oV5KxhUVBEycg+vTZurIffD/3eMnk78nl/vjH3K6IYP5SckbsSUoH69Jg6zoqiy/nDRrF/mTRM
KUwc6R1PN0wacJ4/fzMUBq5p1MmC0IPe4YRMNhyj8OnAQbelOaCkiUpo6/XjjqIXVkb00/h13Av3
HGE6SlW2jBtlBllkVfa71Fwgb6yRCuLK1JftqM7dNR2ZolNdKcP696/43ee2HPtsge1ozk9z+zfP
Tf7cz5FD9QfJsWfz+A4CZvnp94Nof5nI81O+GeViIheO78bVGWVa908VlUp4JgLs7qh5CYYr2nrn
X8BzEqrQqUL5/diXZ/jPF/xm6IuJHfKZwHpgaFM+SYozwEE+2CAfvcKLKdTxK0oKjRFSqjhy8hLD
Ac0gePpvPAhtV7grTTqrWRfbEFdrqwSolStFo6cRtWrL8OX3I1yaeP25GN8McTFNYzzCx6gMMfoj
NxFh/1f7BgsV2vfOB9wofj/cxXuzNVvVDJMNhwk7sPSlPV5fyhxxC2XBOmQzIsZARfExk5b8j4Yx
Lo58wDhZTCkh9Kye4vSHUX+PjJffD3FxQv75JDR112kAQexxeULGcBppFdlUhKV3HiiQq1OmdZ3n
z+QOH7y0i53051CebrnEPzgoX+7XMafe3BW8tAECuCuepHTwEKDPlXH1+2d6d3beDHSxFgbZuERY
aob0gPJBzzng2rybKuuD8+ej57nYnlVhx3U08zznCt1hRKFkXnk5pTSqF/7+gS4Ogr+8uYtt2igm
iq9zFXoeUXinl7dJ0n6w1D4a4rxO3hymqaL0TeYwRAmNomfP0vpgUt5baCYeiCp+ixhXXtpMu21X
ymUmnpgRazoqhWvObT0hKcy/j/Lm9+/rvQXwdiz914dRs6KhhICHadAuatTlzcL1Gzjk3w/z8zu/
CS9+zoupGyxlTgHDvezeRk9x3MiEgb5jQy5cWTBFgfqDcrGg3EDdtj/SG+9HduX50z69UQOI/qD5
KPd7bxUSSLF5TQBPAtJfnzWJhiXNFWQs1VHZWkEXji9iD9VB79zxqDwvIT4Xmw/7+/zFq5MD8O2o
F2t/bHPo4CRjNvfZjRme+7ra12Knr/LAvvv9W/7oAS8Wf1/HlFkoVMUOrhsKzFb6pfGnCtOX6Mfv
R7q8RH7OpwXGRZbocr5fWrzPSgoCC1jhw+NvnDWV+hsZOhvwtLPL9Aer570N8Xawi0UK7dZYjkCQ
m9gtlg9moKkZBQcPWaFfy/qj7qY/T9eLtaqroKUgBZbtclr8uk5olDNbArTOp6J2WeeH5kQV5Sp7
OZueyk36oYP3O3vwl/EuHm8AoY6LfqJ43KbTX/tKw0qIbuuDl6i9c279Mozx62PFUHqu1Nqfj4XB
0Lndbr5xnqcf6hFx/6q+Y71sP1gm76zIX8a82HJj7SqGpTMmJbdB9WD64hn5PJWTGq1wWz8OIvLR
+RB9cAto775Sgg0N+tu0DOfijMaQzVAwHMGn6Ed/rtijP+VGwdF+cn0qev1ud854P7JRfm9T6KqD
66vLuW0QYv36hrH4nsa51SlfOJ1bh6V7K1z2fz5p5X9kUv7+I4JI0rlJ1zX9IuLRc0cIJ0JVJhHg
oIZs0XwVxUcmrO8tGkO1z72AQMzMy8ZNxWJBRQmw3J5iooUG1VSh/X6NvHc16PiKkpV4zjlYvFiX
0uhrVYPF8VUa0JZX51aicShXzq1ziPfmw+Qrm+WEyeFObJ2bdP3Re3xviZqqreNeb8PKOBfDu7rQ
VL1AiFpKN4Cw8cus8MuGYi87/mALvjdlJkgTd5Cln9GwX9eHPUCoKhaKNm8aP1k1Xiux+pIa5gfD
vPtElgpyBqYFSH2xDNN6abTsLK1F9bZJrKdKf4Fs3nvx6+9n7t2DElttuisRqRq2cf4ibyIh25qM
dowTGvdem/slSPzuUbkzV+41M/Y4Hv6LsM75ztHfDnexqfvKdLWhV7hzMDhcyohSnHmDB0DwP3ys
i/fnulk6zRhQ+9kueUi3y2Gg33wbno9/sf64G6d+/nuX9w04GWbvRPvOX1rNZzXBnWaLnH6L9kY5
4HOxQbm4MW85uKY1St4775DvEdRvq5foXu5pWZXqq3PPEb8K/1OdpN5bQW+/0cXEln2bLXB+uW9G
VJb78F0Hd+c8RzgN+B1KotXEkRpWt0isP0QNL7CSP2f5zdu4mOU5J8020GxydOO5Infj6YzQmA8t
9v4hdf5yNYTRZyPMEyop/Or5o0bD7514FpClYZuGTq+ci/Ogaz2v0MGEccJNN9R0rPr0owjj/SFI
8kENgPV+3l5v9k1Xcmw7E4+YxE+xcWy82w9W8DsBE1GKBpBnWHRfNc8H0ZsBjGkc5t4ggzBR4ofc
9P6yzffW9twORG6nc2PJJxMd99r94Oh574R7O/DFwoF75bhosXFR6i+T+0XXb1rnI/P7dxfnm4e7
WCAZEo9qSBmjOrY7DS+qVRoqvol15srYK3v3QIMEv12XH6QP707am2EvTgUY3yHNR4aVmCEu2AtN
0+730/buyvdo9mcbpAz2JdiLCGrqmt49ZwrnRqfDFifkjdx0HzzIu8ERR6lK2ODAgtkX8S13fV0o
NnYs0+fsQQ3zQyJZH0p4piDUYYWV1mP64cp47/XZEG7U2RHxefbFkkx7K50dgdltj5anhw92p+D3
r++dtfd/qDuv5TiSK9p+USnKm9f28CAIgualgkMOy3tfv3M/5f7YXQmOxO5ER1dAerovCoVmhNOZ
lXnymH32Jl4ntaN05iGoKrb36NDP0dSGdJzpsTQvqcYUABPBdf9ekThbJAX/MeJJUVeN9LcVhXbE
MDwMWzddv5D7y3V44f6QC/Sg87YM5K/lyHVqap12qRpBubh+zawAgqz055We4/lAya8YOXqIAPEt
Zlm68GzSO2S4Fl0A0XMTWuSnG5jQdlUKVaSPu+Dg3cSbbD3uVFqk+UeYQm+zu/rG+ZQiswarEW3i
uw4U6Ud7YQPOfUWXC2CJ5iyyE9I50cvOVucGJrvGnm95M/ddqH9UmFJ//2FxbZtuh206hulJZuay
0oxaZ0Akhq6jB546QKRhwct92Yx+5tgbx3Ykh5gDwdDaBjsMJKtPDDDDU3IIn+vHau9e5Q/IQm2M
vfECyDz9ixndDUS8d9pdudgSe1UKe/NxjxYsfVxee9eEmiMiVvNu2x2cyRt7DdcTJSZ4/Q4KJLnP
4z6HAPY+20yH5mB+iD8txdrnXM/JdshONOiDKB4Fb9cDcQXzvqL/zrTovX4FBxMFwfVoouy+ZPf8
ofrztSXXQG5tJ5FYPBWqdcz8adTA1Azfz+WvLbd5Xy/vn68NX//pDZrt2NJ6y2DsaFde1beg/+6H
pxlfjnPd8Oj+EsqtYD+ZFblbEmq5vEZLztQ0ezDHQGWNlfvRQK+qeozjcWGBZ57eo89nqVIC42YB
IOEEGykzrnnMxJP6NQ6fgRAvGLp8bSxVCsJKGvY9uKGIcn4Hic9dWS9EEed3ywOQgOiiRrvl9Evp
cwsYzeWx6ONbw482Bc04A+bHywfi/DL+WJG8jAvekKFkXoux/JpH07qug81lC+dqDnySPyYkB2Mz
na1FKSbsD/oabrJ2hSThmjmmzXyXf2gOl80tLUjyIko6+hmj0hFUpn8l2mNdfvrf/r7kH0pDddDn
YTVqbqw4aOgAPV22cPYIO6KdjmKsqsutFdcbC2sYYU/Sem1ttOGq7X4o7deAiuJlQ2Ir3jjcI0PS
CQPkGPt9xFaNID0M/xZxlXVe/AoEcRYsIZeNnT8GR9akk9ZXljtQcojW5j44lA/zDaW9TwBiNzZN
PcqKl82dvT1H1qRDBz6eNM3DmmB8YNi+htLk82UT51/OIxvSUQNHmPa1iw0dOjr1Onsytyn8YsrW
2g57sGfofEI7ts4eSYUhP9sBLt4tv5tnD/zRr5AOpAEO3NBqfoUzQ33B1L7epbvLKz0T9gNj/3Mi
pcdpaprSUhtMQIp6EDVZaw9//XIj4mx456ogHyzqQoh8n7q8SJ/LusqxYz30t8YG4u1tcuWuIG2h
FcHg38KRPLtzR+YkF94A5GOem7dwKm5mWszzj8vbdvYiH/196X7NzJEEQ6awHF0/KGm5DeGG0xom
1KMFS2djcvfIlHS5ooLRz65l58y9truje7l1bpi0C/bjtYjIBSzGfsp2S9XzpR2Ubpk5kCN6HY+g
HdurLoAVKfh4eQ/P3mPXoOxpvWKMpHgl1RTfD2O+UThZyNk/WLAx+ua3y0bOh540zYW4Fk+tHGvH
8AOYkU/fTUDP4tvxcX4w9+ra2DFBuA2u6wPs3tDVpWvIl3fZzkWp4WGp+XfOG3uqigYXrzoKZtIn
xOkzVsKg5hqiA/iqyK3oQ9jpXWzCfboEpjq3rcfGpA/HkEk2J+LDoTADI/8zss7rzFvY1rOn8tiK
5CCnJh8N5oqp6HwZrqf1vFGvYddaGzcAhh/baTW+QP1yF2yWqldnV6cBlHTFawwd4akfsUt8WWuy
lU5628QvaX87zl8uH5mzzxnqhhYVbKGtKKNGkOtNZ1dkwbTg3D1yGt88IFpaSvbLdMWir5KhS6+B
u6e5qkGFmZxQDp7HdmpbFBXZyx9C2g7tgvv8xvo2faXfuINJbw/v8OUlnt/FPxYlb6wyotPHCrto
FnB0TH/DeIIcxrQQhLx2geQo5HhhkhduPS2zSp+Aqtm2OP38ob5Vt+qnYg9r1of4yX+AAGlN5/+x
+wh30fbyGsXjeMm45KKn1qw9RQQlVpjcFIV623jVwWhBXIfwkFck+SNcM5dtnhGQU5Go+7OxYuOP
ykD+YJa9H2JUEIoaB/tKPHKQNJPSXrZ09guaumh/gKmzBED52BBTBlNQheKWR9l+aCDD7s0tY1jr
y2bO3wVGZinVgc805GrxnOaiA0cgGcOfoXtwrVQVj047fCoqOHnz+WmewNk58QQxIboKoQp/mz3+
uvwzzj1GoJH+8ysknxbqTEVBrMevSD45xkNaPf1vf1/yKrkyDkYkoqDA6777kfqSdu5CWXxpCVIs
F7XBPzlfE0erQP1YxguV1SUDUiRnNa0T1xp7VDbFraXEVwB6l4732YfMojEBLB6ZVLldaZsxXBsd
YQ+ySFt3n313r0UNRTS36QshkrWet6JL9V9U9g0PSUaB1FU987X0cXStimrSuolPtC7tXwb4IBvt
K/giFqp/51qKx2bkrnYXw1+UvJLb5sZL4iNXghAFQ167vguhNmFwGxazm7wynjxeiFVkxPdZ7SOC
FLQLzuvs9f6z4Ne29dGC+7KBIagV+Vs9QYnyzY6YjYdp6vKxP3+7j8xIXqSZDeBkNud+uHb3Iiov
b0SrkTIVkqrW5rI1cUnfOOQjY9JrwHfLXeBZXLLyV4bAnR6/qEx8wZyycBOWNk/clKPN85vOVuoZ
Q71OWRVOPmv6PkD9c3k5Z60AxNQM3C/4dclnVHWYdNHcgi21v7T5F5gP4PwyFoycLYt7R1Ykt6Fp
pddGIQfh33jZ2r6zYyToy4/BuC2gA7wGcexsu51GMpBChw57ILNs0HWpzJU//29rlnxMZhulNiPP
sU6TW7UgCAPD7uR/XTZyPrb895pdVS5kMt0VKDNYubV7N7004DHynXvVbLz9vDZEdgrIS9l5i3GY
OBZvzqenaoToNAAASpweG50L9xvFG1vJPoG4KERqamFpZ4ISyNvIgYGzkHjIKEBaR+04WmygXga0
okK9UtDFya19UwaontDBrODzb1R3x7AizFNFBFlnYc6bMfMgnQtztmCAglFVoIsTIyArs0+1x3Ko
+o8lU7ELUca5eAYgGihgKgSW8WZmYfaKdk5SPoW+9/flLtvDC3kVrxDtvLq8M2du04kh6YXPBifp
nZzavDrb8K63L26XbgJC5gWXZ4qJL+kzM88F3MYDo/Laoj79zFMUVEMcQDiflzojuH4QTfl2ZrBb
X1mt6VPLmfIWERr44uCtshX1Iwqt9teJh2lY9U4CvVfYz3ANMDbv3swMjX4I62Q6MG6KZBacBDA6
cVHWhts3X8rZT+4tjgIyAB4sDnkMWWoS0WZ13Wr+MJreDBUVohnQ7ML9ag3W8CGycSqRg+5mZ1Dp
1mIl/8UD6HaruQ0oszqufV1AdrUZxw7StBGWsrxJFbg0mFIe3GpCaQsSg4r/2LWd30NKowBoNUdn
x1Q+YpSTOhbaSqtSo0WwkdFbk2FUbeXMYFygokqiB3duXRCjWWK86Jk+7EDRZ1dRlE3fMjSMbmgT
kqunjh18KgYPnru+bLUnFCeNO9ebfnhFR1O8tqsNRFL63uii8anNo+RBVz36egHae8j0uut5MPuD
Bg3MSrNSVE/8jIF3WIP6CdZus/qRqT3/qzbWQpIknW5rqNMOTO2SmI0zg111o9/qbj4rK3tyIMdt
07r+AutR+HOAVfsw1qH+1HaaB1GV2TzMTJbD1RXXjO6DRCy2la2NlDbmboT/g2wB9tMCys0G6qRQ
H8fNYOraXabPNqTgWuTcR1EJsSaq4F67tzxlehyDCREVeO0qo4fNNU8RH4wrw4HYgcv0t1MOZQOt
ruVYtxasCMNtbOhWug1c4KZbKzTgkNPCKrR2sVVN1c2MgKje7NxKCRBU0Oa5QwGRjbpj8MPZZXBN
D6u4jVHpM9TM+NIrGpfRm+NNO/HNYF+FN0BNSjRmphap53WnOta+Zftu5iyxPsYdhLYV4NxDB6HB
1kjiYW858YAQoJJ80KM8fQyzCqll202/MJWYPdlVl28GEQ5nVW8+BWaqXfsMce0sP9MO6GGnj1rs
hVvmBbpHhm+rbRow9B82RufB3RjbjEA77laPIverr/QGHNxGkxfbOvcgdBqH6FqxphhmiNLaKVYT
/e3YPluo24j7NVAWIM2illdJPE/6unOSGtKbyrxSKw1JBiDqP0NFr6Gq7rr7FCTKuMp65IYM1WOy
eIZw2RmTajPwAvgr2mYMhE8NTwkD/c+G00M0PGTmXacpbrBuqDSEa6c1RhRVJka3UzjH9oadQLbl
D+kNKFPYk2PBd8kwNOxGvtea+zkJBue+rP3uIfSr+ItiNPq920MI5hZwLLQ5/OhMnFcHqysF87fh
td+KNGeUHsIVod2RMu/SuflwE0+O/h1hZh2FqdB/UatS668nawzv4siGMHwMvPaG2hayj9EYFp+z
oWAgvNAzWHSL6lCWusHOOtbnTM+jD3moxI8CMPKhmZSK3EzViAyyEiJ/K+maA3TZxr3e1d4jLsBe
mVpR7EwniB99FXJtI/OQIOst7yqLVXRP5lr5aOR+do8vmm4Vhqmv7MCObk01UzYMixsHKHgAZuEI
f1VBP+zUASKCykiDfaOq3t7vg+puSuZ2Cw9Q+NTDILeJglE99M6U7tsisTdVF7X7Qkh4p5Ce3IaR
pa5jZu43ZtkOgtTQb6/cNkP52cua6zAxaxrnfbjT9brbdn3U7QfNja/jmcOcT3BtDJFO2aTVM5NJ
DC+Ab8lomK+Dp6H5VcT+7Kx6PXQQjosRncsd5Wlw7B4liHH6VHUl4gKllXiIy01B+VD7kK5CpO5t
J8i3mSnL532keOUmDVu4/eCUS25dOHDRlI3mp6xT6heVebdg3aWIkDfTPEPO5LbXCH7kP+c57T+3
Ue5tmjLtrgevQGHdCZAhGyMz/Dwg/34dBUqL6nPm2ltjstvHxqycr2rR0SMczNhH4MlMnwMbTv+8
M+DhUEoGGiBY1Z6NDpVR8Abd97KM0EMsdDhprTwcv9ZKhtKorsdWvk6KwoMHxEoyqGdaBLwjOF6e
Is3V4J2dYoTwJgP+Eq1v9wjBT4/D/HUos2bfqvH4w1TzYZ9PWYhg8Fxrn4O6TO1N5Eb+J8slAUUo
NbSeY7PUHvHm2j6tSgiMVCovIE39+7RA7sLqfCTmrFlrt0rGEVw5g65fBbGeXiNpX+9sbeiuy76o
YHKbIJ0P+j7bIn7gbUurRr7EnzxkXUK/QIizbK4t1VfuJt0wbonHEbkbavUqN9r8L2QdEJZSq/l+
UHML7TUr2oXuFN9XVsaxsqc+P+Twnz2UsBVdWYNjXkNqF+6MEomKNu36Q9HGSJJ1rfM8IsNj24Wx
muLZp3BUVXca/N2HymqUlWGn/mYQYwFDWje7Iu7KO3QEfNgOOWB1V1gr5ES6K7zA+M2qR+vQWoH1
0hdhsrfD2f0OHJDJDNdyEQ6qbVwYt68YQ1Qx2nmGcSpwrqBWadA/iQGK9EENj1Zra9+YpftWlP1D
M/NullY1bNMIRQpY0Sd9fGhn1j/lIQIygZPczIkN+xOBiBnCi8k4vIFKdWQ9zNPo3ikZYlfdBIVp
35YmUls5IkV67Pprayz8u7F2HfQ9naGb4Kh0O7SGxkT5OXPQkQcsUOXI63ZeCNXehoQ64GewIdBA
uFQbxD8/SuNKcwYPNCIZZSLYOYY3ulIcIlRjLgeeb6N+YQVoHagj5nLkqN8lT+xiN8jWKhSmg3rP
rOyChTNZNiaYpwRi/gqskhKLoAjqvMhVhF42EI5fBdNduvO2w07jJbiJr5dKg2dwLqf2xJKPNm5K
y77VJjbOemCWGonXVbwB+rZzGLTYMvIegL38Bx79LpqJuwhls6b41Z5ySpxyU/x/R0ahk6/pR2dK
0F2ckFHcfa+/5+H//T8nNBT//L/+oaGAa8IBVeeqpJXkUvS7/tBQuP9yAD2S/AC71OiGYes/NBT/
4l1xDWoLDDlxeCgx/JuFQlP/9bsapvLzaG6p9ntYKETefpT6Us+DecLW+DNMQnDbpFZcnPDeJQlA
Gv7NdmtFkNE1tl8TumdQlTQdOLwxiw84J3edWkr6dLRfj78NHTNUSDf91bznMdzKsAcbIBezIWfR
itLgndUi1HqazntRCvyNYxTvA94IQwLhSI7vOAwNyAW+IBnRNS0gSoY0ajwMBbLznQ2pZ+La0UKt
VPIrwhTAHiZKMCbKWlJCi3ZOEtZzDWF77aMRbs+IcY5Lw5qaQMtKH851QFljyRX1BAlNqxV5GICI
gbBor/zo9sE2W/sHqNk/vBvG9ntBcDkbDFDqNB6keldUeSRMPY1gwyNfHTLNuBrSSt/W8M3vLp8H
uRD72xbfyoYYglE4GS2g1Z4aAMAqVup1/BOhke/wEo17c6PuaiYSdkJbeqHScfZz8cSa4NYNBxDq
qc8cxiEIrDaDx9xCLH1ykexC+HcJo3fmoLODDNeT4b1OpJ9aGb0KRrKIQzFNwQfCxyve6Y8Jj+jl
/ZPK9K/bR2PdYArMouBqStcZljtPgS8SDQl3yG3onbvxr9lrGLSNC6X8K/PL8GM7JDRyLtt9u4k6
7ogdZCxM8HlIL3anG0ltqCgoccfCB/yM+VTHtf7pspUzhx4zcPbAowHcGlT36S420xQ6jTj0CEns
kOwDKqxeFVfD83QwHi/bevvBMCUMMSkBdZO8kw5Us31gWyh9Fh0yAWA5d13FZJ8/dunCCXz70Qxx
2FkPU+8WTZbTVamoXMDBqeEwksa7q+voOo6H/EdEyemuyibzW+JZ9RJY4O0XwyieCv+PbZ6aU6OF
iUAeqRVKlD64UATunjvfWsLGnzHiUjWgXGITx+EST40MKu4diudipVjeui2Q9Un37/1MuMAjC+IX
HEU8nesmhj/hm4bUCNRVVAThVdqOFOyGGXr1/82Y5CqoBkJmqnPKgx6msdYtHsaKqlqfBgsgC/GH
Tp07q3IZOns9DqBHTlfllEWuRyMys4PbaF+DONUOTAy7H/WiD//yUWp59/U1XEH3owP+t8VLeWrP
Lz1Eyzsng0u++hBl448imN55nxiOYM4SbQyLU4d7Itg5/lC+bYUQuBcsyUxvXAL8b4U7eDfMJC0R
JchRtyFMuS4RN2xi/Hc5pmlnw0mCCeIi3Yvnh642q5cpzZ1dn+XGps169YaUG0Xb2oo/U3or7mb1
btTRxfDVeuF4yhE5MZ9OeOWRA5DM0LGXlq1Pat5ogS90V5X+E7Xm8mAbLShJLXP3gMmGNbWdYKOj
CHeVWwPMy6M9Beuc+swaTIG97gtkfxxXDShbod/xrgP9+9cRezH9R7jCnO3pR8mTLs98j2JUa1Ew
SctrlBy2Qagv7YL4O0fn+dUOY9EMhXKkPYKiUztaWGTl1GWIDlFa/9qrvbnRlV7b9OpYb/0a/ocx
RxNN8Qtn7UzjpziJhuvLS5WulPwT5CvVRmrEOD+iZXwt5XOWlOlzxA+mugEN4TezB7y1u2xRekF+
WwTrK8J0MPmyxabxsyTpIHv3jX4dhN4B9cR9jqzfZTMyiOgfO+QI4oTxhojn5cgFaukAjdWkIuLu
1UxLa5zi7QTbdLiaKgVaGmt2tnHjWY/hqA7WyobbH6Zcz9e3oTLFPxlRNpRrx2nNlyZKq5uaispD
GzlRt778Q9/uh8kr4KgEWaoIE8Q/P/qdgUIJG9rPHJFKn8vGHHLd+DAgNvNCrC87AHYESzZWXDhm
dBgATy0pA1JLM2qcr3xbJmQfppggFRPd7V4xVu+EnP42R+hj6GByGMOXXrmScaG+y5J8xVxVjj56
bN+XnuG8f/scnQklRu8ZBPNex3mPtg9FNTXIaXrQcolegsjXVrmZvHhlk7zvMRDLgTJA1R1oDgkk
bWk5XZGIDhiPQTtM1i6vff/KK/z+y+XTIIUGwgoPHPEHlHZcD116S52pQcglgnC199ABbFLEh5RS
aRY8j9TyE1ZEMmHrjkFGQUf59CSYad4qkU/pqIdndaUbJezzMVJ7Llpchc+AR2fdq9G4sLa3vubU
quT0IejxB98B4UDz7Hn01XDdht1zrY8vsEr+F+eCGhazZLCLspMyBVU45Yqr1MjGBa9KJygmIjhD
t2HhqTi3JmJuVfD0kSQZ0pp6CFs5LUhz+U77FKsNbc1W+Y5kB2V6vbAXzuAZX4Ev011Ycwyo0GWI
hTPkhjsVvIZlmv2dh3Ox6acaL6qYS+wZwhecPk3UV+C64gS+Uq9IT1NmZTnGoMgdfWD8kF4lkf2Z
5s2qQUDeqdy/Lh/7c+Y8ZixtvpVJqCWZK319iIISc1FBTyBeIZ6xRtQ0sPa5vpRzvv1kYA1oKWqC
zRQqTOkixz4NBdRzaH9o9jrzlb0zoDqcJX8n5qfLq3r7ufC4ouTBLQMDKWcw5GWdP4Zg0zPoX/Uy
6hk5ySoE0qOl4O7MmrjMlg3u0XAFrPv0QrdTFUcRbQGUkKDPXxk1NZ9VW+pquYkzO3vKqPOG7/a8
lk1mTXxE3IpPlJyIbwyDbShmtkrLiH4kZv6O8dCHsPTfOR8mvhbjgha5OyZhrhUbfeTk+ZyaOmmk
M7Eb12urcpObvkmjDSKX1ULc8NYBWzaJEyUkRpeFczw1pZgp4jFhQQGJ4uXBZCR2S75mfn33yWBK
TMUzkOLipqSMPbCQiUCIievlQPPuIJZU3sDjv7AWuWwk9o3AAlESg8DCdeUZ9iaksYxEAdFduoH4
eU8HuT/84EnZA+zP6P0vPvra26fFcuhO2J6O58UnSp9KD5oxyULEbXxfSbnPeRSszcYsdgT6w4pw
Vl/Rv5u3jYMqVJYpTX7IFAcJ9QCU0M+mFrqKLAaVLm0wDXVLLdT0UIlGvdkyi3bX9/CxLZzkVwD7
qbcTPIzUGfCsTOTIc+SeQ92u0Hl1C12pxk9OVFdw1jlVr6x6WlvqJm3sdDjEaRx/LrquQ356DNUH
v5j9b6Yf4azQfvSzTWGXibWqknDKtnFrD2BIytoIV302m4hqZoGirqdmhheot2LvGcIWG8pxE5p/
HuGg9vqVmnkMcg9xnxs7AFGNhspFiIRkM+fNo9NTAl86I1LFFCdILZ28kAIV/t6Ti0dVBBjHdktS
sRrG17qj/0gqiWCkEWyaHG51RYno8q/9Mh93rjkKxElgHy7fhzP+S+T1liOq+xaP6emtyyPT6xEQ
5dG0TJSYnS1w7p5bUVGKrrR54Xufs8YUgzihsDuQHJxaU1rmJlFuKVaeqayHIdgrxd/0ildKsvCs
nbkMRKVk9hblJHg3pcuA+htRnojmHOZtmurvOvNAr3Fa4l99mG26an95G884rxN7YuFHfrKc8zwp
bHIrMxxhSYuiXRASklw2InZHuiwMyAmSKMoiXEFp9yw9UpK680TJYtaYmFD86GuYTQCmsqCnPe01
BWJuqMCoS2w055bnkM1ZtI3oHskZxVBWHuJ3uDP0EW57XdtSnfl1eXFnTQjycZsiO8BqyTEnCgIA
dsHioG0CmhXSZLbN/vNlI+fOnwPKhHIPnWz6oKefKctGJpFbgsbeAeJojdsQsU9Hiw4tAoCXTZ05
gR43ytKJdgQ5u7Se1GvtytebfKXbzG6HQw+eLO6vEYS/DR1V3xRF9rlNeIgumz2zjZRPNVvUUjEt
VzgdN47zgrRvlTCUsaFx8Su0y4VPdW5pxzakyzUPBWXGkZc6antli1tH42WcfjiO+VcwaAgnQ6U+
tu8sdoonFTk3vAd3gFMou0t1QtKkKpGlmJRsp4fjpybN73uv/nB5A8WPly4ZZkSfE+4U6oNi8Uc3
uffhp3ZRLVsl3SfFvNWaZtXGP/8LGzbpkWrTe3ntph7bqLImNG29pG5b6NTRoqHcVq0Zbuw0jReO
oYyb/b1t0HvQ2CXaseWqD4oZXqdNDemY1afJ1ulTmFTLzIq/l6ETUpYGXEV/Pm8hEOJPpN9pS4bP
De/u0mP/9tiQYliEKLz3RHgyLWCGRyv8mnpL5jLrpVrVwe6T78yGH1JAResqU7+mCSOC793rE6uW
dA9VK5vHKuaBGxHVW0F9eoMmTA3zRbx0QN9ePSwJ6j42G/iGnApUszIko+6hsppn5UOlGsOHLpnA
AF5e0DkzlF24CAIZrsqF69ZTKkNJJuK87rs9AGh7Jw6FuATPoRMgE5qRpcmDjVWYzG6dk8BbXmqB
XgvVbrzyzWawF2Jx6T1jBTwlHAWswfHsvqLvj67a4LZ2O+QpTbq6nzeouL10Ql3ZavqPWph+MENr
iYzgTPmbRdki4AJewCMjua4sVScEh3nIimnr77Ntts8/C3qAemU/6LuYCXCElRdOoLTM1xtIRYQ2
P6h19DrEo3S0zLzEEbhKxktQJOVL5Iz+phW8/lrWxc8G+l4iTa3cT5ePyVmrJG4U/Elz3ozLtYPG
DJaCu0zm+mM7KjbqySoCm3Xub6uh/mFVnf/xssm3rtMWPQ7CSaJJqiT66UKbui2pqJIszoH3hNjP
Cn2h65a593ebwQHTH8CniQKkWPnRfrr+EEfg9OiERu4Dyc5V2JVXoaYtbKDc3OW72djhWBJugYmR
g57M1v0+MfBXYNBcgvT5vkKccYV/RLAa7Wd3uledGBh2BY1Xb38OunciN37fRLpgkKkiGANo53Sl
JB12pin0qGBBD/7K1ABWMjroT5f3U2bE/W2G7yUyYotyiVQD8kZbacq8R/BpA6hum2+6T5wbf+NA
kOevymsb+u2ryzbfHBXhY0Ab0U+kkKG5wskdfcPOMgYaXTE9AkSkivHgVNFGAZjy31jh3kEjpxM/
SAcywb3V6Mmh3Fy/VPGPMfhgEoZdtvHGHYuViLq+4KhnNEX6RlOoNLHjA1hqQkQILQcR7+K9DgQT
FPJppxCxUkCWQpKxCgyjqMIcrFD31OCMi8QEiT1vGq/cJt28ef+KwNZ4Oh6SONmU7pfdeGOrePir
dABLPCrIdaStvbCmt55YLOrIirQovawiZPtAhgimFuvQH3Ijvh12sI+/IoaCkLlOde0n4ULf7dzJ
I4Ui+qdax5WS7FpFrQ4k9mJSRH0qWn/nFMnLbASPlzfxrBmTK0WFGho7R3L6gIQjFY1gEsLa2o7d
rzio1nEQLUR35w4fEzsQ5JFR0+qRDngxtA6NbGo+dZ5+VE3EERWGcy6v5E3YxocikQGOJJgIqFac
XtXKjVIlHQhWO1/zupVnjbaY4WkRC06rZvw2hh3qDIPrl58HItClaET8+aN4/HeQwFkkWCCART/j
1HxSKqSeDacRKGnOxDwdxUhNbCiRorm+rwfFuyb6tbfhbBr7KFOXqAOkD/nGvrTFXYKa1qTTp6Vb
fZUzgZtlw0+GZ5YSN8mOqAZBIC+gWEQoohx/uk7d6IumNAZS7Kml7BTC4pmqH+Pm5+WvecaMLl5o
QXwJVk+XzFQozBLCvtar4/paRew2Y2CoLmaKCv4SHdM5Yyg/g5rm8WJ14p8fefkqnpXOVYCNoEsy
rdW6hrpR6T8Gfhwf3r8sup1UEUW2TW/81JJTA1iAAIy3WlUTa6NXljmv/Cmq241L8rNUxxK7dHQo
xccyKdlxtQQalo7uqTlQWnVguqAoCqMhAWZysktQtiyvSne88oJ3u6xTa9I3q1PbY7QS/Ig7fUO9
W0l/Zf7Xy/v39pKfmpC9omcUXSY6hK1dA3mo9HxHtqZsDTf9O3VV/ykoKmVbMIOz4F2kneRZdogB
QBRTtaCGKn+4RC9TOLq5Xu2soQA1USRhKgczKco8o+UtmJNO5Ks5h4hYpzJC70T2JgYDA4Jvk9sM
FLby4g9WFe4Lo104jpJf/m3GxiWbKr6HtvLp+UijZCwqZqsYKEFqtlKuUEhaeEDPrAQkj8VDRmuH
Tr9kokFsM2bQr1z19mCsC618RJnHXNtj/Xz5aMgvtVgMJVsGzwCjcuTlKNQGuAA6hfAj7mYdgaTA
Ls1N2EODsIlTayb8HptrKNybaT3Qaf48lul814ddMW8S1MefmDUcEUE2p+m667Lsg+9Tg1vYjTcb
zjMrSpPg+kC0gpE83XClLJW691pqC4NCAl6a91ZULVzDtzYEfuvPS2Sc2hj1wjATA77o3kcb2+z9
r4NqLkBF3nxVkRIf2RC/4chjmlaB2LmHjShqH7tkvp50e6v78ZfL3/TNraM4iJuHZZ1ZPYQnpcPT
+6WbmiPb1Y3xXgnduzlU180Y72Zf3xhN9XDZ3Jmd4xkgWaOk8IpBP12Vl/sonDq84WJQqXbVW8Y7
F1YkPO6RRxbPNH0Um3QQRAoNN2lFgswwzGZMDDFScrPpoBoeX9EGnlahmy9Fr+cWdGxNOm7pXDrg
6KiA1lGnto9FbKTNutcmVd2/f+cIB+iyEn6B1pOW1fi2qZQOH2ruq103G496vKQGeHYtRyaktSit
oaTMntGVHzpocWfl2ba7BT6TM+cNX8gdNUipeZ6lq6OHZdjiDkHsq/rB6zW6k08KOuMTzbnJUd7r
5AF0HluTL9Hs2WEdgjMQ89p6gM5fUK9q/+e7P82JFSm46WNn8pkNJlFuCAJGGrJXFPzzhQNwxiEI
iCpYBsZFiG3Ezh45BKQomc7uBcS3qJmIbzdmZqxdZg8uL+acGY00QihCaXTHZTPFaKXppPD+j+N3
StGfpsSuVrlTL9Ru5HK0uKckXn8MSYFGMBttbzmoItIW9ozNVKYjyleZ35oPVRu55ZYoby4eaUkb
9sGDq6i9thTVCNaGH1hLDbUzToMfA4oCP0i9VibZ7lUbpPHM5vIjNmr0mHYOqtAT2O1k4X06u78U
vUWuBnZDLrG0QZ7bVolfN+LB2JS5Fm4Z8Cz3+aDn7yut/N5hgdsX3CGCPuT0xOhu3DEuTIhjGACI
6mbjjO5ns1m40We8BgMPAhPC+AgAIsmKMRZhZOiC/bEavjB2+j1C8vr99xgbHARuANgTGZKXxsM4
9irVtWZmolVvuvxz4yXuLZSr3cK5PPN9BDBbnEyaEzQgTzet9420jVJxLOvS/aGVY7eyzbb4VLZT
vL181c4cOlipKauAcgYIKB8FhjbitKzYOZANAiqU3KaoXEG87hzsMRgW9vDMdzq29nofj/yHEeqA
IWxqsq1V7fq2f65j5730ztzpVz5JqvhI+lAuPd28xLBCu3dJvuK4hEMirf042GlGMy8ZOvOV6EAz
zUM+SSlBbt/WfWJrccMzknthd5XUQ7f1vcH/kHVZsDA0d/Yrgc7AxYuKmwxMcTsznsuONUGuJNjY
HSgL4nJXqv6XaXCWHJHwelL0wsL+WJOe+b60Gz8Ksea3/mSvEjVVD/M0pLto1LW9GqkQk9Cg2yiO
Fb8/NkMUG+gN6DXyWplILSJKTJOMJkzpBta6murgKiv0Jbqhc8cQLQfQ1jSucEvy/Qqa3k1Mggxl
dr5rTb+ZAnVhIcLjyHvI04WKOnOVuHTJI/luPI1txuEw4eX40oal8zJoWdlu26l2YK5IQaWu68wH
cv6uC+1Cnk0nF05Aod6Os5KCG3BKVo7/oJKpNO7XtBltf9VSywrXypjM6QbtN29pLvHcgdFF9Zy7
x6iu3GpJ5qGth1IkmJOT/9JbBG5yLwlf4qLI1ymEAOtIU+uDlcfv5U4Tl/3YsrTaepzpW3kc1Qag
t5sEt8lwowXjpvbVhZhEnAn5g5JtkdIhz3Lmzex7hyiO15lU3thmcZLsEobgDsmUMAVcDdleUULy
X8POt2rWzQsv3NktJuimiEutDDzpqVfr6qgdRiDuK8XxHcA1Mb3ddTbr+jfNn8ZveujlvyJXqz5U
ukUf/fKZOufp6FiQ1IBiosCknxofs8izZ4Vd7nQLqggCpaT+qUOWc9nM2TWSbgK7BA9FjnFqpofq
Imomqi+Ra4b/j7Qra47UBre/iCp2wSvQ3W7vy4ztmRdqFltCCJBAAsGvv4fJrRu73eWuyU1eUklq
1BJavuUsj0JSe7ZwIs5GR8Md0Jn4Fxlbvm+mubv/fORjpxWvBeJ9FDFg73IwckQclqoeUEgWwc7y
+0z6bAqaIkx+tuN4Iqk+NkvAWH0INyCS+OCIA/RSX8USFWwOQb4N1NSr3TSSFBpXQw0NRRptlVtF
9zYaT+n4H3tFVgMxlAnRxUOd5v36Aicuhv7PMeVf4+rFYU+L8zDXp6paRycI5T/cQmikfyg3QeOr
pn6MCk2goni7oK+msy6JxLZJtRR551KoKJqq2Q6u+vL5dzx2sSPkRFiLiw/U74OXC9SqMm0cXESo
aHc5ShvThqeTOBHTHtstiDWRB+OZwiAHu6UDSsBTMyaIcMle+hrde4sG910ddNAJclKIWSTWPXE4
jp1B1O5AE0RVftX/eP/xhC8Zddh6OFry1ZbeWReJb3M0n3i3jg4DvC6BEBzqeIfiImuPdBIUw/Cm
26Jsg86ezudTAMVjK7j2UFYvZVgKHYZOicvbZJRYQRsYcNyEYFUNMXU5q4yjkJhkcN5r0mwcZnmS
c7heVu8v8tWaE+MmaASsGgHvF5LbRg9GAuZZO6ObNyieX0UhM7eCK/QwG+cZh5du0mEGhWhxncJ4
Q1zMCfe3rUqmb3+7YdcfA4UVBD3AHB86nrTB0jlJgOUOZNn8YMC9xwVs9vhw4vX6eDCAlsTFiocr
CVdzyPeTjlmHfkSEMH8iJr4AyJneS8Dlzv5+NjgPq+oCAF7gLb0fpYdmF8x2wI1C32NkOdgHcbQh
PBXsxAk8BAngjGM+b0Y6OOhTx7mqfFzYDpvQxgkc78wv9U94x7C1M5hsPGG/95V/UYbTTg4h+A81
789EYCGrH6XAnDnpiSX+4I2x/iakHkD4rkomuBnez37Adu/ksmIsSUPyhNlwG8YVk5uhncIJ59Z1
vjvpErENvCvwv+F2EWUWI76FLmncliqjrPcWYL89gOIGWs6Xg3Wc37EUCpD5BDJhmZJRBSNuXatf
EzjSQA41ii2ZNtQi5kqsiS+dNH78q8+KkBI7c8070KpA7/WPlcCbrA1eGyEAGQ5OTJPuANS6S2zz
5fMhDq6d/x1ipcJj94A4sEZfb4ZItAlnHa9D6Piqn3kHdfIUDhXi7663w3EOEykZIO6fkhTfaNR2
N81SA9w+2TtmkuBEkeXja7tuB1xvCMMRPB22G8dxxoPeYYv6qixSYS7Y1HwRdV10Nv79+eodHQoj
4WnHww5y/PvVW4QAvnbEdcoYC2DACfAMRYiWG9rt596eCEX/dGUPb1CAlv9vuIMbtE1lV/EWl4k/
wog1VujzwLCpDvwvLGAj5CJHnsNox82Yy86GsftdJubZb+SVaGO06RPvpxz6X13jP6Le1aJ5wx10
GGadpwY0m6ArSeavsq5ANQK1tXggPzixn8/zeAMzvL8Ox/CZ0AdY72FgQA7f1RadK+jFYTK1mP0Q
ipsBvS4Vqx6CZLEbgAKh5u5lXUnn3ecf7U9R6s0y4vYCiwnIXiDogabBrfz+q3moNtlxhkoog3G7
zUQ6Pw86fF6JMxkk9SBhGk/O09CkTu7I5t7WFOaqwqarDpHK+pjDdrBhbgEnD3veQyFoa0w6bkzk
2I1JumTbRWOSUwg959SUeqtUOxdEke/L4kFpVA5BXnbghxk+PXsjLk5Aus5D60W5wM2dtUHbbYUr
aR4Jbx+GkHKIXHZRO+aMDsGLTMuLiiZXpk9fQcRyCxNZeiH9JrkQpXyWY/1N0ErljNUEgrUzPPQA
QLlqtYaob1ifp7PCBnJ7mAAskZer4SRW4uDN+5MJeyDCYasiHgQk5f36+u0YoQuIFFwYlz8w6PVu
nHaafn7+GQ/O3p9RICuGvHdFEKEe9H6UpXRwfRKEE1NcJ2d6iHvINXV2GXPPdmEWVPQUV//jXYmh
QpTsEJ65kIU6GLGanDmdBjwgcDRBxkBhDziTUUI/jcgTb9rRyaGTCa44OvIfcpXFF2nUjphcTPt5
F4TWL6qS0BunNOYmIsMpxYVDlOM/q/nvgIf3cz92ExMryjFSXQLJCf0KZUR+xaXzWpZE/Oq17l5L
F9YZLfVgKTuARdMZ9xQZ/yA+/ednoFi9ksGApzus9cYhhCnaZsYz4cF5x61pedaPBk7QfjJ/85F7
30EHs5HZ51vp2IZFxoQaA5gFyM/Wr/HmEXRqIOpAL0fdra0LtxHP6VKd2K1H986bIQ5eCgE9AEdp
7J2yj/o9rSN9iVQ83FVDPN99PpvD5so/iwgTF2h8gCbxIQ90DOIzvY4F63XvBdEKRKTogrsN5xJ3
GPSHB2rrwvrBKsbaofVQLz7ZfP4rjk4Y2m04KauK3GE+M1rpWeOsaFLVyW1q2nmLvOcxlKcal8e3
LiTA0FXByUT69P7rUWVDmq5xnWtEli5N0cer5q97bnGLl9JkXQU9JiThWTS418ayE7vnMCb+s96o
ZUIWD1VStFDXpXizfSYtuO8x22aJaTYxVDKhmo7EwgOxyCXDBbHDdwdvadOifhubtLAphx9RYp29
w8YLLxnu/37p0cGDnyKooB+TvDHwykl3wFT6Tcwy6B7Li5ST+MnFv/7++VDHzuvKP17ZdVBSOvzK
YSAg47dGqCVev7CYKwM2QjMsUUYdmQ6ZQvNo3I4u8Iknoryjuxx5OfD0uIlxTx7cxjVqghWFhUM2
2kXvRJ/0d36i0g1kibrtKAZ0vSokWlIP0baB/u5F0vC/BID9+fLofAX+n5QdlbP3X57VbSx5EKAK
2nvmF5967wvIDMGupNiKTtj9Tk0YP/31kqPTBqX+VZ4QOeXBZaVUJca5RWNP9cP1INmubaAo1Vp1
Aws4mkWlPHGSD3VL1llighDzA0gEsdphQN3Erugg8o6V9iNebSvu258Wx7rcDML1fvXUGAYJ+rb9
mo7W2RBD9EukLZmzRnplknW0HscTn//PznobxP35UYAhpSglYD0OH6ykUTXtV4abF09DAQ8YZyud
EqhQJGPZyCYo2UFerg1VXSB3G7Okjfyc2DTYi3Cst4xIDlfYLs0hbv6YgGh7u5ASorVTh+6fF/Fz
49KCth3ZzP7cFLqyoogNrAAcQm6SoYFYk/mqdPjgyN7N4hb6+4tfbmsP1NKW1ztGQJNua4cWMBLY
LF3y2FTxN9Q1lsyrW+9Mt/D7XSo6nssQSmQQBDZZYuuf3MgH3k0/AQQxxTSEe7+H21YwNFfCBl9H
y/KJxFcN17dV0LwMIt3WbT1k8I/K/WgZsoq7d4b1t/UQPWk58qIPTt0vH59LUGYARPBRFYNa2+F9
x4OWoCmFXc8qgOqnof3GJWLiv93mGCTAnRL9IfsdpgfcYzOlk+wyrupqzrQnRroZXJi8ZV3dAUIK
8pzys7kZOn4iMzl2tSCgXFX2QIRAd+UggG19GMLP61fhSYckAJiDac5qxkDTnFXr3S6jO71C5xJi
N/FU8zBHom6aXQV43ync85FAEOVxdJQACEb5+PCCZSq0U2JLnHb3rh6DrY32kOQrIFp04kAdeUZR
PAIGc5VJxFn/cJcJrYM/HcBpdgOIcuvyezsyds8h8h9jCw8lL59Al6NZ38CAN5Mu8H+epSd+x0ER
G5cNfgbCOXAC0MIjh1XCNZ1KofqNcuvS+Zd9V9/S0i9vUdafcJ3w8nsqZHSTSNX9XQ3tz8Cr1iua
yjGUGg7BSb2Q0ypNvvZaoD6VeJcIz07AC44cHGQqQJoAoUagAXcQKMzdPDjU+hhiictL6fq2CPB8
/P1EMApa1mDwgYF4+DDGNTFCMjyMwnGbKVORx6qiqUt9ioL48fEHLwSPAmpuKM1+oFGHCj4KcCzE
gQxa/3wJ7DMkHO7jBBqsaWI2eLbL3eeXwsegcmVsr2Kb6FCvAgLv31tHQblIEFSRGKQp0V1Nt42r
H1y///r5OEdnBu3BlWgMSPLhqfOChMZOhcelG+oNiLnflOQ/HPyzJPh60L38DxsDZVtAkUE2WxVr
3s8rXsaZxOgkZgkcIZThD02AjuPnczq6dm/G8N+P0Q4EnPAUY4SjwfEGERBGyNX0l6bo6zFCjvzv
VA7uzii0vawiOJP5Xo1meD3E9bC2oj299ebQe2mbHlnHf5haBNw4tuLKn1g/55sAHEounFQlxkTB
JEQ7g8MeaFhspkn6l1yGf6a3tmJXxx7InR18qRntvTJlePa8sh2SXNlKIQpKLAwTUCZ6+A/zejPY
wSfz1TCxIUQuAWuVnwxxVcZb7WazS05cGcf2BkHRFE8eNt8HRA0vdRqinY/sf+jPaTJeQh7+ATvy
xHw+PmZrPfvfYdb78c13arSVC2hEAJm4FeRwNPOu+sDlOyVIe7FEYjzRrTg+rX/r54cfC/oYUT3i
8XQ9WCoR6UYZ1N1mRIv8FEDz2NW+Kniv7zRUgA9PMNgtDnMRqYFIbxxS1HVqOsSAgRqLz/fEsatp
jcNxsYPthbD8/RoGrur60scaRvS27MOsdAgcz1hGgx+D9rafD3b0gyGtRXUCLzGoZe8Hs6n93wZE
y67bsvoeku5mcfzNWlz4fKSj6/dmpMMjPHZuvzg4V5Q2N1BMKuaUvn4+xKE00p+zC7lwtMfhtYU3
/mA7tLXfeU6AW51boy8YDJCvAxH2W1HP8J8AWWPXM2vyZZmfCdNenv5jrIRk3Y3mNF/iPixssARo
y4r4fArn14rR5KJKZXwiAj22cbHcyJ3R7AYL7OAjd8rTTTXjPPY9mlaRnxHf7qv+BJPh2FZCedEF
ugR4349xfDpPYbSe+rqN7ogQNtdmPuM2eFARnp+2m08MeHRagND4AJqgpXVYGK4hLsSTGXs3ntQm
KtX5BAKmF7G/I13+851BUIGb2opJPaTdUAubX+iZd5lKRrC/nn3fZlH9l+LEH0Y5uJzZ0AwzVHcg
YgRPsyyJ6H3U6/7EaT92ACHQjmwLUOdVoPj9AUyBeO0AceqAEk1s3gMXuEkXwy4GtAWK0YTsBN7x
2DFESo36NmQRIElzEGCZFMbkMeDs2QxNxS6HhAVqZyHrAnNiYscGQtaOghliOfTFD85iWQJRjGC4
Qx3Mn/capl6oFYlT2LFjywfeLcBxmBM6nAf3lwvvvh7oTWDy5vGhlvJOEAe2B3MnMpro/xIbIGdc
ZWkCDHiYNiIFtGO0xgZGQHLMm/KyuoVE6ebza+zoyr0ZZf3vbx7RZXKHEnZQKBn0w7gPu8bsliHm
J57qY0cVVKrV6gOAVBAp3o9CxRS7MHtE5diSHzMbsWrG2Vem/PsnmqyaBvhEkJFFGfH9OL7UTQAT
JXyhPt0Bh3Y12f42qoLd54t2ZDoYBtgadHCAUDpMHNrSWljBYdEid4KM8NJ4T0avBFsS2y+fD3Xk
+6CRDnAkGN+ACx0iaQNFZDP6IAXhZke1SPivfVn9h1XDS4aHLEawERxGoR1FPXKZ8XWGJCm3i9Z4
JMweYs+n5FWP1P7QjPlTgEAJAuD7dWHf7DZN48ELZ5RhOtLPTkE7fMsryJtIL1+MGsKsd5QcizYm
Q7+r5SJQfIvtMOasrCqTSa4g+Rq2sfvz81U+9kFTADKBeFnbfIcnG0gTZgnBRZXwcB/U7lOYqL1p
3V+fD3PkAkET7t9hDu7f0VLiAtaGXJOM/YvTd/qGDRWDjRFwrvOi6InNc3Ra63McrVqIHwiMaVJ6
/RBg83gK3m62El8cC8D3xEm0/Q8zA2sUJB8wzT8UlsLKDwSB+0dm0YKHyGseIc/QrN3K8uXzkY7O
6c1IB5ewWIKmaxdsIbwDtoAGdjEOyVa7UMj7fKCjHwssc6iGYumwfO/3ahOarmwMplSH8nwRkLGV
AYOIvT8WjZ5PHMFTgx1cw0gDOh5HENRixr3obXtlw+V8xRDjuVyqEzM7voT/zmz9729OIWo81ZKm
2BZdZbZJxa6Tye5Sxk4ATI5dXVAnWjGIwBuitvt+mADC57weEJMtbH62QcNXNMupN/nIIOtTDPQ/
MBjoDx6EGFFUrTUcoC+oHYIs6oeLPvHvP98J6w993xxAdwR/OLJN0EBRR34/EebgsgJ/DF7ewp7R
5JkCBuZWl1FpQc3ffD7WsflArsFDrRIJIKq0B2P1JoEB3vqC+XFB4AyI6n7x/xti/QlvPn9quB9y
jSFwBc9DwQT3bO7P2gwnNvXRdcPThVsBKd+HdwWh/+Cjc4Z9hv4HCX9DC+IeQonb0fMV1vIU6//o
0q20fzxXKIkegs+GyLj9rNbbDiKZstx2gZd/vnJHDg5ABEg4iL+yJg/DC08ixIXeYgfhW22BQoG2
a8/KdDMYdSLpODqXNyMdfKN6jNIWkCwUALpR5/Da+hb11e//MhsUhALgpUAFPQiaq0Gw0YHXKsqS
/TMqQWUuGv9VG+GfWLbjk/l3IP/9hqspqGhNZ6Cb2qYLTGMxN2ebLCF6YJ/P6NRAB4dnFD6Nwe5D
MJs0N6br7oZoef18iCMXNbbAv3NZf8Kbw9OStO5TH3NRjbyGpfQlJPe3ia5+kK55+Hyoo8cHz89K
PkeceUjHKU0iUgHhTdCbosJFAYgvFzRwrtwQ5tzq6+eDHV26N4MdLF3MVduW4XrvlF4HJ43hOgKJ
4cRGOHp+3gxysHipZLWNVmHmPkhfK+J8VUn/qw3SU/JZxz4SRDaRsIPoiYbuwYZbYF+MgAQfKYDP
sYMnoUdBlfhbpIn/YUaAVKEjF+NvuHm+3w6TcCiSXyzbAMsDGJFvlxQAK3KqU3FsK8CkYu3Qg0yK
Run7YXCL6n5ROKoJb8ctLL3aBw4ac6EaP70h8P3LU8f1T9RX/sj0H757b0Y91DsG4FuhxurigoDC
ZZ0vjq1o5pZWb8J4gDhS4DfXdupIQRhnZ7Wx8hb1efVlGVu9k13kQMGuAii0XGJ+x2kg7uu0MZcl
/iLgydjglrae+EttpbWSska7K+MclQeUvd6vVROVAZBe2GTwfBQ54faBqXqjkMedCKOO7bI17PDR
1QE86jAsWG/MVEXYZSlUZqhNbijqXXVcPprOObWjV91y/O7Dr/EH+L8S9z/SfqwrNcrbM8x2xRLX
OaB8rM61z013AxdulLy5q+upiCUxzXYG3T7Ysqk3QWFZQPSNk/Q1XGJmOnu7EH+S3Q1L4LErSADR
4LrpgQwHDD9upvaMws21fVBNwJZH3y21etAAvd/DnHbksDsvBX0YoOdGf4xuJxgq71DcrLOuQ068
UoKHpv6yTNB6u4RbOMyoYOMsyHnQps33NGVxeDZ7A+0eIlZXZMuE9Z3LSnjOXJS092xWMgKfZ4js
yTprq1V9Y9ZLpDatjYNhzFLwjpcfSWWragPDq5nfGpGuFnK6Ut9bZUS3adpY+1k7uRPMdXWCrdBh
KnKv43Zq8q4nsv4WtFxPcBBaGAW70gnpdwBRUnsFy2lzo0RJn602zN80DUnE2bLIpt2NniO7TYc6
1PAAuH8nU2jeikDsAFtavkUmttPGQkMiehQQuAMWxCqI8FZN6vINRyxUFfHEJ3k9V5NSuWPEAkNL
l+C3mhGNmWwAgEucw7WmvV680veLFDfZk9+39S9nUf5TPVUEC4Bi5M8hlvoSaXJ800UBtC7IHDn7
QMywbHaD5Vs7LrrN4WVvgjxuw7EtbIN/B6YqEQm6aKOBeQXTjoH2tgIgpCsFUB+sH8FNoNg7gNP3
EPXNadWpoSjRQYVG/lDrX9VciTtHeHCVh0j4AO0dqP7mUIyz9aVJIvlSOyEonOh0OVc+ChebJizn
HzYaphftWxA2FGDNXQ5+F7nzPD3k6DLIHob2asWWKVV/185AACYe9HAD27nOg21z7L1QA3/sHm46
OqMEPMZsRnZe5yRiPs88KuY2N3YezohvkC4hrqkboATtBN3/akjqMzPAct5DYvWbc4NJLmHnJ5nx
KmiDQ4BzTjbMhPWlr/poOy1zH+YhmksMumkM2nd0cGHZreT8bLiKXitYihdqnsb7xhuWr25CaZhj
HuYMFux8K6VnEE/L8rVzF36r1KRSsEFGsTEyEj+nhU5wAQ9RJRdtn/yqMfmzpqrJxYD62S31e/pi
ZlfeOi0gOqSZp6swksCDYN9uE7dRVdY4ANh3pa/u4EYnfyomkPsQKfUzZgthTZRw0m2l+xG9Bpf1
Fzyw0eVoy/rVNyS95f7Qc2jutcwUxvGhvGekINemSoibs4FH5XW00DAoYCVWvhoyxmKD8MBuGx9b
GprPfYhTp50WaA7WvoDHWelCjyGPQPnslqGYZi84b+zA8Dal/U2c6n7jlOVzSM23QPFHSQaVD0NQ
wwJOUlg8LQjap+mSLsPOi80j5JWhqhyZOkfvZdg0OkhyKMU/ubYxuPjiJ/D28I54YbOlfj3ifSK3
AlgMNBlse17WtAYCCnzeFubzjyws1a9gbuht4jXlZk7lGZQ54jzyx71oBmdrxhYHiHQAxcP+fIcP
1SK3C/rvJQNUP0nVeSlCLx+AXi6wIPBHH9WSLbyDyGTpeY9K98NZLyfnllPmgjXIYiOuVdv5VzLu
gi18/OIcG6nKgWqsruw47gF1F3fRSMlP6I5Pj0rNjbrHsxVupqgcvX2iF3fMA6uaqyYoG5o1ooQr
OrTK0/vZ8YNzjRo4/OPLBpLNQQs9jnCRwxNbFp3JTr9UuouLZZBJMY+L2eHnA0YmnS1P0yWLk47n
EPVvCx9Yr20rWz8fsLx7Gw9hgZDskiXRPm562PQp3G6OR3Z0NvU5ng24h0PJKUCbpXTyTsI2Xs9j
ugG8+inq+35D2iC6goYI6Ft+1N5KCObkU6AefeX4mUu65aL3S3qv1VLtXQmHjNYPrrTwL9xUpJCG
CXzI4AZNbvFOZFKld4unLgPWhlldkm43p3Z5NCaZio7PICWU3rYzPUBxlkz5BJ56VoY40Z6Fp6Dx
2e2yVFGGZCrM06a/CXvYeXTx6oux9Lh0RJBsa4GtUBOiYCGXRIU0xL8YTXQLt+gfDh60jKbzal7S
LPlsKMyja9nnYIaNFyPK9lkULRqidqB7xRwcx2CKd4nkCbSYW3quxuAc3J0ki4e6zXs3zctRNJsl
YTsOKFLmJeBUpK0LbHG3xNtI9pDGHY3NlIPGoUrbtujREsonoAWvUaUiZxBbZ3lTYTMG7p1FMoU1
gsOKU5dYm2gZ966u6m1s4dUARuRFV0EvwMdbkjtBswBu4qYFNDWeU629TGmjN0mCvoxgoKF58ods
ib106vBLOJChAHvxEe7RQT64oFODVGM3KFvUe0u4KlLq6qKmUu+qeo4unLJ1dok7Tl8JWrwZd3S4
cS25kOMEcmjLBVxUplvBBomuUytzqSYfj7K/h/FMtzN9dKZYX6S2izYLbwDSYtW5rrQpKqpZpkeO
7+yMwWaJve/9AJtYcF5VxlosMML/Ja9DIfZcgOETdnWTe1QlWVOL3RzWNCur8RJdqiUbTAMot99f
hiXeKFZHwR67ykHaC6ZozfiTP7rQYFubs3T5wmwti1Doi65xHgge71mSZx40fq6n+Az24Wj/E3Yr
o/KrCReVL5O8L7vwmYW43tMG+FAaqvEOGoeywPKPtzzl01YYPyjc3itK29h8StunqZ6CTVdNZVHV
qLinLZdIkVsnd6mmYIP47QaqYxKtRyrzqkIQ15iozxqU0DMx1y8G4kBFDUXrHBpIQcE0+VUihvGq
+RtEkp+lVN9609/4fXJdMXMjU7JtASbPNCx449ZxHivq3TQE/nRT0s6bYEjOrWsevb68Z70bbMni
3XjjzODfMtjXboKlZxBVEkKKjcvxxySzrLKpFjD3GQe+D3u/2ho/XnIHjkF7C2VTxF8Rp1ckrHWe
TC62ReIsG6ODCHEqdzcaOua7Tg/VfQt4T9FA9+KCU5izlmIe713ZlY9tioe2D8PxHsTiYDumY3sl
Yea+gz8Kv7Sjz8gGGPXZ5sJpomTTTlzNd64ccCihVVPZIo1bdRZJ8tWLqlBD9RK+qZnTx7oryqX1
3KyWDa5o5Q5XQxTsaOC60Eeryw0UTvR1bZXzqN14Rr3UHQos5C/qRkMmSA9I77Sw/WjHNDNsWnA3
qxlhBykREo9600mCwC8yMNWKsGnjuWI5ZNQZZFkSmS2wqDxLU3phy+4ZHpd1XqWefWr61GwmMat9
ulJPjRv3F3XT+ICCMChZdhBxMc1tGPTXdWTDItJLvyUmmG+hGxBuSsebtlzqM7rIeUs9va9KegZy
6QwMaos+layq3dwSN2uDRp85EygOUdr88OJluTaG4l6TgFl1YD+5S5LuoaaWnrtNTa+GGsuCVfX2
Q8lA+oBF3lcApxFtc+jA+z67YbW5bmU4FRDgxLkb+wAGgewuXGy7S2ko8lIp/IHx5eiWQFQDip8j
TA7y0YFQHJc2KFp8rhdhhmYH6t7DkgYGYpqkB/U37PeeQA1eandDZhNDobIqs76THO9cfY3wdRvq
CdSUKJ2zcpJnkYXpaqn3tTsuGVSevg96/CXRac97SIvsOISNi4TRF12xq0rxvRRy34t+GzhtfRlq
frMgYAaJSYQINXGDuF2SZiQdkwwNB7qB0QBuz2lEuIQECNEbuNL1PeyuznFHF0gffvFBPolxKkox
LLcGveVcImPM0Sn5RhoZbusuevFsVW9mEv5qGbYQ+mAIwiwu6MioPaBaW8dgp46+uuTl9IWWLN34
FjqgKHZ700oVfYq0X+bUBwAxk614lJH34CXNHXx20xsXtnWXZKyRPAxnjY/8ajbur8mtN0knxm0a
K/oYl7igG8fjRURTlWktzrQVF3Dvdc7dERcDczoLKV/RXyYcKSa0OO/wxF5oAJkBSteXUMGBqW49
Z+0M56m0F2B+DuW5qJYCqorfsaPzkYgrf4YSPPJkl5eP3jwhcbNnfoh4fWbeDyQv0JeYagObTFZt
4Y3LCiKTIecccLiQcUAMJ9Rx0P1JMxwnnouRYee31Ckqb4zzagp45saMgAKqTR4RTb5aQj2VmbgM
z+sK6FV4SEGgoFdXqgYnlbCugppojbfAJ5cN8Xaw96uKXgZO1rv4JXVdPw5T0kNXbgA9HbZfSC1k
WsQgzuYL3m2PN4/obF/40SCz2ZtvLBtfK3/BO97FXlZzMebxZNhlKeebEpFr7k/e3SKSYANwIagE
UPXpQ/ujp8IUHLTRPPbMS5lKcgOvW+hil+OPudXf68anAOR3Tk61K0CC8u/EGNxR0e9YyYBIm9IH
SINDdTlKXiBDwnOwJkReIZ3PjZk4vqlG2FINz9ZRP2FT8jtmiO9hgtzuVV9aPI2+2jqpcDIz+KA9
CLUZiUQulDbndWz0eeIQCSKft2xcX5kLLT3UvkX4Cr05BnM9/6uE2Tpmp8CNal9bn+88Hl3JOply
JGALcnt2ZmZ2TsvuRlp6M1AEQkPQZ5xM3xNW3vfQid0sqvrdIlbP5rHd98v4zV/ArV9U2uCKgxu5
19M7B7xrmG1cDyO5BBH91cIFG9xQ58ekkj3uwfOqisItBICvLKvTjY1Kkhv4b/dQxqOq/0mT8r4d
JSLBJejvyRLu5iT9FbAK5u29hfxQFz4h8bkNRH1l05FewEHwW1VZCuth7xm6wk0+VKrL42751jng
ggRlclbyubkDVdxuDXTDcjeBeG1TXU7IJe543AdXtuTQWG6jPGqmi2BObIF9XDTUXPCUigxdtO1i
qx3qNWJVPcK6tMFv1+82kO1ydoyC/ZzHoBFcCOv+5mT4RpfW2eDN+rJQdtsF8zM4H7lx3b4ImaOR
o1s3d021477YE8sv9NJegJU45L4Tu7e0Sfetg8pD7VdVhroOYrIphWXPGKHE1098M6oywJvIz/mk
gQvx/EI0kH0ZSHzPyg6vv5+8lPX0wDqyw9V4U3qOLZzQvsJyTmdAbQVnQ6R/9JhPPDUW7MF+E9Tj
C57h61an1SYViA0nml4HXlKI0LmPqWcK0bV3kCbVuVDhNhhgKzKW38lqdGKwIRFZwicjmvbeWL7G
juJnQHZDmZV1ZwsFcQZ9BqBoHejNNot+Yaqi4BQo1BSmDfjtj6xq7qveX3mvj4hzroiKfxouwxz3
TrfpnZhkxm2dy3aCCncIEWddNmTHJbR9EsyjVKPJxoS1mwrky6tpWFKEW/yqdoPziKJcU0+/Up08
Q4k82JZDWV7E+C2Z73BwwOHOaEAyzuckuVYNEl70kXRByDhktLFLVs8achZ+/YX/D0fnsRwrkoXh
JyICEr/FlC95v8mQ1LpA4r15+vlqVj09HdeoCjLP+W1qPU7SeBSy6YPGkiIoDB5fEJ64IxMWlEY+
EfIXlpWdHVPlDXuv5/SxSta+ZGDddQ/a2EC2JsWR/vVXX6vPWmcd3EG75J042lJGeekx+qb2HpCN
fprS42qoI0FJ1cHbnM91Sj78td+TYMIrmR5XotYDsrwnIKqNZg2Wy27wnz1HpdFSySTqOuYNfT5k
tRCh8rVzwigQ1iYAE7Fe+6GzL4tjR3Aza6Sn6reuDYdkM3WsurIL4O7149BU+3yc55ArRl29Qvuz
nDENtLF/SYTbBgtVk1JzziDMwdSaQOE1iFdvxsV84RWISWmKO+dHps2jGJrIH5bfwmzPmjeEALh3
vSifJmxu/jDtG7F9ZH4Sz6YbL9W2oVNen6tRi8yCUw0A8MsWMg3dOUOWOUZ+ael7FupH+nT2yeLu
21rFnS/DRiSxlgtyS7Z4hizJqMtrHZdweI5WMzsV659/w9XYjpiNjOWl9paPm5uSZjP7ebDHfa97
YZGRobi9j/16RU58h8kKj5vPY9eWsXCXf9gybqAfQSyJ2l4rtb6vnni2G9Qqdm+fSTbU9nNdPa08
ReGYaYdab3eDlSTh5Nj3TuY+aml57enjJcwkPdSD9eVV7o892B/kQIODWDwsrT3EvuUcgKXB4fq2
jddBLw9DVh67MqEXoet2onH+rUbJK92fypkTytIP1ebiHJxevaI6qNk6w1FcMyCdtCvvMr9CKeHs
exoGyUFxTm3aysAwtEMqEy+k+e/BGK0qxt44I5id7/1VngejOippX8y2Rm0p1zXInO7LlnNY+tOp
Sjx6QxaEtrIPtqbdVZV20IbRDKq0fqqq7q0xp4fbUMPj0Z4I3G9i1mRC7sty3wwbgEQLzGa/2kMS
N+JOaPOhZGBe6iLmsk6CTGuPjgm3v6xHGnzOfOXXtHMfzUFFma/Fyybvm5ErwEu9x7QZ95powsRL
gNN8v8A8CvmoVfabhkAsRJvAd8TMN3XTHernHWmLe8XWz4GbJ2EhlBVx8N/niXYsK6MM1Vz/ung2
OLwDIVTo98ue/vPAzdl2Nti/fPqvyfUvZ00uplW+afr0ZG8L7TrLyq9qsqNa+2fTHnf9LRPJKj+0
vI2SVYtXc2FGp6A7MA02aqxyh3KYwq5J4smZ4tWxIgmIA3EqH8x2YNhpskNeOneTnL83f37x/JWN
uDyTDHGyF/3UDXRtrt4/nS0uIHzDCvpOBuM63Q2O64ZV6dJjpMfkb3FsJl+asP4t0/A8jWhcWmW9
e1Nuh1vm/0mt1YIZWf0pE2sR1SlTzIwNYt3yS1PoeSA6/2QSNBqXpnVsF7Fr3Hy3bvb72uRhLfn+
G+OudNrPxJbHbMhOKYdM2QIb2u4d0tTYq/7ftLR86415EosMJe6RTNv+GWUfselfDCaKLhfRnJn3
iWB/mHEZW9t8Gobq31qDF5VFdvWBLDITT2fyUzMyDnra70zZHWU5P63imZq9d3gbxmovctLhwPUR
TM360BujHWpp+t20emDW8zmhx9PuLSr6zPGF8oJHRyswaybdqTWqOM8JDZpv+KRMGi+cu8YNO7Dm
sJET3Mg89hFJ8Ufgrx8l87jrKOcsfe9pcZKw0fp558rtgTDsNwIYSBvamkOyaP8ZqlpYw6onX5cX
Ty9ENLTJq52zAZZrsSPXMnI2EHhrcq7eun2vjv3g54AkABS7kmcgbFa2i2UGX8R8DhhRWSfXmI45
i7M9VntRDWg7JWsKHSa6CzSBl/nu5n+r5zZiNHzaVoXUZA0myA86GK7pJr6bxPhJanI7/WGXLENk
JPU+cwrKETt0AqNu7XNpnnrPiL3Fh2Xpd8SZ3ReO0wHquBcXMiMukj4a1PSbkq1SD/adaphfx7k9
LkJGCnKyX/q3WpTHLR07XlAy6Z2RzJJhWA7L2P50tQWk3ZqHbiRERelJvIj+Th9hr9rsYg5PUz+A
Am7iiMMJ57v9qJXZ17w6cev3OxTo9zZcUdlFg2zO5eDF5u0HdawddtNzX1qHuvUiw9WeiXs5ac1y
MKbkuixzSotzR4iC9SRcPUot8kZWTzsyDlMpPvtDaPUlL2qp57veVLthexvMiX+XZy9pzHgui39Z
7r04SK+jyipvYiG17oQn65C1oAqh444KQoYEWB7WRqRRWzG/ORvtDoZN+qwCPRRyJTmQHaVQeZxV
NECR4G8Grcz/vMa72/zl19rcR2vgjCly43GWPk2Hzd/oKhi0/AT1zTvI62V6PO3tuw7duLbTQzte
J97jtUle50x8qrEfdwyZaVCgaML7TXLB3O9lI+KUXdFnHVj57LXtWTN63pg60jSBqHqU//Q5Ba5v
KZVpiawExvHsV178uEzfm0TfF8I7ZBZPk8c2lc17EMmwdf242AojkNhas4xFtlQ/9KkcxkZEvelF
iebM0BPkIxeDXkXJDN9lVnN6128II9sFfHasDOdg5yxshgWLMhlyuZ9S0QMjDcxhlVtf2yQbdohl
1nO7YtL3nL7ftXWlHlE8JYGRTr9T4jQRAdNJaLQAhIWuV9+QVynR5IMRFZ1QkW6r8aqLjkwbHfRJ
1uZHlyZVaJRJrFvlv0KrTwx6Bw7n2J1/lmYmDs3ZT9X21ykjdEEzknI/uMmx8yOEsYjFJcgrnoiB
89twG0YNnK5KnNaaGsLWPxkgeWDm13QgnrdOxrBfxGFq3GNDf0+eMwBVRc8k3fV7uyBqwxjgK6dg
mdiSjXpvT3VsuysPrP5QwUJJ3ndZNtexZis3XfikmX6X8UH///o5XQdizXqLdKi8inKtOVdoFVxj
7vEcF0d4wUARKJ6M7fcstf1086DTWL1hsioFxeZF9qITDRvQbXopl/HDVNvVvVHO7CZy/BAumryu
DfA3nhongVtoQ4+FS/udZqonZgs7vnHlw7pkpTg0lheySHE6FwdNuSd3Mt5T4fw6fn2tVBuDfey1
ygUjJtRb3gHl5L9Z7Q6h41Ni0S19nAt/pyZxwJXIl2ZE8K87tluClspTK7LLAhEjrPyxSMA2uh36
FHiLQv4jEOXolnCEw3i1dE7PhL+dJt/aRIQZmI/bI8rFTmAv+7wARAIB8tERKM15qIrXen6pWSxU
pUIXsLAvHnLQIbgheh6Xj9yZwrH66zP3JWmdw1i798YyvBqy2w399pcM086ckFtMWbzJ1ApUU34t
MnuW0wSy9CcnDrkye3Lner+0xcEciJoAYlCVkTPZ8ST3yaffXCs9249cL/0y/jr1cCWTKULLzWDq
lmHVURJTOWLvzvqVmMBg89gqfPcEWXIc83E/ea/83FGdr0+TCa2UgvmM36O7xsPtaRb+qXPHOyRU
5zqx3jTRPhvYtTdYxGE2z8o2Ljl7yjy1e5vIKTNlZgTzBs4c8vVMKPqlTOpImbN5MobkXk+yePG8
SG9Amcvkxep0hA/q1PhcnNp0n1rrOQedGAea2ovORWwL5q1tZ7l5P0XiBDf1iK9lB82n53vRX/rU
OEvjn74VR7E555EBuwENzFf0CK27AJ80nIXu9MXb8Oeje6lSaGBR3hfrcXQeoDafU0KzZNtfFSnK
TbU+rGZ33tTJB0HxtjRYb0yjFPsMsmD1gePmxjzWibbv3P7B7MxXEm/JoAYx9Wb3pxqy36aQNoi/
UwELVMfy9hGN5U/hNS+cUNFSjLsaXdXKnUmAZ1iAifeZ/u2742WUxdlQ6TOt6cii4Eycufhw6uJd
0G0Yjiq7FjLjfNCe/czm3ZtPNdxvM3KVIcHd3QiW1F76ADsMzZHJOVu2yN6cu8ypWULqvQFnkuf1
uZbyaDd55PUjqB2EUsqnWWUXvp4HHqFLsaz/CqdgctR4HVr9rSIfwDW6f4vowKHWLp6d+ssXDTjg
/DzxyeTU+g5JS5eCu71ImwssFc0aOPK9veF6dv9iJBK+b4zztj9kQnahNYr9zHgcNIAd/NJwxlc7
9tqj2S4P8MCxsoxH1/+iSzs2oc6LcX0zFmw9k5vGFTDY5oH9AvimlDzqfLI+6/80w3c3BtacPn1r
tvpoiGmXmk9yzL8JFQjd5nHWzYg4vVO+UI+cS27+LdJkFzcr0T1rTRd5FTly3jlNejZN9LHeaVQG
e0wr73gPz3ApB9esXnNlnlaX+uuM28UfdyhQQrk195qzBSbEcGe/tnK+71ytCQEQPXqEdNoH962h
/VdxNICP0OyR/S2W9bCo+aK379PE1cr+UY/Zg94X2OYgCtR2p+nbYZvKu2ltPv3VPEIVBC2yFNkX
IRVkyPkBJAvCHBKmYAUiPPXgz3nxOxGYCT6OYwIyYTT7X+a9Ew9XQ85lfnYz6900pn0nhlPeaY+6
2I70Tr45wxKY+cbGfG9pVbx0gKOt++h2yyGt5qDIjqN8sDktE84UlCTd9m8rynDatl2H+rapnH2K
K1svzvXyxo1x4rb4J+ckFo0WePpr5vmHbCov3TrFddfvQIZft7Hfl8XCpJ8OcWdvb5o971PyU5Q5
HJ0x3+HKJ/CN6wJi22MMMaaXWbOvGDeifPIeLXAQ8qGCsvt22jUCWwyJ1rmutX20exkkcooXK/8u
YFCsnqgPQpmtwQ+KzYrEIMhW0YjWyWO7MXYpwVl6oSLj/5vb4oZS918HTf9LNW1flEzKTsO7iWX3
THzbLk3A0Nv5Yeqzy0CFMV0cLNUaG7hpxRx8UZfh3F2mDlhTu9SW/z7U/nVM6w+glv+WOrlYdHqC
Ux+VdpMrKh4ASPl4s095DuHY6XHqP2iz9WFm6lwU8/625OhNtndFF65lF2IT2kF6RLWhARf/IRoO
PZ+3vTf/TaM8d2CfmvZKMA66gmZ+sMr1ZKGTIC7rqRJ2FhhK3c3udBmc5rFTVpwO+UXVSKhr878b
J0IrwcNsGe+LUR2oMtmL2sSKNsLaE0OZtzE+oGOBCigvq1i5Itrs5GRk5amX33LJ77jk4PsydDsV
06P9iJ1qdwtx58d+N63sCfTyk+zxDv0QiNoiOY8qKy7AAdql3LlJH8r5dS25nGxz4jxDijGrnwUi
u16bs6BKtmcy6OWESRrJQUyTXUixFmIqUjr5ftdmJB/oy4MSLeFlMmW+WfnUhkyYFw8CvRjvbZ1O
zXSgfot313kRKY3lMMYIF+zYByrQKY5uUWs0XSRSB9y0vqZghHZ358pLmf60fYLQCwcl/zRdVJgc
SaasvwU1BPHcG9FmqJO5zRxmPoCCCQem5vuyNz9qjSDIAlUD3ds0Xa6XWnmh65xLTbCLPoyCdUP/
r1jdu76wYuIj/hFIe0f2xy6jKLjJN6744TJbP5ZCuZ8vsdryYJUyMNN/Y7PGmjHAh/5jjwu8tvvN
VLpbpXtxljzU+iEq+xYQLL0WDOSef6VMMUxpZo30wg6oH7qMTLgVEsZAcNoNeX+SrFieiwVMHaWe
EpeUB1nLO2WL89p/DB2RNV2RBYUYX6D2LC6G5W4qzB+n40bexvqOUfizyst4SrgQPAYBauiZYp12
/C7s7sHSSDJpcCl5vNeG/HEqVGx22jIVOXU4Emnh20UAqBWaelqSu6ni2RgflyF/LSk/GLsbYp3v
LA3Ji5Elp7VP31v+aHzK92vZXBI+0BkBnz6qm6ilIDmzCTrXi7r+KZE/TfbZ2Hpo3Ug824P3t1A7
cayMtL3z11/3dpnePtT1fcmMrxT0PSA94s9udZ/fZYKfccQhTRimhua70td3T4iH1m4/M8P7ssc3
sAc9FqvcS6XvSjt9B3j7Sr37pcr/Dev6WpX7ft12effim9mnlSw7wTLUZM8Ern3qc3XxDVR/tfE9
ZP5/+EODxjiTtBF2hfyjN+lQOdmP7XZirw8J51SCKMVPfMCbKedSK/9knV8SySBWaeud7NPsyVtW
+dXdHsm8HF6zzPQORgJXiHZsBSIWWexRR/04NFoZZdD4UVUxI3ab0ONG9d7Zbjyyq5ohjyyFWGPI
mQr1LDXDdvG7UBJYfaiWlB3QGhp2aPb7VRdFpJt5G+TusLFKtMl51e028KuhDRfDbNFMUw2ZpN73
vDjf20ruJ8zblyv48krjhmqL+qls63wn3fV7tg2FGAwyUFtwYlaLawXZmryOLSlelTYyMYj2ui3O
uG8tUNBeDSXSp+Wcjtp4tLH9haAM9U5zublRDt/6S9XDbEB9k7CD1LKCo8C9wJNAKJor+W1KyCx3
se+n1XvypswFSS1NhrA2RhxqYBUzMgSKldh76XZxGgxWhiIhYqyn/dQ73zm3HbMmTXJuQts32mLY
mwR4sPpB0xyNOeN7ZpHn3zSHEs6JVjPjQeT+42SDX9vOIScWKSQlM6XAE2bdG5+9ajw0On8EsXBN
JnaO10U0/h1nJ/n2wEpcIBHVywdNgz1du/bJGc2L34037kp7KbLsvLVuBAXO9OgOP4oXYBG4OwsB
sjMHrlXd8VsTjsVnmkgzC1BMdkf0vz8YB/Sw29Il3krW29mYrDD1Sgi/pQttqRPp5B35ev4zRe3s
UZ0fK6d4nFWzn9z1Eaisijtk6pFp49ZG6AHAmjc7WxQXl+n2xmy+zCumh3x5z8hJOSg0iDT0FCjl
vPFYYpiDjG3skDCNn27anIeyrIG+ZEc64IRgdVB5tHEcZV5+pPf07OkIS/q0/4/aIlx9rNH0BxYv
xpD/ZdtyVUW/S+zhaRT6s+7V/1nberuAgMZoLB5JZG5+HVNbyJlLj5VeR01nfUnPYdywtZNF/mIw
Zi122an8MzLHQCo4u0FfMxPUFcRulfPkSu9bWqVifd2OIl3REBTDciRi5r5x0quqm/82XPuAnOMP
n+svtTZ6uBXunv/zAanc1w3fqm8DSaVuEFQXpm2fgYeQ2rq65FmM0B1z58kAo8AUzulMbJ+av4xh
I+0YneO2fefWJkCTxl2L5y3ypbyr6/wqMo459pcsmMqs2I3jliOsTHa9bAd0CD7blcHGLVS/RuQ5
tKHFqxWoof4epHjeeLkrXmy+xS1DAM/LmJJMehxN8OC5SzLoQPRvlSXHYHH0P7CDJV77Cj2lrN/8
pr+1qcMfSVWTIToU8UACUZDT+2ysPpUs/vSXVSht2tlFpD1k94bbFtFUorGgmfTQl8sf+/986Hqh
0bw2Peaec4DsZjHKjxoCxTBt5qi/wZxWoYHPIw0pW+0E9/VdWF7c8D8CNaNemRcGTwuvAEKfKwl/
ekDJIVqRSWfovtH6szAudpOa0VZNM4eCQGHM3uwqDlwz13YQPLt00rmdC5stORn2cm1e6qX4ZjID
FmmMfUFXBwkljJZTcme27G7UeQQzKumwge9tiJTZOVK+bqtzP1TOb0WiaNfXUVFUD1PXfLUD8sda
g4mkBSnKFNuNEM8NqrLI51GL5t6mLCOVWmAt9bkt5Z3lj5duEWfVGQfTGl3Q5U96j/VdsTrPnrW8
Tt4tD5z632odf/MxvV/H4Vgp96qUuthlC++j5oOVGg9dBhIiRLEnUfd+MKyvvkzet3l6w8/8nupL
H7q6eYYs3emDBszs/yfWyTymc79EqwDpzZQxHjZvAjTa9maq/8FqBcre9n5lHzun4JWhuWmtkzYi
pBipYp88uBXpg7iLQmmNx75ZUbqL7pP9y4w02+1BudrvJod/0hXnJMQYHpjySanbYHgzieL/Rjfe
8XAou7uvcg8lOiQkmaF6lLvcOBQ4wbOoO2TKzHMYDEIxZD2rukVWeDV/pCipA3PtPkXipRHVXU/J
AjbnukPCAT65u6Rry3CtzTbuSKbkObVgjobnVninYaE2/dasEucTD2AtV1jKDdXZUH0ma/IwF+NJ
1t3vBMe15JkV9Qh5wagIHJdtJXdpg/ZZpy+ElJMzHqp7w2v+bTr4/OpiRp40hihD5Omxqedrz3+f
eqiP3jzKxlkPTs+72UpEOxmuoUFWCTJpBY6kgNa1ajivhd9Emd3fz85wMpPluPHGo8fZ07h28wZM
59J0yngx6jZCI0cTO8y4rXlPqhb/GWafRiTecnsrjTFUQsMBhiJWcrij64lzds0HDqfKzkOw14wM
dfcpJTogaLfkoHyeyR7WRyL6QTYVr9kyxWnvf/aa/e4aBZyCvLrcsG6mP/pldqJ8kHVKK2B0a1S5
QO1PNKqd5x4hAqGpnGEM6cVQP4IZAua04EALTPxsZV8tEoyNXVtLkh9MUFm4CE4sEG60mOLIFA4Z
u4zZ8+ARjUNe1YdRiQW9jhOP/OjlTae7jqT5Ktr8bouhclaNgPlJ7XCgmsCY/XDo/RQzpai7S6JP
LN8N4pzJdRTWKuk+jOboHjrZ3IKhH4WwjJ1ROa++8vQjVqI12gaHnE9Rs9BlBu9j1erRUFoKAThr
fYci4kFHexGitM13ygD+LTbEdnW7YvJHDdIupNfPnXaYeyfh+JSvAsqzUc5XswD0e2b6hsWB7teC
tPgif0M89aR3xTFFKzYaLEMmuoB0RX7nPQ6u9rJ54mFyrTcfgaENx9/PClp6Fgwawr0O2/YyDe55
Lam7dNRNn34rFjdzFQmN47vpDPjWVP8amvk4Ilk0W/ejnddP1xc6eGO/7so8Y4MgW/mQUZ6E0CRh
PitX2A7DnGJvFnPY+c1lMsWLk7gk83f1JzTC3QTiiwNklvE06c95ytzXOPbrVvfPOEuOVtUfNRd6
sN8Ot21S1dmLlmp3U5W8pqlzlb7Gwj6c8WNdRHfvozALRYd2v6nP5EehbCs0juEyC3sr2+k9sHG3
XJ2qos+2XL4xSvmqe6VW5gA3e8Iz9FTVvF9+c54c7aJE96q7TEsj6IaeM7QKp5aAVfJhs9ePAX1S
2FkVBFrnLrAKQ8Q3xF5uhTyVyRmJYhvh/n8dCqb1XJ5TWL7eri8eykpW2oTR30wfbbqQdNN+r1Lj
Fw3GYTDT81S3dxDAQJ71FE7e8FMDrUaa0O4Xv0DJqt5RZIRFRQtXHhfp8poa6qNuB5BecVjIhwdc
UCdyLS91r//Yqnd2Uk9extq5oA6I+bIhZpgNFRqTbgJfAauVvr0Tbh/VG1qwpXDPWv85TGj/kqk4
UxqVUlVhhno2O8EgdIOprnwjsvvd1JxTgcgFX9C7tYqIno/7mZEBLNXjbYGQL8vR40jNFLCCBXHW
m86+HFjGcDKmZsXGp97lTWZg1acp91/IBt53fhr3hv1U6QUKXvtLbejuEKcfFVu3q9kHX1teLHR1
s11GRoNuF01Mb2xbTLcWvgIXna51ntfkgJ3lXtsSUIfqQ5b2wbJsxp3fuoXEIoEZsfiWvU+D9Q32
4QblMvxwKz+XOse3j4rVsZ9614tr130g++6/HgU2xKL2x0wYj6QQl4b31AmgoTKFUuxhiONhIGF4
XpANJZiC8loFa/alF0Xxwi712rKGcBXCgVsqTF3toSi8O5VPaB31Zyx9TwCoUXtzUBl0ve0UO3zQ
4kb7GCC/SZ+EWTAksgVOQvhlIpMVj5Wvif1UtEyoJnHWG4PK1s9fQ+vsLW1jktK2D9fg5mn89PGW
1JssjDCGvab4AtgEVoiYVXXvyYKsSi8Zyad/Jrck5fQQ621bHtJGXpe+eK79+tz5+gYvNbCdUu4C
iD+qaMhH4JqSKFNXuAeb7i3PpKnK93VIbb08aYs1BXACpznPINIaocXJVJ0XV4PVWYePpO7e3c40
91QN77WCu8HBzYoB7dgynjb1GLWOGWYk8weoD1MMdmMeT9b2NkvdhUlf0kOZr4KXQYgzK9uLrdcQ
u3g5MQxlob+hGq+nL0zYDzNp19rEL68yczwoHJH7ScmXzHFPsmHe9dNrM5LjZY3TgcPstS+A9N31
1EMnt6aIbwC6SBPALjSFszafLaRQrJ9R3VhQC/xgfhp52Qoh64M22S00fl2td0p5sWZ356pjZbXz
wOq0GA+JAArJjhrhrIiEMN/kvjftNZMgNH3tHtZmhc9lmPSX9YCieu/4XBR+WT+N2qIh7lXnKl2R
DvI5Nqnu89jPRWC084iQNX1lqAqNwYwnY/00mMlQCfLamz4uk6nV1iMyObxvcOXEz+PqsGeUeiVM
bKPKJ2M1Z15b8Ugx5UFLnd/VyI5TBxdE+nYIGzszK/CzpbNT7D2vw4E38vqzMjeLsadiETEAdGs0
8lJSJR41eX5qFvcO1izGIxfhhyV93fhY2iomwCCPLcX1pzcM1lu79oGPYCKS6VLD8M9NmOayiP3G
Zx10NGYEJU82VOeIcDQaDG+XSQg9yyFiNn0uqSfj2uqZFU0P2Fgs1o+zcIFYA9imMfFEbTw2wurw
uWb1ExG9aILJRwceNr05HkxelRHjzDIETtc64Zpbdw2la3tNek8YIrmKChQP+ojyRzXbf0mL+ymT
3Uun5V6IKBVsLknZQqbsUdr2HfrvvUozbjckSIA6/d7KuWzHgXUhI6CpGib28XJ9rYX/1yCLCcfS
uNZpeTATm79OHZNRHKQ2x4bb0U1mPzoghWGds6671gjbn75gT/q1Jvd5aKxnUbqvPjNtIBgVTKs7
OJN1797oQTaap1kVn75mvKyu+ePn9orXRp43XExs4O3nOGMKcJrlwV0oBlOiBW6b5oceczDYdLri
H1tKxi1OdrqXVdS4KTCmVB/Owl/rpirC2hctdf0rfP4s3Xg37fIjGYDIN1mncSJRr3vWTp+dMbCE
/GEu3wLhyn5fU54eUNDFf+s+0Q+QQZR+GpYMvd47QJJZe186YBObMUcga0yi7fyeaebr3K6nQpYg
veLJtWq+bJ3xuGPdWXuOocVx7nsLLLRFlOPLDfwdKHhc/jqUv9WmkOAYOpeA/k6iU4vbkwtTDBpt
90aykwXAqmieWHwZgn33POOSUOhHZTpdvcy8WLN/MBaWBeE+SEsDfHf4PfI0Zgw6K+RmeD+jjB2R
IdM4aFVy9Of2PiF7BDhMYqTcxl9wEnXBUlSf/d7/L9PzBlNnjl5+uUN6tacgyMCIpRFUl6f4gFEB
lpr8mCzEcbgQtnDIuvdm7L/abL2SGEyzTqeqnSsaQDE9+08kdb/LTaYoWM5Z188UgQ+x7tReaJEB
LUrkyAjGWYiqjRulZc4d1BMlynzOcxaXZPKRgJVFTdVBEljpFGRTp4V9Qm50K5fdhpgZMwgcs4bc
nvMdM47U4DCHkQ1rbX/1zBxu8AvLFzZ1qmjBh8zqknj9TyIQC/leze/m0k6epVwbE6rw1tEvLGIH
3UCkoLVT3JTlVzI6AxMzw0CuFsg3Td9b0skIjcxpflozXoeWpUszquSalv6LSX0ZfJrNFosrE/Of
pu9AGbKQSkHEPLnbh1oH5aa3KTRbgtwKUmV18dboa2jb6A/6zOJ9yjv3d16L/H/cndly60iWZX8l
LJ4bURgcgKOsMh/EmRQ1D/feF5im65gHx+AAvqv/oH+sFyOjKjPS2toqH7stzSJDQVGiSMD9+Dl7
r72mbceqH9JZnd0JK6ZvfNRZspTbqi6zjZOn7x5snpUVg8IP6qzdVTUZR9M8vbec+7Y0EJ+kLa6D
QHCcj3MPHhyfRwvY882R0Ngme0GsK7yftMwEEyAMeZVlrssgn9Yp8nsW/tSs+kK26GuRdNHv2TcW
G2Qax9GHmyWSUWGnnrm2EHBE1rwawmqzeOwhVoskJdTEVRU5M95sZHBnWbekwn+JOfBO+cDhzm8n
tq8W2ZwQ6bCvyxT5gaYPwoSz2UJ8z1dscOU9W5lZO3lz32bOvMq0T4hflsIwoE/50uXiwceDdRO6
ovpG7otcWREFtG0adVMVM3FMjTNsw5aEeC5NjS9FPDFKpgsysa+YwrfWvdD3KG2abezV09oOxpIX
SA3UdFwhk8oMy5GvsiPqPJTb4DfHK5JfEIAUkO67JT3DrQyfgthXXw7zugdIrVzXUzdFW7147j6u
hmTtGU1vtsKJ0Nb4qvzUHQh9sf1t1SOeGmo4CTIZmn1TeOM9Oa0cXbiONnS9v9huu40vF8wpXfLO
pWIONV34O9X78zaO+3ofzzVKWqf0tosWb6JHO6kTOny4cT5IDZvRlqESGAyjdDcouWYCdF3NkPT3
5ZLPK9QP6KrJ6CS8cDLqZxEW1ufQjROaeqHlKfAzvabU1d9rGnn7shbjWirCDhlTDt4Ljd+eKiNF
dOL0cXvCDe7cJUPR3fRhLt/E7IW800uLVsKysidgIeXrlIjyOsU3TZ1RWmhuLNVtkhK19lXnJZdV
h917B1Bt2tdc/2cuCc5WLDUUPSERjR6Tj7LmQ5k7xyKaUYfMqJr5vCSCGwFxI7WZRs81B8nRr9z4
PCxIywvvojpp1UXZ3ed7hyyiTeHnZocwA3lNMkp343mB/1VPCArSGg3waPsGmuLYEPwxpOtK6eAU
dvQCljyfvxtHM+EOKFNEhHt/nmZwEjozyMsrxdGgdZzvGtUlragIP6lnd4dSa/QKaYA3VlJx2rYr
77qMVnycSHfvFUgMpsq5vHfJ/MBX1snulgYxJ9EuJbI9aNIIwITHXW04/e9N2QS7XPN2FkVQfQxO
77/LsTTbnADAXb+o8amih3MbSHZn3rL4kf27OjP/YAHXGoNr13EEYgpCUN1U3rSXWXY2kZ7butbF
Ihcl17Kyo1ObKHCcXZdCCVDFdkwjeVBpZG+gTnLOQni4jtqxv86zAQ//MvbH2JT5uW/b6Wfc09Ip
LVzsqF6K27DHBxF3VXcKSiKCmiCV5J440y0fmnX0LGGh8mjCG0+h3YkwJ2y8NHeoW0ocz3R7T/Oc
9Vj7FucRfoJ/zNp0ee4zhxKX/sg6abPlFmky83QK2INb2wSxjJJloPLMyR3hOHsjy0u82M7OUW6N
7o4z7eDFrwjtkE4CbmlOdWasrV2B4NA1o19/FPYq1xjc7aKx2S99+eLxST0OU+Iz+3Z410TM+Ayj
+wqD+XAmdD7e5biptjicEnK6m/josIJjPM26rR3PziZzYw4p+MDPqomGO4EPe9OFxtk7XkHAYtqm
B1hVBa6xKd1S38+7IVfVSxVLpgGIQreVTryDaLvs1mQx1/ZFyllgFAHa43HHezGnhW6qN8Pihjvo
DzEZKczpOjN9tpe5nsn75rpTKrzChxisSS2PTlHB/VrG0ISdjo41eY3Z2TDehJ04ZRxGvV5c69YX
O+TH7d7yaSQW/TyscxMgTkh9+4bzyIJO2CdfMwtLfAxFuhUoVbDDZ/Ut0vJ7mQr9ODjZdGAezvQB
pX28hvuFbBaD8ZoqSRer0WlR8xfMbzY45tjcBvTQw3ZaQvyBYV4y7jdDhDbGLjDFb5jVtnd+qSrc
j0NWnCuJGJOrtFg7SZy9tXHVPmTEJO7wYxo7WzNMNCVwBZaa5qOg13Bl4lkf6saLDrNo/Q20o3HO
aXDVJWaouCxoaqd2fKettDmn4+QNXEdjuRvBr8erIbaIB+rxHseMdpP5ZQoK/8FiE8k2ltH+wMu0
Ob8PNChw6NujS6eP/HMsViLQ3zoZ59G6ikOMxpkabfKb8s69UVWMg76lqqOl74TjxukGOdOfHSnp
JcliAUetPO2ROGkKBMW6+7DUUSX3YZ1Z0ZVshvYRpkv+HWexYw6xV5XJlos0QlrqhkV4jQght15G
VGHixrMgYNyTfFdiJFwIn79N/cIrCyQCfE5HqDKa8lMs2YCkTBtfo9KgotlUDdOoj2FiJUTkEml2
tCSbRsgHxp8uliQTPtf+UPqbZC4zdUy9gh5IKC88ya7xTLBVeAlYbXBePedOot7iptTDxjd59AAZ
C9HZ3PioxPr+YkZEBrtEq9IjnJBzE+fI4CrjCm+vPN08QmWlmiwrOWerdMjR53GsmTDh2+0yX+le
VZpZ79wb62sslQkQBXQiuQmHnFZ0TnZP/aiWS24TBOVcnqVyctqrSrrfcUtX67qv5Gaxc95bG8FB
sxlL3Ta0hMZ0OCjRpcsKdwgwKeNiJ9ygvgbPIaeaD5RypvC2Okt5LvTIwT2xsDTNaokb9anKkH/1
JFvDWg6sqbu8bS9PIoKRHqk7VfqaQKihXpviUhtZWdfKR+gd5snjtPo0TRUXcxb0ZGXXzbx4V2Mi
Gqb7ZcL4POP/WAr8CclUp4AfbQ3iFFKKys4BCoYSMNsIYEscZKfhIshSgnaSJXGtHerS2OpgxVFd
HEPqBdREU4CZYZQYcG8TrpILFcQTxU71xods5rnmww6nJd38D4i/LHGNjWcriNeywIyQv7fho6AU
S3CmdyRGq16uBf49C2xArC8Hcn8pr5ICTBKIi4z+QogsnZYT5seoKg/jkiO69VcpMzCfIMMyZlqH
R/Z3lt6/fUz/rr7quxpIVl11f/0Pvv7g/dCpSvp/+vKvt81X9djrr6/+/Nb8x+Wp//Wtf/3zlzzz
j5+8fuvf/vTFhi2tn++HLz0/fHVD0f/+O3kNl+/87z74y9fvP+Vpbr7+8uvbJ7vpOu16nX70v/7x
0OHzL79GF4x1CCvt3/7xd/zxDTdvJc99qKvP//U/q/Tt//i8r7eu/8uvlh/9xrrDOkwSL8BUPrtf
fzFfvz8UBL9JG0UN4GiabjjJeKgiWyvhaeFvoFtdwveYn8Nskz6Eu64ms4PHHO83HiMajLGVCEPb
d379z9f4p8/i75/NLxXwgzqt+u4vvzrOPyc3ePwWcG3A/LlY3ZCEqD8T4mQ/6orqOqdXHo0rUShv
1TdmWQWMGQ+YgBCJGYKMv+O5LW5UHp1E4XqbcnQgufh6eWXGaM5wVIqT79GmdXI9P4XsQBsNe2fj
Vbq4niVypUxbs7ny3T6G1xJdInKaEZPOYVSW3Po8iNcxC5D4jt3DUIZsvVGQioGDftDfa/QFh96y
wrfQKG8DPcxhqlb6OyfIaQgEVbHt/EIdyoKFYUKCwPSGUpaqSlzDp/SZRvrufBYS6Ea7+JjmS9t2
zrKEgegUo//YXXj5YCb8vecVdI1wOcoVR5HqSSUmfGMcyNroKpP9kH1hMIfnHecgNKtXTcMpGfWz
FO86vbQtJ+jI2was3ypO+sFazcmF8V06zrxPyiA9iIgxGFqeZuNNffBReoYJUe9b3QqgfXETdnK8
yTx/fmYOAiOgzTLW66LX3XuddeXAcKYCvUIXlWc1un0cVYU1atAch6dh4PActuPRrWAPvec+aDhW
KyHPrEM2HfvaR9brBQg0KAJalDBIf0YEf3phKZjbe/qlJZYge9mZGOs2MAt1s4RDfcCPrM9d6lWH
Bn1Rc1UEgk7zXMj0NkwrJvYNDTWvdTqkkcDJPTGnwKkwNKeuaPDuNeGOPz68iJDo6CRhf04XWGdy
6kI00lG479qKrWix2hV7Sn+YclHvYtDgxIe4BC0HfEIPAb/7G0iIhoQWFNigt9vjkjkXt9WMUCZo
hue+Q5dSg6fcaegY27krqfrsxqF3ovU6TNiDpoQJdM+0bqWojhBWNYm1q4su4eUgVt2F5dJui7Dm
jBrGzFYCt29/VjiDYKkxNFilKExPhRnKg80Z7LqyGn/PZpS9ziVjPJra/MONLgduxzowmGfiQ3nD
CNhMCKaQrQ3nFKvU2XNHHAVjtIjXDnQz1sAE2YuWHNAKNd0KpdURnpB4UqUbYuUYmVmlsTmnYJFQ
XBftwWWahb9rjOptmMJZSLoee6py8G5EhQQ/0iHmBzjcFm+6aIK93Xr652K69pXM+PicWho180ID
4SQsN9v09WieYKIDkJZN1W1k6VY0ZMpoE86CboMX+TDunOjY9rJ7Dj2z3DvTmGJh8fOTdkQytDhD
smoWW+kjkKhIj9rZsrmAMuuiWhsHXw+3NZbIMObK5IhqDA7qVm5sv8dOoeiOC7evjgYpzUalsbfK
eh6wsoSdPr98X63lDiURP1KpWm6k5WdvNvoQpq6D3z7amko7d6fkvmvHiK5QREWIip+HOflihI2G
6DpHrY5oOGu877mk0d2hC9nUUZC8djXebdNLtmC8+jvgsnwj4Hiek/GNdaaLB4gc2KTytngwF137
708OZoqR9VAEBGUlua5PQ99/TFrb27qOza4Cr8MnrxXOlt5qoq3yfGw4UYQZADyMX2wBuEz7Lumb
pxKZ3N7Ujnyt63J66mclUWk4gTn52Im2EJGiUxK60Srw04WFV3vLqjURytTE09bOt6byETFhcpsm
ACOZAcbeoz3TE2wvhE7MQ4v9PI++f6Bf55Lj26pXp7CzDwfA2j6zrOCHlfT+j4KDhb+OOWVukMbh
XRaeVaz5hMM7y699+gXV8G3Ki+IWkFl0L6UV71J0VXeGJttrR0Ao8znoSJJu7OFv72jdwzwtYbtf
ZQoR9JWtedu5jKdXLTNx30V5Zej6ybq9zSOYjhsjCxeXvR/JG+WKAUFIOMeQQxpzDzghIVrZ8MN+
/zyENslrLeDt0EFImTTGBfUYH1/yapwpvjXGc79Ljg/fxGItDGa4oPLBS0+5mcVz3l5s0Uig0xM9
dPEcZm5zLIp0Dla0wttjX2PGQJfkreketY90eHzAKtScKxsYOr4KLLu3YlySV9EZzBeqbZNXO1r0
NwO4BH3p5cJW+SWSR5DeflS5x19D37Bae15q72HAYJwOh3m5+v3ldZQOdOdwpn3LwQkeskirzzzg
98lZT2w2U+ptbOXxJiI7QYfW1bZ4lihxdzROApwo6SDf6myojrh1xLOdaqpZBd5iYcoPpRO1K4YD
03TTu2k5+CkRUGOD0uVlKIU33zD74nDAfxQarLsgvelJEo4LxuX3+yh3CSilCUsInM2+8WiPnKAQ
8WWU8HU4wjwg8/uofH6W6cip7ZqYd7hBfsbf7HSlph3g+mO5rHNswBLwW55dI6/KrBWBKVO3J2Yb
WB7YVXelKYRxk1cly5xeYrN2cSHXmECn6aN0LThxYvDcayeCQRhWpIrCCWe7wbfivcp2AJKYUBdd
1m4s63pqkYul2LPTEdT0yhus5cyLW7Ck0rtkdfKGm8AHFdcnHkXzmBT9lu6e/YNEiuEI36ZhguQB
o2eEkoMTqCJeHHBO/jy/QYZ/5VgS3BcK7mdGmuZbYJsLVazPt8oJovAqrQ22+mIJw4P2rPR2yGh0
bxraMd87bMKIn+POf+RNxbtqm6zam5EN+CFNw4u1Hcw6vcbQPbQ2JiJ3Mt0DPsbywaq96Cv0ZvNe
8Rd8TolecEohNuv1bD+qkYuy4MN4TSf8LThFsr1JXDtbtUEWv8fcXfDbUuRjCyfZZ1ZbhfPKSHTg
QQyYDg5KdtPkLtJhJiL+MwBA9RiFMrsuibe7EVwSPwxtroPqZYYYIRmdXTkMxUsXlMSUxxcfn0pU
vIPVmW1LskYzrAlD0a5SDOPn2mvC2ypT07OTNdH7wruLzM4Ow2umHgsMyXyILlzLNnG3Zex0R8do
czsjgj2UMd8aD25Dg3FgN0U4ZB1wKParTLHKrN2hxOGJwO1pIHyBc45tKGj8ZTnWC6ESyegxZulI
W81iiphy0s02KMueSwhj2MjJ2i9RXXR2fcSpbgMzbn1zxZ9mAAE1i7sO+zZdjZmO77FWhAc1jmoH
eREvUsc8/qoH6PsThl77GYipOYOekhcyGTyxaUrjbwxGJ47cuqwKvKJIbdeu8uHC8rX6oOHifQs4
cXU0vZfwE08tOIoOvFWO68CuzxHqlXNQNvFtYRXNHVVMeF/mGdFfZPI9ovthEj3YY3PwTNK8urgU
rv2wQAgHVDeQXL6BtGBuyeH7xES6h1qmA4ANTtWKtaBeeKrrQD4kuY1qw/Nb6zzIFPs/AqnuPUY9
fz0XDpy91qo3gEnq9yFZrO/FhIRk26ql9d7hReij68ESUg3akk5yACDvGmpiS8OajWi6HnWev1u2
xW7Qwi6NFLY5QptRLue88Uiu6rvYF/6e6ie6iREBr8ZZ54e2ZaWqG6wAGJOQgmMYv3EZN3FWMaF9
1wYKAXXbwrsbB+o4wcT7JgRsStd+VUwYVFLAlI8ZjIwT8/qGblsf7TxPoWJumBrtWzdH/uuXZp2N
Wb9v865bOdJJT7V1UVjbjnXXYUvYWInvH0WOD2xpjHdbFuzLLL3pdraNPLiqK/b5EpabTtbeBXLo
nBaExd+5kdCp13Z/xICHN6/HdAWB7J3LXd03/QUo5IzlwZRsf2aaq4eReqq+Kryu20Fw7R8yxDvo
ub3lha2j3dgzZWEdMlPuHIGnVyt9p32UCnVvlgcCwTJwV5O7gkcLGjNF3FaXc3zPvGe8RlEKt0xf
BnGZh3Ooqd2duwj1BA0asBwnszPXj/KuuiA0nzQ3qwU7Gg6xOEYmhY4QDmxurH2x4Fsbc6tnZFn2
N75Jy/USVstnS3Ocv84KttrMr74vQM/riXOYGsNz2jndT7tyly8rm/NDg+X4tTULQpagOxAAj+pN
TJgi5dh9NN6MsF6ogvs0Cx8WAAx7377wLOK8RBgfW9N1YyUwS+jh0bTlvr4flyjFUs1U/SeTuYsy
MhLRj6ILMc8hfEnvchvBI8YBkgyuepjT7/SqUopQ5AJrEHTsyF5j2NwRZqTrtCjGr6Vfklu03Nlj
P5fBQ06uC4yrRYjpOFeWt5+mSTxEblb/iGMYtchGgmbvFAqd1FiZD6vGcaGheyJUVKi18By3d/nA
RYRMq4UfFtMXfsrSpbitsMp5aFen4QL/Y8dnJLcv3K72VhEK22mrpePiGKlZZq9KceGnwcAawUBE
rcP8ZIjyO/ak/jIRKnANQcHEYihosz05dT2dx9Z3jx2CAYU4O6neHc9Ueq2zmpPGzAn0NvOb+J4D
cIa/fwjrh3aeLLVDxtlck1I+rVQ9l49wQZjvzSWeaLbB9plQuJB5iR6/ET+3wLiZU++mBisZoouB
hY3sYhCbIcgsmGQD1AAmChHeC2ZaV2TXNNvSgtaA0bDZZywmPhZgD5C0olV4MNJOfgbBHCDTkhCT
GQfFxzCO3DuKIfvo+1W3r4vWP5RUET9CBJ0oFoG39EPVbZ2iiGcGkRHGb68fxI+B9spRNy1wvWhJ
o2tY+VG1opOHNamwaQjkumpuMbhMuOht6VzRKYnfXMkKFs/9+Dl5IZbgOJ4ylg1CNbH11RZT6gyk
1gflHt66IVIeVsguXmheN4v8booeVhHM+uQszeLYK86AZgf+wN12nnDYcB2606u8U32yBkrYf/XB
EJ54kyOc4zMHSTzoEwNH03A0FlKwyYY6OfcxSl563s6JmQvyn6iUC4ZkXWK/aurvCGrUTxuk1U0l
B/fQ0L69a3tW3LFyagDdXUXz0GeGc2xpMmLkjsfkd6lB+EAw6bSdHQSglbV0z02xoLWa0g79WMVZ
8lvI1GC5GnXq3KTZ0LGTjQKVAcOeC/qmL4ODY3XWgWgKtWsHwR+PXvNJseG6XBtefTOKvnpQ2m77
LWchoMrTQG9UDFWNV1Gq3Twk6Z6uDcI0BRcIA3u+4spM95mb2Wf0UVmHw9BKrgFW46sYmuiHPQXJ
Lf1ogEac058MApyniN3BchOUyPM2Qk/2bHkBQgTW/OJDdb578Kj1PlNT9YZ4UguvJX/0tXT89LY3
rreDhJTvfI0xzKG3/BwzWrnRLR4gIeJlPZQFOCYJxWg3u5xTkJHX0MzKKiquM1v0GwKqCUPAbX9P
gl157qUP60CCg2q4dcvwmjOdfVXQtr1OE0ftwdJkN35aFmsCUYddPg0h+vgWY3bWWt7aobd0Fn2a
Hgwjx/WMamWbDQIGv9EjnAA/wgfbZS/AG1rc/ANTGJm7wWObgd2gyFtOIi/zkzMYtauFC/p5nmGy
ltI7lX7b3voWeF4ZOmgfLUBxzx6w5mtB75xhjutsalDv5wR410FZdbtpE79ko6uRm9G6w2gbdK9l
VgR7OIjxvd0PGAuDtqVfMn9SMSWHtu6yh2pxl63HDO9s3KHYO04qv8GECVaTXpqzP8bzXetcGKRu
Yh/mOeif2TcNbPqmfdG433YZzlxKPq3wX9KQm38SHRgpxEN9el1yp2yHfi7g1znybEzdfQ5Otexj
4kAfNRl3+3hi5Rf4kxAo4eDGxAq0ZOb4eEcwn79ruiF6KcNa7Fkird0yE1OFRaKvHusY0lpt3Oh+
XqS6o0XRQ8IFvhU69rDNUomNoq5QkOGE8zcleJsvz5/0GkVbtU3hHT7MgoaF09rQdpqmpgczzP4P
3eKrKggHhZU2IneguXTHyaVe60tDauy6cEOqU7qzHT2cgnmO6V50+QcVeLQSpdS3tQ1fvnAtrIRe
EyCIHRL8onZc19uimGMoFPzeF3Jn0gfP1xHOwylYmzESL7BQUQM4INDe04qPXzZxeOPkUEhEPecg
krFEUF4hFgkqioJgMKcZcj8y+4p73PbqtT2JHhrOjFlAgXS4nHOnD6/O9aH3uuLFt0pr70dNvwlo
on5DY+B9QiTkVJ3GzkOJHOByT2b3befKcyYMQv8IcpcaPe/VZZr1iUDd2caOSs6CTTle2dK2Hqyq
QzwRtTkSd+PkzzK3k13AgJRBTVsm53jOo8chdtO/ZaD9fz3TcG3CwP5vE43zW1//wrLcdfUvn/Uv
j0Pxj6ONP57+n4MN+zeGEFDcSIf0wiDySUj6Y7Dhy9+cILzMO5y/zS7+YbDhhJfHyPFmeOGEDkv+
3wcbrviN4RYpNb53yWYObPdfGWx4Pr+GO+UyjLpMcALBD4oCn8gjRAFSutE/5TxH08Q0z3XIz2TQ
XjM/DDBOzorO/UPfFUi81uOscv+6z3pf3Y5LDUP0qgCjcmG8hknLAREG5jdhNQm1MVQ6bj+Ze511
ZzeQLt5nt/PFGz0M1/8BjVNS+PtoYWlWKtKHgGFnqnfuRA4Q/IJRLdvpRx0i7tmIOnbGK4nxx9/k
c44pGvmzY63KPjQlqzYcn7uhjAezm1Xn0JXxR/xaNCPQgs1YWuprFOA6OuVFYKInOUyFe431A78v
NRamCjtqk0tFKmXjvBI5aBCkkU0zxqcy4NP57owUyUAfegakRdA0xSYrPamOgDEs8FqtUCEy5KT7
gURaYPLvY/FswGOOW1kYRrtmptt43VRAtjmB+sVdqilR78KRLGNEMGjH9nYZdMOKlJXhSN+0Dwd6
nzy8hfMS0L9S9HTrzRhhV2Ztww63AR2sBIwS8mNeapnW0Wlii4EREblu+hI48wKyLE/6aGMX0Lvv
sk5hGr2qZc7L6sRYuLemumTbyJBT9EbOkW6RODtMY001zP29qIpRHOVE04jGsaJN6GKBCfalLIrl
FrVQkx0WTr7xzoAFtY9tgN2Vjllj6q2o4oy2YonNFvxGS+cO9g5TZJR2AW3AJdTR0UjprUTsAwSx
22ajbDINeMgH4CryZAw2NmkoKdkK7bzsFV5mRs5prYN7DoAmGNcBN9lyZRJnKNYzqQP2zq6iBFhA
wHQXBN8i7Ye50A5EcoK1IO+ApXyca3ajQzOQ3vPsWZSIW4aaC69DaN55gxeONspECNehEmQUvc/j
FJmVHVjozgAM4OETbmCNWx8eb7j2faA9B/obGrlnGtE0VeECYaiUJQA2ByECmGc2HA36sLbMsYrJ
EbpiuF66m3qxk7MqhHoewgxlaFVVJZRaoaz+m9136a2LQRryH3Luj6TocPkJOTY/M2RuGigEIReY
Nya/3XGACDGXWRk2Pbts+hBgvcQi6poyyeidabGcXZVK4mPIgZhxQyMEIv2l8L6yauH6oBA04oak
hRicTxqG+Vr1iy8PZEUAOxPoK104jKW+G1tZQ4FqrHn5agUf12OzRNKcehonzWVGHk83NaUv3fWi
ZIv2mim1tmmpxwdQ34a9D9E4Se5hZCkifHpP7yydTsnu4sIrVtI4+C2kzuxmNSwGUxIpLaa8o/kH
UDKyUxi7qsyid42Y6CJM6MEwvzDyaLvrBokGFhBr3gA5AgbfXa5XWSycd4OcdKho3brGHvsrG6bH
eJJZjzKBnVhhgZEWYypdp+2IlEPhDKjx5sfdS3+RznYQpqrsy0yZP66N4PgF/g0TAUIHBA8rUaNl
wgC6aPshrcciWsNUAdiW2QFGusnhEL8qIffBEgHjHu7wwIEf8Nys9e/GSobdZlacutel8dtux7HQ
S66bpcK0Qhcu0uvKpUodnd7g91PpgviR4UfNhYohndbMYtwVx74B1BlWArX2wFfVgEfIeX6o/Db6
WWrXhPsImhwiZksBm3OjZuwAlbQ5koqmGGivWgSe7yC4IFizGSA5AELy4HmKMfjusIMF/SZxCia2
hW+sbu96biw3OSpPei6hdr7paUZiF7IMgi3RE9x9LydsCCl0zghnsG3AFoGx46dxMMHjlJbL0xi4
Ktv5NVnGewW0OCbNq//0ghkQnBmAE/eJ3/qrKnOUuHIdpjrwZKcB8I6C5H4lh4IOUQ8KAh9U3NNB
WHRRWadA0BKF6hFS/M056wSIhn7izBTb5tnDwi3QvU8ouFphDwaEXAS6opV9N54X9L76rhuBRZ4Q
IpnhJS4j6u/Ko3F2si1NSojpIo2SlO7G+GB4hcF9ssSkMcSxDot96i1z9VRXvcJEJy2siTruu3nD
ai70qjS98biblyp7Bm5b9c+tZqTGz7R8aLApx4qbpBugjBU9y8QJ4fW0XPe9N706U9ioddeHMD9D
pl5PlRYDgSMyn9xjHsrFXU0ySON9hYfWXiGuJfUqpLU0+83RTERrcFxauLDKvBx60F71HG1lDKJw
FeR+ao4eMnW8y74Ik7NdtV2DDb6px40eI+zXgviuT0cEi4OXb5TizomRi92jRUBaI/UcqP2/Ln85
px+UVfXP/s9alz9rZv6fE8m4Nga3/2ZB+edK8vfn/b2SdO2QOs1xXc/By/f3SjJwfgvQ4USRcG2H
gtAhc/DvEhmO/khkGGb5hOn6hFr+l0JG/mbTKLkUoJEX2B6P/QsKGfF7tPU/FpIUSpGMHP5HWJ2D
vPfPAplSIpTQKcYLzqJlvLPLOfnZo3zX53Isg+E80dUaVmMVD7iqTItqxko5Id2ntkWWlFODT9hr
Kx6rW+0OPRPHeaJJUMoRFpbvD3p4ciLszxvaWN6rSYuJhBgKwubCyZi6p5muqQUNMLZ+qpbwnxU5
1ZyJPOHd5igHqTIcCs475ZBuvo8Tzqvgc+MKS4IvpLyVuBaTK28I6JXbQ+IPV8lkSdJHhiqkSUp7
W9ZbjOWDuF1iyJewYEWbMuyXningxLviq2Co4N4g0iforKNTEmxpNTLns9gVmis7kaAymPIzMcRr
z44HxSjVN4VgXrOeUBHRDY2qiTBGG4fJmhIQGjdzoHJeU9AD6QBX2GGEb/sAu0tu4cUo2yWDhQZ/
Nl4Tg4e330sX2jJKwQ52VrPdpcFNUUdNkV0tPg3YI72ZloozAlG/yguk4rvAESp4mXSm8p2qxLzs
KmZf4XGOB0yvs68L/4U+U/RQplaYHbSqOlYDZ2iCW7usbIfoBtJzVnVnphrYXND1R7JZDRAZ24hP
TGtugqxyKqFYoXpnWhagEPIteH/MdM10qRo24YIeeusmEqYRIAUcKxG+WMaFxBwFt0a61Z0cHVZS
m14Cih3nPoh0vBD2IIYBX8sQeOusbDwgjBxwnDeMufYEcttYco0+ZyzXpRZIrWz8y+6e7h+hXYPU
JfrXpkLy3UsnL85znEOpFZXGvuUGM1C3JKQ3vq+X3BkRSyz/m7szy25cybLsVGoAhbcAGBrDLwmS
IKm+c5d+sCRv0Pe9zSlHUROrDUWuDLk80l9FfeZP/LyQg+gM1+49Zx+873MhnZ9VxDQIvGvkujuA
Roi6MQdFzp6pnFGd1qE4wyOlUdLvQy+07IeW7rnY1ZXtGT+Y1C3WqUlkrwfEdk9ou0vEo3HJpNbi
+1y3+xHTZAgVtfVUT1QKCIpV8mQML9CPKHyZtfLPMj5uBOpOJvrLUy9jU1yZYVLFGGd0eF19lijn
NI0z2s8C35N5J4ZwiGDPQpDxZZpnZVC5CbxEHJ0hYWXVBJCinxH182Ba5mBdeL3DuL0y+ty7dCwG
aEDKknK2bjqS52BKdskalSrqftQ2ztDPblD3pBPtyEYhu8N0GgVoS3PpXQKskHNyklZt5G86ni0V
xBm+nxvPBaqGqp9BINPLSLTkPw2okFEeF+oow1SZ1zxZoGWdlNg8cH4IRR9jNGlhvGxg/tZgNenX
lzaq/q52iuvY0bCOtwaTk5cRIcEYVAiaPfiDq5QiS1hHd0zL8ju6+cQSZNP65TOFo73lzoJxFbwF
eg7y5qwXQeoV1WE1xi2aZ7gAhJINurZzEtvS9w3Xs9+2EVy2LSK68gvhEbU6uAjE28uWeED9EEoy
FQKPzI9ij1Z/BPHcC6/5UTbMLZGizab8Qru8FEf1rszpAJ0ji5WsELLtvYvOKdd9EcNIhLMTk47k
64LqGILC6Fj9LQ5R86vKEB1ue6uj9G5m6E97oy9txExiyPCPVh5hVOM4s5QwxRIlMrMmaU4Jtilo
lPRJyf8ogVsxnWsi3Qxsw/7eWRKPT21MuXWMDJmbtybqN/sYY5sbdqaa3WVrvOvm+D8iJ08hqml+
BIMXhOaqv6Pu6+1AzUX/gGR5ul3oIlYXTrikzpHEIK18HewqJrptaDOiKcqxygGoUMLsclaxbK9G
UtjvZyVGG3GHs8ba0ZKM8cOTUBUBfMGqnRuDwXItmAy1CPbtTZSXKrkYR7f4OWmufTd7NgUUPU/g
jp6ZRT8RQLAVbhFLXjqO1I0N1VEI3CGX+QvZjO2PGMrRM1oz0e3Quc9w6GEs01J2ilUJZKLcTBQj
+qCG9QVPInTxtqB8o9HHqqOApxAEg4oumVSR3qrBztMYtxyxW+NJODEJGnvGb8kMGFobGU7JTV7Q
pyeGQQn2C06WgiPS2t7cuNwQj+DEsXZuo2FssXx6mQHraJUFaJB+M9ZtKoQhPKSDQDxTOOjFrNnE
voufkF1S5GlPbJhqVG9ElyqYB+W7vsYGlIQqw2SLrVENe1tkXXn6gJtHQtViD83nykEFY39Fy4S1
KIZB1FOLz5EZmBOwkbojJa7K66U81O/bPaDWbP3wUkbLVfe+JZyGye3OGTJJHU9L2adsb6M+PVHb
1+bz0FQF0nyncYmCjizW5yx1JfSrFGEmYFFcBgRHeQlZbug/j1GORXB+37w6Sp/Co1bkmeM7Seao
SwIW182uPvFqdqka3IPtwfMGiikj70j+Zq+OSU4QCxbGNaV8krPzU9eG4ZHUCuA5NBP0I2tMdQum
aN2HF5FkU05bIXqcetCD6fumveNJvC7LwTYvl/d9fRFWEmd6NqFDjCdksUehW6dW4MLS7WS4drqC
b5z13ifIQ4+8RvHeP5AiarsbpHJGCK1Iy4xv5XvXAbMvHQjx3o2wO20hEum9SwG7Pe8fMRzTvRg9
NAb2DDudkM1CqCu7SDPzMLOSx0cEnoSp0s8d20OTIH/1aR3SJ6nADtE0qQY8W6wjpPvcyDnvvJN6
77JYNZ/XnWskubwkNhYxn2J8hXafzoy0OlbydqC7UacoYscxZLCLh4Qm0VQxsHwXbqiNO4/TD943
Hr0umqLvkCud5f+jjfw/dG9gmzoN1/9ePn/z2r7+n/94+0U9TxW//tF/bgyE9Rc4GinwblL9mCji
/6vFLORfaNaR/SHSNyjMLeOfGwPnL53esw6ngqaEzd9/2BnIvwT/lO1ZtISFdFwy3v+NncG6/fil
w+yBaWOriOpVp3MtnfW/f3u9S8poVdr/b+SdOabDBanPDszi9+gcx1fLC5i0bbLV99L0IWh4RqAH
rv/hUt38Y+/xq2r/1yMTsc5bofOsr6cqjM+p7rCiF64YR7avCQHcZKcxsDZqW92YQXr4m2Ot+v8P
25/1WK7l2GQL2w76NIdr/fEsVVqnWY32bbOcoqDcjwFV4SHdxLu/OxL389cDGVAbhCM9naECU242
gh8PBIFwyqBV/cQPdyxOfTDt44Ci9vjn86HM/+04Hvs5Ho3VeCFN45PhIQsVgvUcsH7Uju4PE2vM
E63o+trC10ufJ+u1/sioL3yqRGa/UD+StTDBmSjM1E0YrIX9Oarn6qdbk2qr6p7kE2SmydVg6fNX
jVh4e6MBTllp8FLiKw4JynMignvAWZvDSikzgom4r6vBWPq7miDKuwKjn77hExLt0R4XpG+gqmvl
wMDcdscfg4rLI00v47T6jvBddCJ502qhXcZd3QZ2rkH1iNohL3yUQM1z1hrDgy2J3DC0sJs3fRRT
8bidEUBVMwraMQwL7BjZJg1lOJlZnu36EeSTpD0KOnaWl3o+yoMaalrZzlyeoKmX/ogzlICLpEkL
v82G9QqKgQ9r1o7xre50kr2x7l3gWOJ/GKbfSryGjzgwM/KrC/zmMOlM/TZjZoezMOmWC1S+QLl7
bB/NpHevIM30wGzFuKG6BlRFMXxaeriWzFDMHcaosjvINOzfNHy0OLcQBhB2nJgvXtiOhwzW4l4f
MVmTbzwimRE5xPiqTYJk7tw9hKz6UNuV+6VYDNxf3kRu3tacjTaQ7iJuTOV5QD5G54kqL3x27aXe
YZ17FE3Y7Vu+GOWVnPrmvvMYKBP/1joo9ArI0h7WLrPEfq+PC2+hkhAKi3l5GCKRnLq5ab7j5KvX
ALCou8LYF16bCDjPBgF5RKE1JL/6VVPIkzfxndkOPLbWdsZKw66kbtKJSWpkHieVDbdeL8yzC7/9
vlK5/kr5XD1BFIIajSNhuWWq1Vxbbpci9bULgVfX0pXgp8oJQYkz0HZMq+bslKS/572W7zOtZDbl
2Y07EQWGptZXKXDvo6ea8blF2XjdiNgdthFeR6h6Xl1cxTGKQgyUGPzDTtrB5ArtVSefUiMmcegu
umWiAREKr/BwqHm52uqaRRqGPoArB9Fd0U12kQC7camfXVNgzrU6LATd7FIhtaNGSLSZYrqY7LZE
IgeGD8BYNF43sQW/xa4KD6f1FA3yyTZNh70CkQ6REukzWcfa01C79ZeVw8u2qywJJ29wPcxMBLJt
TdPyhb5RP6DLm4rn3nbqCzCTBjo69jELNiNYC1o6P7JtI9i0ManE/alcfYC2MZYeAG2rwkfYeeGL
GlMS1cPSRkrUgpEh+HQeui81c7jvBiD01TTggTZeymU/uI2JTrUyH2mCog+OubJ7OVbVIUd1sG/j
PCGOlu3rue5L9YbW1IJOYhjgiJIMaODimvKeHKL5Knel8TD1C18UM1PXAwzWcxvHbn/AYYstP2ME
QOaSSJqfRqUjJTZIg9TOSyXBatZGwsrUizRpj7EYGxsti5wbPy+LMWiIkLgkp7ZkQzrK4iWxY08c
zAGZPKTvfIi3yO6aeXXeotJifoZtpna95QLLZ3+nxTlEGafH87FBptCT64C4lWSb5SeiVM/eonAt
3B3EU2Fvsf9mt27T1j/ICQgrogUks6TKHU6zmWsxWOUBvF5WzQPrEW3sS6XIgemk7A8tczjUt1MG
paWR3ncNh3YPKpKFGFl6p6PFUqb3JMqxIzMiEcbdRBMRAoREhGNaI2azqUG4jVmNariutKCxbJhD
pdMyNTOqxAsQhsD9LxM0NA6Z4WVnhkHmLDiF5wIZ7BCO4tgbLtYn026St9rw3Ju06rJk49omMeqD
hwx5gwtTW1mL6lrH/MXJeCXUaavZJyQSnehekfAMvQK+a+WC1kApFR0yGgc4s8MxDAZClWjQw4Tf
e5VufG9tIVkDI1IRhFFdTMKK7uYklfe5WUtzA9HOuxZpMRwSFVnfCVXVj5S9yYmcaNL1HNXcMWzu
vg3Qub5Ggth29O5YyMnt3CTxoB30WU1fTK+5ziujwnuyaD6u1vDMtKC+pyYgAJaGxGWULOq2QSN8
gWCPgDBkz8ESWeaNG+t0uRKzJGMqViCI3MV5GJfEPtlxNn/PiTDBqzH29xiNtUMDpqqGgG56V7Gn
4V91eHJOST1Zx5BfCIsWatjPBNjvOSpHchPYcGiPzWxED1bW1ju2pAtpDnxF+6WpL+CM4H/F8hfB
8qy4MRVL1MlWUUkyDMI0N7T7Hx7WGryIerQ3VNdc93Vt3HY0+28k5Q3gRghhkd1MQZOKOLASDGZe
CWt0k9iG1GkkeGniY/IWh8R0iRhTKU03aBzlXTlEDMiU1QA8GbrkFjCEfSAmmVwfdvt0cguVf8/N
aX6k8YdZwiFKZofPGJ1dkidbhmaEJkd5bfzI60gjeBrfEWiUDGZOC3k10ntwlFFoRd8c2eVHETnu
LfpogGP63CRwxULGt03aVPvOzYhaGV3uovKMq3iZoI6GtYDMP2DpuNRjb9mZRPHtVZTYDxkf8GGj
9XS08wzKUQWegLgODZ/aZOfgAjrHjo65qeSedmP70NmwT4umGR8ScA/9LjdGB6+33vh2R9SW7kTm
I9IzRpYD4zzGcIrylLaYwkghQ9BTihbzFd3uKrD6Ijmwvtg3jo5TxLSW7HvkTeV3zyLftiJ69ZzU
3LlsNqB60V3EgANp58yGtNqa2GD2c9pCC3LGOkAgR95i3Np73XBpXpvFAonAG1fUVAJ/wF1qJnuo
e1fWYefdjaFnXS3QUq80D4sZD6FxN7OMfxEUYwdYVcPXkBT2+4VQwtvUFO0eC1J+a1sNvFmHCZOx
1QAWnekZqYsylzamP6+/lywjtxazu22Hkv4InNJ5q8qSXN226hEuCiN20EBn2Vet0sBl1VGPASWt
ij0zQO0UjV5xbWGif6SswBtb1jH22qlRzkrLjDD1V9ayxT9CgJscylcN6MUDTe3x1l0i99VuxvKW
TkV/siJjuFrG1mxXKSE0BjDJj4kF2MwprGYgkrQb7mZsqNKXLSBnlVXD9y43iswfBYTnGG8/y4ab
fDV7e8JZYZbLue7w2zLbQ224Cd3OPGdoan3kFuXDmNsGmpHZHb65elac6FipY250RrkdNIsYn7mZ
7fPQKZhekkvDpKGY71OCuQNgMpFfTz19bnybeMKmRj4bws0eIyJkfTdE0XrdalAI6JeiNdsYc2bA
KJ898H81uGE6QCWSnbHGIlSAV9pZCHaC3Kh2SVRkpylMinPBW/FTJl112eq5tk8VHH6vkubtRFOT
tsM8F34VWuR8mU7c7VTCKiK8xOCr3HjPMdbSZzOKFZ+myuJqNBb+2z7R6WGz6B+LygjPs0BHiYM6
ujdMt2dS0CL7REPSEApQEe2NkOSpI3v4tbXJ8HC6uLnR+s57IiVKXCxKF3eSd4+alajb+yVB5FwM
JmEgdmddNiXwMMNlQryhRmPW874X+rdkbP9D+w+eY7Dx/+/7D/evZf/6v7aQA3A2/NqF+Mef/mcX
wqJngHEfoz77Urbb/9WDsMVfUrgMIT3heujL5IcehGn/5dnsziUaNHRz7Gf/OZ00vb/E+tGQDKBB
qjiMG/+dHgQKvo+bZsvh7jMVEBYdAUHB+2k4qQyHGUg/Vr51EPvlR3Iyt9hUaUHo19otcerb+jI9
6ASR7D5crZvfWxCfNtGfj7ue/cfNOj6+iBkoLP5sKdgUtxlLrysu/3yQz1v1347CLf14FJOsp3j8
x9mR7tBfp36xbfz0Kr96P7XtFMR/0+7gzvzpespPTQgvpsKSOtdTFQ/leAkYq0slXHB8GnXJJ+Vv
Dmd+6q78doaf7l+asFdJErajy2naofTy9gnNnOZQXBYIlP1x692SbLe1p51+XmO48VBc/fki/8s7
iS6MSljoCCbXJ+xDF4ueD1svUyt9pPjpLtfJR5uF+JvHxfzcK3t/Tv95FPmp6RLB8GF3w3mSG6i2
Yo8FOhBEW22wWjzE2+Sk7UAgbvHhPxAdfiAh6EQK1mV1DVr3/OcT5p39/RZ/+CmfHl23TnJ3sFL4
Lwkf7QKr6474DSdoY0v78m8dypUWL7grXJ1nBpHDqm34eG3Dri6HdBgKP0oK4KpGG5IxE5vHpA/V
9z8fit7lL6f1fiwLtCKtLbqS1qr1/XgsKQvkO0Vd+L0/7ZjLi3gzqU3qj3AlXouj3BM52Phc+y10
r24Lyzjd/vknfLqwv/2C9d368CTlbsxgCfM4QWE3mXbnCcIJ7//9Q9irqsMyTOf3xqdtFYZVhGbr
y/rJYL+AR7H/9x6P97OgCSlpQLK0s67+ehaMWOp2HVn4zKwZnduPcyf3DhkKfz6TT6/d58N87kI6
UIP4cFStn7Z6MOvrrtL+m+XzXz0Rro76hGtFB936dCZI/MHyM/b10yMdzWDtqBq7/4cO8b86Fawg
bBB4yFkfPh0nbkdGZgWJR9ZhvCAiL99XW283B5bPnmtLwLseiJs/Xz1zfUk/dKXfL9+HY76vqx+e
td5aykzPOLdh2VbBsJt9VKAHQkHNU3VV7Mg3363fP2zAybbyE5+J6f7PP+HTivafvwCxusBDw6Bi
vSoffkEshs5xMKP69Wz7eez6E9pRQVSjV/6jTPsFoPRLu39dJn4/2X8ean3xPhxKoB+pCgyx/rId
fcwqWyIifMf/1hzHQ3mI/+ax+Ve3c611XNe1sNZ6nxYtQbsoBIZBtzbB8eh8V2he/nzpjH+1UjCF
WWFWlEnOOr/5eEIEJyPzncrCzy+GEzZrxVl1h+7SucHjBfj7ZjnGJ/k3H7rfD+ro78Al9GSS2uxT
MYFlAUXLqohVo0DBeFsDGXQJOv/zua3L7C/3CjmaDrqJ0aQwDePzko94BeRyN9d+n6C1ok31ahrh
vpyroBgrwtqq8m8O+NvtWvVvGA0F2Fnevs9fVjddmN6jz/ErMyetdiK1tp1v/3xSa+3821mZa43p
Wjzs3LVfb5iO4FuuEk8f+fhW+dAjt8XB3ul7sVuCJvjz0X67UesZWTweHMdy3fe524fH3dHJTrDQ
mPude66m21ycZPY3J/SpzMO2zyH4x1nkGaJR+fx6PvCQoaEgifCV872mxx5HdxG2K73cYyvye5R8
fz4lw5S/PRjWr4/fp0O20PPDZNEXOJLVgv+j1JqMgYurHqe5z2/s3vbiLbjQ71pD46m2luWcewoh
uFysEAOvwPNqQwUBYBNvzFGmb9qUeKdMJH26hY8wHXsaBNvQ0PKt3kxi5+WyBzYQpwGpJXKHU7E9
QTiJLxWChU1ZuhNmfTnd2FVVrhGxKphKSJ22TpcFjEHyNUrQBn1HGgnJcRuj5Tcs0gClRjxB3ZLz
sC2potKbBrAwK21FCiXtPmtj53H0s2Pfcixy1VzKxWzAMff4wp3au3A1oLrxmEGyAYdzAV/SesvY
zdPL6mJSIQRpiRGXwAS2E45f8rKhV7jMak+raUiBtFv0qJfBMH5kjTMEMh/UVhape43pzDgPeu59
7ZQDyrmD+0yEwELaNuTxHajJ9Ajn3T0PqZMAWsZjgHNfilOK5uKC1iAmOpMIxgFN9x3tH2IPk9yC
Z5UNSt8tSa3fjSBhADQ1CaEcBHvmJNNftSBP9/hukCobi9zKpoy3yrCrU5s3bO0Za13kBAnukGKV
h4gfsU3rKjw2o17sY2cegaeGELdysz1BGVyCuXC1Ywe0bcdYobzQekTdvSFa0iA9+yxnmVcY9SP5
QzNt3OxI+65t0yhO0SDWePaior4ejWdQqOmlR136PKOZvlTkMu8drAqP0AiMaVtRl06+TnbPnTZq
ycPcuMYLmhZCAofVqbxmUlv0itCft4Pu4z6ZLouIlE0J9uAemRbzx7yqA2eGtRNDiNknytO2kzvl
WHNRZSaw2R/pFGJ65IFUBNWm5ZowU1WvrmjIiIymbYKaJiVmE8/qiCdigbD1iui0x9FngHxHLCQ2
7cTkbGxO7TLQRh/ki1gGxkmu3kR+rtumT+u2Oigh20sGM/pxNKzsGsBI82TPcqb/2SYXDUZe8hz7
/moA2AUvsTeKnxotpCfiDqKMY3Q92HcNvrOjRc3W0STdXI2+4cpfJVYnX5nALgmnGB12tjGbL6LT
60snHLBAZaF7jzPH3dKzMw7RbH0pSBTfMLSPT0AFynHnFkQT2RUZKLFS1rPCyLWj70sZHmKKMBsX
fwSNqEuEXDDjER6SE8RIdY92kiTTvO5A4xGNcE6LpL8DeJWlewS1y3TlIUEoQIZkxlXkIAdCAaW6
mNmZbKJLpFjmNxpvmKGNgRRY5gB7wqmnHdlDYMgE3LcTA6z0UGAgOgJjU2fuDiCBdiHWidhQWKFp
rI8ncMAERxmuunSYS+A276sbT9e6m6qL6gehRP6GCIutq2xsfVMyhYy3y8wrJ1pzVeeNtg/oTq0Z
ZOaJrn5/j0nA2uddDtrFQkEhfNp3HsPWPHrtrTE7Q9sTPxPUnZHvYhbEIC1CohVH1+KbgGf+nnoo
CczaehT4jmB5MHJp41rswox4ePBBFjATSzGrg9uLkFbv6/LgZik7THQVu7yIu8MM43CntEl7c3Fx
0Z3EH7hnWVlpQbJ5W+ykfUElNx3WAdGcOCDYU8fyqwUskQLCck4KhHh0LV1COi37fgzbDo4Q5HtS
oZt7utvWoWKl3Q6d5vqxPk83ymnjC09r4PbEYQm8nmGnBLp+l+rx/JyDX7nJQjO+sJtKBiUep0On
pelhcKXc8iSWwBmhm9PRFicRuuW2n4V2UgRSQ9OvcptCtJU0b4mSVWWxBCi/xFXrJTlPSGX7vJbd
wSE3cNNEjjzQc8WwVEXiIFZSAPOTcK9yDQyogZzNjxNt2SvA1XuWgupyoEkQaI0HccBkgFZKqB+Y
vPsjfFd7b2vecphqWtqxSJvACAkbHb1WBLi7ME12S7RHCcbS6mlV4Nhxeg1O0fNnfcaprCVG/TjC
M77QCtEBt6uMGzEWXWDEU/hcsmwyu+axVCO8yLxO2sBU3XTXE+EUjEDyAxnOMoCsP5+8Act4SeP7
APSWRyK3ZlIHzCjIWre57EE1XXVznN1gSNAueHKQds0CDsNovOc00WyZMSgzRMrRn43dw2TN3qnX
lpZg1MYl0aQc2x8g5hf60m32RUnXeuuF5eGfykrnWuv5qjUTnWhJiXnThk11I2bTumu0wd1V5JLs
xqYdv4yw1R5d5MU/mIuqe8dclsMYdzEBtSGi30x/7nG4+CBDFMQ/U6ICJF5lPMx5Xb0wjCGLNHPI
Au77/BKug/Ul7IZ2C/loQntErz+YCVhF3mk7J0+VFlxN7ofn4K4am05jOG+AsCkQPS7WMsckqyDS
a0gUIYxaTYwhCInYlLGd+u3Yz1eCi/8MPLTeI5tRB7PWJWp0w9mVyHU2Ga347TQpoE8Rv1OzI4U6
hjN1EGITY2vU5P/QBwXCmJfcE4QSaWDQJ9hD39If2AREh9KsEpMwitx+QzBde9va6fI3QMF1uYE2
1TVbgpXIilsTCyyE1zq5N0Z7142Ruk4MdLWmJfqfUA4TwdUbqy91STdkqzxE/xssSXiRwsTZVfCt
GPMMw4vW6IUvdcTlwLpS+1YaenvMvcnjdVwHMencfNOGfygNco949yVaAB2VxF61IZ+Flud2BUOI
bYUMcYMHFZYIupWzZzEN2HQKgih8jkZsahrB5xYF8M+603nvnZFnhZAJwOZ9DPuAD6eVGuM5tSKC
wcPU2EdLGl6ngrCI9RZsOwRgZy9mslp4yxSUOVkPi2GGj5qqwUlApT83YMX2Y9mFpzaukr0cnPyY
x8SPVXz5d0PUVEeI+3iQse4FMzXuicqTfkPBOUWRvaopB+LUc5MowWVubzOl+sOgd7yBbgYz222L
/tyqsTubsqnxmRnih6fprMcZ9P7QTc+M2ldVwNypk8mg9dy3ZXNfkfN4ZTtxue8bo4GzR1CJ7VSE
V1GUCWo+Zwq3TbaEr4ZeixR4abwQHl5gywT1uBg1wylJ7CJq/O0kkuRxLjzopqBeo4t0iJu7tljS
27iz05eER/1QCFd7giUXXWXOlN2n3kRJZntXjbc1vtgRAiPwLU1yCBtnOVnAlzbjRKCtWeojTUCH
skqr7JyFxHXpmjdpdzfXefYVomsDXMec4V2MK10iSjt5SSwOwWRlFe/x4S2XeorvO2p11MoAyqcH
hNSEOCC96l97r+mOJFJpuGHBgXbh3HwvwlLdQXjszgbxdWSJqYoFtwG/iwSI8qdvhw6aXKGnX7K5
6l8jK4JcpCcwLzZ6JkmysdOifaxAaayZxl5X7lvGRSH+YabHqOcBjWsiG7DWaKW81qBtXLVgb65T
3Dk/EiLtwo0qMCa2shfXWqVnh8nw2Jkgc/nmFp1wdobZes8T1EBskWsKSpF1/VutifHQYAH4Ntuu
98aEML3F60MMKGk40C8cpZ6HzGt8QnKbJ6p//Vs4eRYy6jLSMY70aTC7zXyCwU3MRkxixmARVlKN
guiB2M33UHhE0M5wc/CS1Gi7mGOWeY9iw1RpsIjs50SMiA9WVu5T2xRPWjwQ7UPYwGE07Pngxnwq
Gw05/ASzejdVvXXuqsgky6Qf7x12Nex72hJyGlCeCV6SP478CjW32UWvZcUV5O7pLBcjfuwTLhJe
XZcsTVHftmwk4CKHpDTQP94ZesZYBUaqb2YUG3PnwVjPGjrauK12QLm9m5QEkGPcEfhGaEyJlyOq
DkXXE4QFxYx1bPaOMcjlg6Yklboxl/d6PJZHzJypX2qF40cxf0tCQX9VA1/bC7RgvsOUd4elSb3K
dK7vllXUZbd6ffZGL9+5ZkpRmfZUjfhX72pXzsTIIokYm4FUlmbW/UU1bouP2ph2ttVZWGW87rmR
MLRIRs9fkthhtXTM+BFoavzEPqTYmzkhGI4rzJ/zMi7fY0246xsqUFBYvRXorc2ZqFC7nKzCu+9m
FNMOrspgAJUD4EDGW2MqKTMJC4PMF6Y7fLAAUaYu3y2aSHacOxQXOTTkVrEzs7cGzzxc1ISnPYzY
pcVmtEYxoa/xe/QId4YG/6TuSi78kpfRld30+t0QgmKy2Kl+jVOOxqIIIXpy3iZCyH3k8+KIQxlj
+6i6W6JktUD0LkzU2DCvSg0lwapAi7cE/dIvj7D87nqD1C/keIkJ56t2XnVsBwe0o8NF2uMz1+i2
f0VLGp1AL7e3k25NPwa8MxP5tV3xMiADui6E5T65/dhfY7PQg0IAnMeVLabrMZq0L5EOrpRbKsw9
gk+rBVPXJvdiSKo39omjP7ql0fsqksUVmQb6l1hVpHDhyKV/1aeWeTkNhnwpycvz9dRTe80DQNp3
qgxCl/rd563rdoC1GQM4hEuAp3eN6kphLtwtjeoRUM6kxgmF3MeYALcRFtaZ0F1LcdLIr3hboGVs
27JTx4pnh6q8XnjHq6TdKj3HAqLBZZ2ZfVyoOMzvjZyGDoKmNHoicFscctss9q1JYT/jEvDhHlDm
6ZTq24G5/c6ojPRWM1FRSIpQH8HGcl26IxQjYm/GrSQo+tDS2f4mWUaPVYRmLq2heXtFEx7JxJyP
IVqrZDOlU3StR7oXEJ+9/CQUHpQlVRFFMO/sDTFViugp2+t3HhiGaOUhcA0xmxvbGKnJrtTn4iGn
+0IkG14oospyMqLb2NX1LUC8hOgT8kWykNeXsOh05fAYihDgRp1XGgFeRPQCdD8087b2wuFnaNrh
D/APOXEuOjXUnEXRnWFPUbCAqfkRSYMegmZEkCzmWLsHseEE1As525awem5jZV5k5HLdYIwr0DDG
9oPRj5Ti9uJRKXb618XpsidSN9XWnGz5VWRGea8BKt9z4yy+GkmoxZuMR4d9p7tuy6AgECgOwlck
a6U/u4IOix31L11U5U96HVlc2bl+rpAiXTXlHN3FNdkma7DXROVlTT+tOiZJLc6I9XbGRPtuLSA7
0NTh2NKBVNdQPDHiMwDuyaa1dRV4DFHxp7XmV6dvYLt5aXkdsvHZW4OsL/IxsfA4oRcJnIFehaPF
BrQA2GdenAgQxZGhzqkoYCcuufalqfIEBdqy6Lfz2ExPVP4SImBmgvFKlXZcJG0vi+bkcRB2dJvp
iXsDgpBk9dzSblqjnFeMiHObErT0xGaW4JN2NDDQhIhQBiQ2M8iHb/NsG1dsuhL25+F4Rp6X3DTg
thBG6WJXRiGdLWH245spevlQpH18a4dJfestTn+R17N80sao/jaPg1VuIRnlTzkYqCDteoqCYiTZ
TwzaSgKv1yRJts4XdNvSS2RVjt/ytdrhVpM/nNoZXwlqpHdSNMNbZfX6N5yT8cXojdY+FhkwCcOY
yZ1JrBew391hwmq4q5e0hnCR12QeRmqHE3k+GqpSN7y98xUPNkVq6C3nZpoH3Jg2ezHZasNCCH1m
Bkg20f8Qo20d4c3iVdRBLh5q5tInx4jGHbEow1UVzch/DEsv2KfZBdaYmPJtMdyTLBosr246s/Xi
k4j0i9u9ofswv6WiVDcg33i4SE7Z5YsygjmU9q03EpwZDontK4u+nEAmiXKqtR5yR6qTh+TqKoqL
4i4zS3EYhG48jhM+Q9B3YX/ol958dQdlP3symp4thEIHkYfIXYfUOxBggLE6npfOd6qONuLgQEEE
wbGNtXa+L/kofjVHltDW6REj6qZB7raUN2r5v+ydyXLcWLJt/+XOUYa+GbxJAIiOjAj2FDWBiRKF
vu/x9XdBdV9dEozHsMycvpxUmSmVJwCcxo/79rXrbG+EqfxglaayUwAN34GR176lUW7YGHv4lOkg
TFaIHXamgEfxSlf88WBO3nRF0xK+gL0g/WbvCzbSIETQ6EwDD+6iWaPPB3POwFtE+8FTOANmzFyy
bqxeDug61TGt08XhcczUZKf3Q7xrOZLh0g+kxQIR+IwnQB+X6xG27ajpx4bY+xfpFKgIpV+c5Kxs
3LGPC/w0w7m1UyrDA5nf4odVdoi8hrS9nWDm/qwk1KZaJ5ebCm7CehKjAcJxZqYbGdrOD5ENFc5t
jxNPM9KHapbooLVJb9fTqIfrWErZCZW5CYJNGBVpSqRSdshBkc/eNqgMbyA717e4jdHYFwBl67ui
WMFs4yKAWHknik3yhK4aH+VpHGylGZW1YvXqI5zZ7meNhv0mbYr4vkBcuIaNkT7pxhgcyC6FmxyY
pasODfpm30heJfjpMBWxpeuK8lABktm3URTe+x6RWFlENDL6nIk4X5GZHX0upDUxuiO3o3IaCo0m
SYiXe8IsC8kgQlXUatmGuxGBuFhNh5Ec5SlIhdiJSoTe7VSZdBGQsPcNQDdikPf8e54krxSdVndc
R7PNNJUAMKSIxoOgwfENEp4irSQgE1ch/cHrOsDyKua+5ZSCVe80KRCcOCoEDLjZziKl8/ccgrQq
tz4SVKTNDq0oxSqkzxKY//g7FwMR3qMQP0DS+Z31moId6tAStPfEvJY/bSY5oiPEbNSDZgwxhQPC
vh2JatgwWG3dof2E2JlKpJwrwLZjhU0mSdx0Z3RicdtVEe7odWTgoOzXK5oisVj3SMPDnKR+K3e0
Usepeg25if+nBlBeFNaFgTmOQ9Mj/rImCA7OmoLO++wtwuXsrsMy/qXBOs0dWkuFj6U1blHlxhp3
ppq7YY9WOY+BBHq4WU6VdZRQ3myGFLhQKIbd1cQ83sAMg9tIZpKOykrfQFsAk+IDCSgGIEsrnSQM
kdM0+zdJmrEOgzy7amOtv6mgCruwEyVYRxShQ5nsepVUPZkROb8OUgknCECpqK2Lxvag6t4oDVR4
cyD8ANXe0umihDfwjLBrpJ3xSldJTwWFPO0URY8vFF0/VYfoREIMhJRLlWhPWqoOipDZayKERJZ5
JyY3HfJRxeIi+KvpLox0pl74fqSl8KBLkJDQDA/fu/qVZy+D+O1SqetzrfDDAIvibjGhrjAigwGE
bjMFRzX+piqykxmvAwkXLxWoX9xrHjQoo7vviwvFw3OlSqQOmkIHGUU+9HkfS3tFk0ILl310yaJ6
yEfvIHJEkC0tW9gF07gyyuQYeg1H+rgVOaKK2v36BZx5wYqogTH+ow1UjUVbIMU2DxfGsHA0CZap
L/e/fC+8UEGXz8wXjdBaktW5Ikvf3MenBFZHqadIcqf76f9Qfo4uCFTX26l2sk5xo7Hx6HOnK5Kv
J/9mcmXa9bxj7NT38rPl5BceWD5THf7wY+Y38q5ga2g5N8OOH0Nh6WmWmkBR2xe7Ys35cArWJG1g
/q6C4+jIq+TWvBIc88L7OPPONW6gompqiF2kZX16imGFiCrlAcvPH9CpfAvC9sIQZ6rSyDk1Q6Xi
gHDBmv/83UPi9lYAbLZwNaHjOuqOWnxPm9EFqce553g/yGLuNFNNJ4FnUlukBtzQehAAJP56ep4p
fRNT8pI0ZKiqNPfHvn8OOtb1GEQW4YQ2/ZJy3Ai9YrQ903imR4RW9UL+2VTi3xgU2QB+VRRYLFOb
p/O7l9f3Prp1ZZ4hZY0rPCVwIIDJVd8Pb37eXoWS/NTl8oWd7rPMhA9m6bKM6oP/NSFKfhhVSFrB
SoJiFh02AspYay1t9Rv9ZK7Gay7BopOu/bXmfP1+L46qfBw1nwTY+Q2jYtZKW6WN9ZWjHWsHhNYK
luwOJ2nnkvROPjNxDPQSSBl4Upp056/+7gWHTS6HxhSUjkfH6ircqmAaV+I+eGh29UawDbt2XPmU
0ma0m9xoZdPyfmRPuLATLAW7s66CxYEEUZTpFkbg8/FnKE0KTk/USkSIAOaO/WPgYA96TyOLna7T
k2dfetufNG7zgNzeLDr3wCQZi5ddZ0OMRWRYoj3zt/WGROZaXVebS73JZxa/wd0GxTaPaPBwH59r
jE2uOkJdOnXRBasuh06Ea8lBjqrqr68UwKiIzedAQKVn5eNIpYH7t0rSzgHmu5MD5TFM+iORzoOm
yQQx2AwQFZgX5DDnZo9kyQpaVWvWxSweLxJx2VAS3mIojU+ekj5Fg3LhXD43BFUhxQTLNZ9bi6iA
doY4MY28dARoNiudNj2KuhfGOPeV3o+xWO8d7ktSCL/YkWUEEWG+D6prMlxfr+8/X2Ch8DJAi7HS
JOgEqrUYhb4hrdDwLnGUshVvqslIvqtlVvyIOh8hTlqnTtsOPdAaknUmbpYuyajBqfOpoKwAxM4M
empyNVITUr8DWBvaj+3Qp+sGZqwBEqexQlx9+7Hc6kIXXHulpl3DuGgfBFTNpt2GlfiaArg5svN1
d1lVmE4Dbt/FD0c+YLuDgxvkcmEd0Edia1YFTysGtoVOADG1pHtu7cHwavTa/20mYnmtYDH0Jjb0
XvuW5n3vmiC4abgfuq3ntehhBJqytDg7+IGVu00zZlv47tFRqApsTrxeFe8lWqJvvNqjCizoE61t
fkWQLKlXck7hH0Rvej/JEAPLujPtEc/bVykai0dpVKl2+HkRQGDt9S293N2dVumArsIxegh6Lr3T
aFp7PYwUJxt9pOESWXV2g+6bTkHY/frTnp2jJBP4aeIZ5SNeMZlugQbgmtissM5YBfIFcbF0Jm6j
q1mBd8dmAtRisV/RcJ2EOn4JDuCtY3OtOHRLOvpLbOurzrV+02O2DR3LGTd//clMBWWiSLxIpLRY
fZ4gC1KBo4LTS8L3Oqn3fT78+nqIc4vv/RCLZVFoPbLphiEE5cmEYWfVPyfp298Yg02RTmucDQBT
fNwcSTsMXR1bhePRj66nP6tYXxngjf/GKBq6NhTmBA7qolchMa0qFKivOgkFpqZeBdLJjy7suGff
liHPmGu8Nzm8Pj6JHkvQ8SA0ODIiJ7hpAZ1svv749YOcOxzpTwI/x32EubYYpIAJTYfCWPw5HKXt
fDgG2+Li4fhZjM0h/H6cRdRqmIiOtJIX1kmrZDc5up0faANcyzfphhKxbexdjN3WNMyt+2cAaxeO
zHPv0ppvzqYI8FYxFjOPco+cxOQw6Du47prbCjHBGD98/Sr/XIuXu74FNQaVO/QQVtLHD9YWMDWS
OdBIrgdHALmi75RNsK027YVD7NwO8X6gxVIlx+vRCE4/jk8TrmC9GuJjZtIEbW1G78Ju9EnCzncj
LoaEw6tTDGmxGeV4YkeNTiqALmskZi0mHq9tQkslGcevX9/ZKfJ+qHnrfRefKiA1ctMMK8c7mDYG
ecfeDa+ktW5za3WGrWU3rmT7tnmKb+obwblIzDkzR0Cf0auO05sqmjNM6P34LYgCFRbav5eCN+x8
ADPeuttPNB3FWCPbpkRm3b407pkThTfL8kaYzTpcgnrk3mtUFdYBFV06XLV9N6aX3uw8uxcT0+Rq
q7Jhsbl/yhyN/WDWqDPYSTbBw3BNDZP3WezaY+iaO+T0h1mIt5pcNB2nwk42+fZSL+CZbYZhNdJW
XL4ViK0f320GTUDMxaxAYxTAvaYDUadWVnd2WtPcG/xoa/+Ab8T66yl19ovChlU4CvT5y34cVdUJ
KDw/Jc2CceyqMqvNZLBOZPyqvh7o3DdEJ45gWUHTIxmLlR/3aCqHKZj7IaoNcszrofB3Xw/xZ6Ut
P6JkaorCGQ1waebqvp+efSgkBki4zGnW03qil0XaBmvxBobQJneKt/rCwv/87pgrhPoUXglEyFZ9
HA5X1MircG5xohZsnrAx1d7Opv3XD3V2ELKvbMmiPEcdHwcxMKWiNZ6eAbH4KZrdauioAvvX/2wQ
8+MgYqDDqKTnG/++g4FdY64ijomNvxwR8L4s0TRkzlIytYtRiKiJFxVUOpZqXmd++DDVwlVxMUvy
uYcPNRedezhkyLLKDXqx91dSg5Bi7uVonOhBpR0A2rdjPcf73I6BiiU/Sgf1Cy1VLtT8x0torDPB
6cfhFwdpG6TmaHQMr26wgAI/AaMc4teV7uTXyV25zneANtychX26dOp9PooIiPGmI/Am5DJwNf+w
AGQ8LVXdSHMHoh+rOU9/woWEi1qSrlf7C1vHmcEkpj/tPsRF9G8tZqY2aYAATKV0zPyJ7gdcGh+q
ADrSpWv1mVQQrZjvBlrMG7WJNVktWdbD2vpJ2cMJ3e6q2tbrdAeaakXh9tH69fWCOD8mWxWFD4kk
tDg//LuTVrAwwhEVbhjaihTMk+TE37tts0Jb5ggbxU3ccJ0/fz3m5wPAkgxCZQmzJLqelnk2NRG9
ylLbfx+uILp22mZOwtR/OTKyuDuh+SCxTlv9stPJkwIp10YKmmL+U0H60VBUtwpaALsjd8ML5+qZ
gI/R5kVItMDZumzkKpV+4FwdEifZDbSnSVt1N9I/Ge0v5ZbObP4IYP98L0M3xE9JM9R9lQroJSFN
OYQr2UU/4UobmKRkzfQrXN2crz/XxQEX07LEXkspYwbshAZjHCTvSrGmiu7U462BQ0iYJ7gqYybY
dxvD62y11jZSi1b7699xZhl+eO5F3OBj2+qhj0icDNu2EW15ghFAj428LyYXhvqT//x4wPKO56OO
zZV9fJknDCK1HaSwSv6sismZqyXmLrqHGBNu1PvOVWxxJb5Kwqp049evH/Pi2HOA8W5FilNKSddn
7Oya4IH+r5WxjulWLVxln9w1m+A4h76VTbfDhS999g2/e+rFOR/GptaVAyNH2s9ukleNSgk5/tFa
L18/4pmj/sPbXew5ZWz0goplrDMSIhnciQpKPLV0aUl+GkYnc6hQt7BkGd65tXiRvj4oWp/QBzu3
uJu4ha5pMn5IVjS9mwjQ3WwfOtSA0DR8/Xh/0rsfZg8DywrFBK7LhLrLCBfvujASzT4lpU/nhODW
v9u9uVF/9CXNkKUNvu3gvWAAtTP2wybtIFa5U7yrViijLqb658Pp029B26oSahP7iouXEBd42yQz
UyA0gJBZgTMFtDro+zwLtgI9Zl8/+rlXTmPsf0ZbzKBxsIy4mshp1iKnBzbHqVLdhU19/8+GWU4g
Gl2CSm7opOkiHA3TWecshHaUhW9/ZyCNND5bAcHcYs8J4n4YqhLqTymfmuypwQoz+Pn1EJ9P4Hm2
AIUhkyhTYFsGvp1Eo2c3+Sk5PtlWbeOEknA9bSmEbIXb4g4bvvWlK9j80T9NindDLnZ0LJoTaUwh
idOj92SMI5ncS/etT3vJ4qkWby4S/QxRFaa+XkmPX6PzcYCnIu/ByfDrF3hhJH1xGSoov1idxvtr
s7eMWeCZTxEm7914sWo2/+YvXtsy3u4NIGVmwWur3fkb4TzkV6thXf+Ar+0GjnyjbOKbzBVYxPTZ
nTBacOI1K/ymc6nm2eHaePj60S/9IPnjUcFq02mI5tHVTTUX7tx2LWwuIxsuTJdlFhrPD4j6Kd8y
aqRDMfpOV43rr5/k3MZBJVKcgzXiwmVJKTO9IrJyOXEUE/MAuXSkeviddvQ1fD3OPLOXn3AOn0gu
ERrqSxARzHxzrEuFw9UCkpXs1KIF5feseM9B/dvXvn892ucrEglbDiHdotea3vHlSUAvllIKoEz/
HEHTrthJ15kTneINbrmSrZC+D1zhl3Bz6SQ/88UYl/wK3AI4BcsrSzEMdNDVjCsE6dbQym84Kv26
8GzK51dJWG2REiQVgevN4g5G4yACJaOvHPz6pnWzi/cUllbjNypETP95EVwY8Mwc+TDgYrY3ZiGV
iAjTecAZK0CrNjBOENOG3TrDD+9qjoku4S3O7C4fBp3fwrtorDcR2FftHEQM0cGTTiUQ4TJi8bcX
eBNn1vKHgeZP+m4gdcBwEqQ1kIvdXJputgTR7t8oTc8z8t1XW5zQYS0L5WDAsog9JH/asUJ82Tb3
Fz7Vpbkxv9V3D+MPGt34lHgc4z48ausZQKKuhr2yF9kHL0+NM0EON1f+MRGoIGeY//zdcOQ5/bTq
me5ovbFO3PokBSSB/s/hxwgD6+uHuzTY4vDMzGGiQ5Zp2BbHrIrtMczXgnmTYk2I7eWFwc5FBx8e
bXGOQhwp44yCrEM35ITvHznw2s7t1O7sfMcTzzeB8HRp/7jwjEtejt5kvVogL8WTh0pTXJsnGKN7
QTMDPP6KXZ1Ju69f6tm1jUINUhNUMVLDH79gipx0QJKMt4l4lLuXSbiRrOrCu/wsPJvn/rtBFrMy
RquLZJVB5FuxWuXHai3vlbUKjp+mo5X0XG2FQzbZ47VyaB3J9V4D99KLPbudvPsJi5mqQd+oxKnM
HE171WhPqbg+4yqus6X9sxe6mKU4Bqn4XvGsc9UwSV6iFMxkIPzDURaz09cS2fdxY3WK4mHSEqxp
7xLj+esnOf/KaIAXMWlGTrfYgQOa9CYyK/hBjkfaDVZTNTigsVeWIrhfj3QmOGB+zK4F5Gdlsrcf
J6FR6K0w6lCijDh41cQYsKrgDr33o64juoyvfO/h6wHPHdMzBgsxDjpkNq6PA4q5ho5mTmkgMbdL
GVITLrJ/fQjuLhLGy7NSYSkQyvyB5sqGq1JCI+euL9X0KOJVemltnftI74dZTLe+7jA59xgmSNt9
hmeYkoPhzWNHKdoLX+nSUIs5p6WWFYdSyu26S6CIZ7RccfxH1OS6zvlHL2+ZQgwyPRnbrKgdWpL2
PlZcQ6lv/8YQ7HmkKMiIUvf4OAVyZaKVruF+Xlryiz91zSpKqgub6+fkJBsfIpX/DDK/0nfnI0of
Qx8s/N/Ujb7XtnOCd7Jb6uuX8vLnzg2EOmRbEVUT+C6CGItPMHYaT2OM8o/G7LeKL4CBxzgo9HDs
wZ7rwmT4rGT882j/O+Li/clWPhJ482jdmrMRGEC0zh/j77UdOYKtrtKDgbmK7MjfKqq2yfDQPc4n
ZvD9opbx7LR89+iLdxxCsAjjuufIvO4cyaGvo6fH3a4fw80s5tRsQ7e7t2SDIu/rGTQ/4eJKw8c1
uDQxh0x1GYf3Iw6NfsrAiU8nf5/tI0DWoWfd/LNhFpujNiojoglyZxXkHiWVnKp5Nb3mwnI4e2N6
/zSL3V6d8NxVVb7nyJm8phnj+5wKGezwhhbJTeuYQPqqje8I668f79xW/H7cxcyVaIfMDRw6HTDV
RgH1J1EvbCafy3XzVJWpucsANxXExh9XoUQruJbMQ8zw3YxCixDZuuHikfJooHiZo33jpl2FbGab
Qrf/RtIHahSCR/SiHG76YnjIA/B/TIavFcRD3klKLsyQs6/w3QCLFaDhNa3+cZXRrEOB2pVG/6+/
0dJCCaMf3uC7ERbRUzRKvd6qpBezb/J+Jhvmb2p6J3L/tCc3c9N7f41Bje/ZfnNh6LOL7N3Ii/Mt
SjKrHLGlcHB4os75UBuvsX8hW3D+/SG9QjQMgmKpv9JH1JXYkjE/wkPcpfbQjBem4Pmn+N8RFl9I
aWlFbwNAihOYtKTp7Vo4Tcrf2pBmocCsICRqW0Q1taCmmq/nuI02yR03snHmPWwxObp0E/vD3fu0
9VkAFDG5Aci4DG66uKWptmLrk28ldBDxreIo69oenr1daou7/PpFXvc8KfODVsQ19ZoRHMv/tEj8
fy76f6E8nWfh/5uL/pD/hIweZvV7x+b/+Vv/F4mu/QsPglntQ6KI3N5cYe7f6ub//Jegif8yZjIv
OhkDq1/KJf9rzKb9i6wZXGKTqGWOW+fGrP9YNiv/orovzv+AY7Tm5pq/AkVniX48QvlNaDU0AmR0
2lSL9MXq9sHwGBhqsBNrY7bPFTMgTzHW9D3j2wBUJO1M3DJ8ztlHJOvaSW5r6YYfr6wNTaA7FkLF
3JVtbjJcUh7Vvh2PqdFAf9GFUr8SC62hmUyDDyFZU7yNhD59LrxBeYLUY0CVm/TfY6fqdCJlyo2J
bdBV6UvWo6yG3dqwvP4a0R0+maqqd27hacqT6svtS9l62T3vVX0mwdfdNlGAfVg1+C8eiD6wQtbU
bWra9Y9BO5avsWZ6K9rgOoyX1MiuDL+cOeyAQqLUd8S0ovOE3oljMGjBruab3KHAa2rbyAxpXao4
OlTxlF5XZYY5h5LSAZ7lCr4nozc7fvj+rZznhkNPqbZOelxCoBA0Ni2W1XpqZ0u0UJ4ZD91wZZSj
8l3sVOkuqorSTetu3AzDTEr0vOgl7UZv3PWGjvIMtp0tlD5AAAWIROS1uZsMXWdHXdXDWJ49ONcZ
gjkoGTEYIDZ+MRO38CgqWiEixbvSEv/n1ApYVhm2IuB/QkK5eG5zfJDqIE5PHXrGVabE1taXQsFJ
6RQLABapGHNXabHRBDC9ohQXxianu1xZ96oaPOctu5rQ5hFQAatWbvxukI6JNGk6bhdl9QzvC1ui
KEVFSUvWULzBCeo2eHR2VwBlSreZtOwm18IRWWNdqptxnFguZm9d+zEWI1DGkzsVEF+NvLJVR/yf
PHU74EP1ABelXQN281Hti/FNmVuqsEoQZe5luUy2qh6PTy0WLLDxSokb65g12ZUoFc1OaWkE6GgC
DnfJFMnDZlLlbBN6rXTADrc+qKCf5VWP5rPDybLv3aINi8c6CTKnjobg1scj9pkJNcJzDbTyXvRl
9fHP284lRcD8u8TMzWqxy4xyvN1mW7e+b7K9SIc9MBJrGlZjqRSuJ+ThVd4qilPrdb+OdR8aVFPG
qPqNiVQFc/8x7me35QKG7NqLFXl0Q0staHQdqwjFaaI0gEuiets2Cu0EQTF5h0JSYuaH2YXZSush
3K16efYOljvrOvYF9TECJXatVxIakzoDdwLubZMrYOAk+C6nqNPLXYuX4A6Z+Hgyx751Ve6Wvp1P
aghYB6zZa60P5b0plqS5rRKfb72RpNbFw1kcVq0KcAaTmTzeICyxdmad57VjWPgoBK0UX3H3argI
aWLGTagW0k2MFzlwgsHA3b0f1UdJ7AU+jKbhYByo9ED3AV5vRh1PT4pQ803afEif6wb+fDy0vMye
oP9ZbSr89XqeHqM8C2yE38fiVm1YA/EIhuSo4iaUzgY7HUwrpQSmkJH8egRxo2kvsTKAuUyp94OV
bYf6uRNl76UadPk7euLyR+01FOc9wUi/5WZlvJFZAFY4cearWM93/kNdh+Jzlmqs4ZwnpKgdyVF/
HSgepmWNOFreCsFM8azpUb+rwaZorlmqGPpWGJWXdqSLyVas20ICgBYHtyCf/JuuiAxXrWvvFAwm
VkJjPZrFusym+G3MwkG2MVyDJ+f5Uw84FkVn6CSYll/78FQ2JUXhQx5XKhgKrXtM1L5wYy3QAGSR
8s5WbSVaD0xn0RWVKFZtFeDJd8grcblSBaV/iBLcDlxTnKCs09CtAbgxINCaLA34F4PO5MdOJizx
Ja7C21qomV2tL0KbysfgNo8sPlSdM0NMRTCPscHUj2vPPPqjPoPlwA4eaMM1D5IqSKegaPVtHsl8
tji2fsV0iaJGDDGR7XXBop7tN7Sm+UL/UItZ9KOfYHuC2ps/+CTSzeCHPo5vda3zZ1UpbvN6Chs3
FtNAwWODBtdVXbAo+w76GK3HyUYUa773n1XZA1/f+Hk6PJhoTU4sifp7bIQYMEKjZYYplGhjlEeP
fax4p1wWx9RlUXqkTAv+c73Zeyd+Bb+lNkp8jDyjf0MEGV71sxVk3bb+L1OfR/OxMdj2QcvfGUJm
paDAbijnTc5kpvZGl+3VcPBOcVmYm1yvJ2XFVzePJobNs4V24YIaMTezf5xvi5BkRF9RHc+AaIbX
668/O46fG8lGBUKOV7geXmGHGforsszWNSQEvE2i0CL8BI7ZhxIfQI6Hh1zg345TjH1zHQsmFZTY
po7gkHDCSh4ebClduyWmQvnIfi8a+FOyGvgxIf/BvsHf0qcsZNdpy6+mees1FnJeu9qxEmODCUC+
Y549olJ9UzkfoR72w8o0eUg/Z+/787d7XZnNg1kQ16CNQNTOfxxbfXBbjbAjzbLv1xET0FbVAgM/
seqJZGvTzX2mUJ9WGGnWIj/Ur6CFGTVsJbXhYVgDFmIsmIHYOeCXkVghrUKaFh9FFacpTgQKJDU/
vNZnd+Mmto7z+Xzvd3yMfz+0jk2aXUtmXK8B987bYFboxsoEp8Df0NTqm5gHDZ61HTvJSg1iiwqq
ynadS+RX/h1BpaPAEVvzKfyYyeePk3DVR/X8xILF9PLleeZTY0haJxM1uEPjzDyKPYEMVWM2dxlu
OtvGEur7oW+F+1HD8M/ojWbVJ6N0jAs5evAbS78V0lI51ahwjilWmVucyGAFFaBg4S+YdEXmqPTx
CsNUKsiabRv3+a6JgY7qEoCeuC+q50wPkltPBdCsajWZoS4bU3DPeE45itf9qKL4yZcLazd6Fm0q
ltRuJzhxeESr0tbwetkFDezbmAoO18qQgo2xRG/X9pF+VaH1vK0n9KiYwYS/oWyqTlqJkp3ROeaa
o8a0w/oLZ7gsP4CbwKiULI8NQRQQmgwWVweHidPkZELsSQHRm4o0k3IaDdlSU62rpo4dA7O/6xbc
+hq0SrnuW1/+JQ8Jbih4Mjqx0Pr7MO1DF+Mt1RbbpH9KOPQOAMCtO4GDsHVTww+uShStbwVWVitN
8M1H2nPSUy2Wxeuce/9mhkJ5DS06hKWdilirwTDbGkVspjAEJeM2F0V5ZoRn4q0UhAYgNkrSD/92
ca/YLn6Z4miys9Xxb4n/vgSEjmNQgm10tNQhEVZdEA1kzdKsgi06lnpA2cKY7UI7X3FVrSIA8LUi
+JXC8jmZWZ++qkysuWvMCKgEiF55l9TQZFcJB8R3WGttt9NGvM5yT4PPlZH2frQyyadEl1fek56U
TWWPLQywVT/0qDaLMoR51+RdROsx9RlcPUXBXLWS6N3UORlZzZP1kD7MXMup3Qwqs7c1qMmZg6o+
io01Igy0wri1CUflyfWngTuETytXbDfIGN6EoIyO7GNTuIkLTfHXvZZJwvHP5t2DwlNtjOYJUaNU
0m/SaapfiGjZkkTMIM2tj/3fnWjOh1KfhKayFUniW26RRbCaO0lCZj2M5gFYnIVxfObB4czjWj7G
ficmWJYZmJaDkI8sxwyb6hsUKEMh6MXH3IVfU0cu3BcGUBGHOVMzqrO1KYbn7ugZcb3KOCyQt8Sx
6BPhd5ZnV22ebgApKi0phLA4tDAib2ClxZCjFMM/xXUb37S+ZYCRqXGob40kdwNdyQpQjal1kLUw
MFeSDnRj1aRlEu0H9v9tIKXTutb80RGmScjt0QAjtTZNfBZXJuS71m6MgVtZ36em6pSpxhdXOlE4
ytlklPukjtWO99iXqZ2YSv0SYlX31pbqhK+lNwEqqsyUPk0Pvt0mJGR/lkdad53EEAEAddilntRc
IJPk6/FbpynNr1rP5V2iNr0OvwYf2E3bF/FslieFu7SRVKr0Uu/tirIAfqbACD+MUp59U2qfkAGL
y8rFkNnwYJTJ/bqKjQTD1EhW1UPRZ2Xlltw0Q650ySg4bAct5zraFNp9xSr2nRrEc+8aviy8SqWJ
uB8g/uTZKlmX2M5ETwSF3tTetE/9wQq29PhiCEwg7WFqKUZ1Yie6LvuvbKKc970pJuMRw3s1fzGB
PCYODpF+fYsPboJpsNel7SHn1BFcqRzjK5pPADcFgqnqLpXg/KeV99JLrxrjIcXqkYuxAobXriKp
CjZm00/3XGjrzg2Ntq13kVDx0NWYgFobWnC8GE0Yvu5kPqiTrZLGOIExBapkV+Z519+GaWVlri8D
pN2KE14OW1WDqLYeVE8f7EgkFLYjvw5brkeJkdhFM0GkGKyhJhrzqyG0m9IXgfTIGMumZjGyd0ct
JPASneCOhCgLS/AyYROg0W6c2Mco+IhLQAdXtDfHEPZzoF51paF/x/xPfzXzJplWqTUkb6kRhE8J
l8rvE/2f3EUHrbtK+1b92VlWlaxazaBCHhVTpjiNQPZ6q4fpMOzMBA/wIBBD9J5YCb+lQt1iqVMk
2VXBvuc5Zhdnz92QGI4uIU93mFndNZdaaZNkarUrobICWGta0S3wvX3zh6nQHdpwfOwgozR59tPI
jGwiLEJhXK/ryFGDFjCn0jfNZuCW+qK3U3fsGm2I1qD7W4wNwvEpClv2v6mOAarpKi0wXFm6wPYS
MRlWeZdN/bUPmZ0olbVjTyGXcpDvmRXhaDZG1cqKNOMk5yPEv7ochht9iIQ7VQmFV6uUi8cq8bBe
62B23lbV5N8KsdjfgZEL31gBOvicwgIuEcyGp5UZ00ZkyvHjiCnrt34o27epJ8SaoQCHATeBCJAu
wQj8URlitDd2xomLq2WgxuzwEQG8PqNA/CNCr+DZtNKUIj7+IJDIklj/Pkxhf6+QhLozxtp8qYFs
b31DA2MvytYt1F/FnjJNccB9mduoL/XHSutyjIqVYbZXqqzTEHeQqGNSM6cKLvS3slBlF4K7aq40
KY++GyXo7zhUx3sjFMKXKhogvmuhdj0QzBwoNQtA5MBaZhgW7EurFulHRysP/I09J0rAJfp+Ha0I
ZhQsOaYXuejbVVFxcsN/rYK9GPKePNwhruMijV0dO4eOrECTY+hsdleBnA9vaq5Otx7Y5rXMl2jJ
6dTdWhchRWPWWa1VTxm2FRi8O70oGjgxWuXWVW7dJk1ivAypHz5LqQdlIAU+qXl9dzKLkMuSbkGU
SyRQm03VH1gq0a1sDC1oqzqzA30UTsaANbxkpZqjtdgCJGJT/9CEttx71hDtskpUuX3BJc+COMD6
VArsXmjCjSw3FqFgJu2JwuvrwcJ+xq6KCWZB7un7cDSjeznAz5hqRbhtBMrHsC29FbbCxp2oJ8J9
7+fTfW4W+k5PWVK1hOoykWzZk1+ipmyusXDnckHy7FhMPXRAr2/3HtXXtaeW4J249p44s/SbgF3+
qZuvz5wac7A9O7GmOkwbU5rSVSySoVCzJLkrukn9phgjbp1BrTtCo0gEO5i037IcLdi8zApBMGSU
HJ3kyP/N3Zktx41kafpV2uoeNOyL2VSbNWJlBIM7qeUGRlFM7HDAHfvb9LPMi82HkLJSUmZlZVna
TKcNr0SREYxAONzPOf829tnaiLNsBUbdXg5JbW8yJ5hvjakmHlAY+QlDzGhDCG92IJch3sd+Km4i
w8KHUDmovNeGlWSPviB12Y0nh1ZO7/C6LQcUSFVCXFYSYzw94MiAfDG1PkWOU14WPc03rofzUcs1
+2illXmaiBPZm74o9xRWpgp13C4egkrYOdqJgEyA3TiYuFqHc5cDS3LqNNuIPvVTlac4TOZlfoWj
Y/NoEUHOQevMw6OhGsrZWcnoxtfc+L1NDPEmGa3glFeqB4gpNOdkVRlemXKGzhxjeYhvavTInlut
fQfPso0+0OXo7Uy6i1MyS4lMWwwhkZl+sRpJ170izSd99b00uK7GZQU1bmFhKS1zshXkBAATF7a7
duvUu/dwdP5ss28d3MhMT+SN+NqRQdDSsEyV8a7Dsjq0ZVZRAy5uba6WHq2a7u3cLWWyHUOvmLKX
ijCXHUazdDSWHBh2WUxzbVN7nhPJ/MvPab+9wCLVnqESTVB6PA8HOMTHTz4HnBPqWmc/yZSGWIma
p5GZ4pXNBD3g36kzrtFKDG/P4z09p7kTRNrv8zhfOqllTFaNI80mJ89l5xTRvZ858b1Dr3KFnab7
0RFV+mgyfvnow0HeNEOu1pqytUdlWQyJJWNX5mrZznQI9ChyYYdePVZdOA0NRlpjJQ8xXM1T7SUE
02saHh9u3VzRFyqgLH/Xxl2xKq1BXMVDbZ+mYpw+SRtFObTE+GPV9RamyDV7qsi1XV758zXmIWy0
tt8FWBIP7WNcO/OrO8CTUHWZ0LD542sO44HQHBpUK2CMq2Bqt+HSu+FZWo2POYX2Q56wDih0GHoy
N9zTzbaXvYneNJS5qai4M7N5UAimr/qRXOZQI2M+1F06X9kwcrCRWWAV2Alvj9uR7NaMK+3owxnT
+LcAnpv6rXpo5dtbe3qp/9fy0FcmuTKNk/Y/v/9Wffk+fhNr8mK/+2YDVtJOd92bnO7fVFfw0C+x
bstv/tEf/sfb+Vkep/rt7397+Vym6ABVK9PX9jsQBh4TTPh/Dt38V/lS/+///o2H/IzbBBc+GngD
Qwh8fnR70T78jNvYF1hkOeAbBqZN55jbSsg2+fvf7AsbBww0qdhnLYZOLiyBf6A2F2C3xP3xZRA9
S3bKv4PaLJDML9AfWlek3IBHqHoCnPuCHzXJbTYpTXfFGDIPSVOsgEV97TkmEEtiiUPWSXHjdJV1
M5iEC3xznW6//JFvA/bQKv76j/PXdZeOgIsDw/p7JB+3R49EJmMO/dTqXtxO+R/LJq+vcFIpDzkW
u5BcIzdNQiAn8Ywv0HzdjbH3nvCG6jCw2PtVagckxcaxMLV9O1sqCEt7jknbnCZaRs0vgLA99ITV
e9yatY9tQ/7YHaa8iX2yM0noCuN65DZh7nL/xL7O/CU2YBNtsiIigSBIk6pgUukmA/nwnhoe2ARn
c2t0rnjneV7FVsbZ8yB7s/ks+tIkYoyRmu3XXrOya7xb13bttrS5fqY11REdZRptTY5GzNxVYUdb
hrmRu43ziaUT0ryVww0HOHdoPsWueqIn8e2Vw0lrI7vU2HhJksly1d8NJHPvNHrirdN1xRYf5Pba
N1UwbivyKjxsAEwc+SMo59sK2HeT4Sm97myzid9Lx5NXmt3j+JlPjupu04n8hFPcSdNCMG7N6tAz
xUmxosXukMQoE2yoyhyhb8CRsAcqRc8UuXJjEnrtycbwCKAEp0c/GE2shMYxW/WeSZ9R2ZZ/O0hT
O5S5pd6QIMM1b0RkvJ+iQhupmvlsCKNxCm1XK5FfpoJRVKh3AewYVxnGdZ+Mir0wx0m8mJnjeJmB
8zcIx7iLG4M0rUh076XA5WGKsNMLjTZKnjVfJvcRW951Vc9cuKKogwejTgJwGTvIsdFm42/WTVT1
LeOS2sAPD9AGQ6flKZlvqB2Fa97uDDbT4qrSEvpI29ZMopCl6RCHPNUi2TDKKZt74QcpMz4n7U9k
zKUvfduMyZZFNdHYpVarY6vO7GLDBEjDbbZx3cdy9gcKBcyJm93kxOb4Qbpe5a8Ti3waHORN8bkj
nO3ou02Gpi2ODlHiCm2F1xNRX15eWd0Gx8vmcx20xSGfVbrJVM2EwPf7ogy7qRfdlV0u1lhTlHR2
ODMHy1bjLEtj58ym+Ta31Hy0lzoJMP60m1P9VJaOd7TTOjp1c4oKYTDLJ1/69vXMrPAJ+M1/lqZ0
9dAofIZBJcu6C1WpjSosBnrDNmyV5+VXNJIVYgnO1y2jabkhfWBmBKryTVzVmY9TdZd84ufRDfbL
2mM6YCAdmok/rYIcD8a0Jv5HTTHG1v3gfyIkJEiYm+vFtk8crmJmTMFKOlW+be1Sexyx7197NNsv
zKxJzIDIdj07VJiXMDLEzlMtzupDJPe4SBKRUWfE5XTExOyN0aoTonOCeUMCF91P34nHqShbEJDG
uq4BD492EHgP5MUQM9FX2ZVWJOWDTWe0nmufAr7k3r6qBss4oUhj4jNM6FISDdyLnmFfG714Z3h1
fSdnEdzjQU+JbhrKPXRkqCA4DiL71cgtvI4UEtF1p2v2PhJ1fwiMnPlqInD5LqZi42OBdzkJ0T5R
Z2Y7N0j9z3rp64e89xPMKoyuvYrbGWy5AKK7UX7WPzSZJt6VeZQX21nhnBziim+/q41JP2gqibZQ
CRA8N/q8UrmlYzhfEttnVQkoe46rciu5inPmnfo0Ka+TutU6kANlupuJxNwtXOLikPUdMJ6FRy9g
qL3P2iWowCOyq8oq7SPtV3zncUqsGK/ql2U325shoSY2gchxmjZPQSeDE0F39YmQbJqOQPM+xVaQ
HKxYjY+uLq3LMgm0W7aZgSrFyOkbBnE04442aSyMHfcWq3lyra3UOu7A2HdeTcpZ4EktXSemLgn1
UtOhLymnhGESfJZI/oieJOleCpe8x9Tizcy2fpynqrw1ojjh9s1xnHAil3GOT1QBoVv4VuZ2cmAD
TV5xY05PRQQW2FflsJtj17uUU9v9NASz2E2MKrZxx008tHiIjiqN+DSVeWRkJbfZkJqXDNqIVikn
6AVhEcfNW+VM+okBjjiQ7cc4JpEEADpZpZ5ao9evAiaLOw1H9hVxENVNOZCwM5U2+8Jgp09CFMbn
mA16Cmv6/SsAb8Nc1W4wXbqVoe95jeWNISvjVhl1wJ3d2NuaOaRa0WEk4eSlw0GyKD9ARy1emNDL
Taem8WZOiyU6UsZXiWEN6zntu/s8j8kK0sq6PtgAtFVIBmV+NURW9FkTfRyHWNJre3IEmpmsyMJZ
RUMz4BFD0B1JdHjgGnh3kBTRbIzadk4pe+3RJk9uLcAmiMb24qdKE/YrZ1z21DIMvlWdHr/rswQj
8kbFdx11/GEscNBWarJIlK3ilSYG8nk9XV9bc23uU2kDSs/GsJcj4wBIkP06nSfc9+aGX06iOTRw
wYMYZpGfE3j6FaOjjMmL2z+LuQ8MUrpdTQ+JNCKeL68NBulOaj9UnGycjaQbrkz60yNADbA07iR7
OecEHZMKcAlWByPEGgmRJHvps43z9yXdl48Qz1DgxUZxCPQ5PRA80e5ynFiDsOtS712Zxcx7FRcn
72xit9pivMZxIftJuosTPeFRBOjoJmbKmS1ATEz9FNgD9THhMQcCxvArqGQfVvMYPVoWyBTL1r20
ckDguS6NBzXgOZgRIbEa4zYiIkdG+wAfmm2uO8NDXujeQ2knxgqujR0SXwKvLR015qxTvcqbJF0b
FDIPPqP8sDHSHMxfD975tTG8kHThXDauQ7+rp8OW6bQg9WbBWBDbHNvOnF897u0Ho4lmjAUT7ykm
lOlka9nwQVDmgrV3WKugwDs0TZkd8qiVt14TWLeRLNwPXjB1W0Wqw7owbQJV09beTEGsPmhFU760
Y2MdIwqM7aR3/QIrqqeo7/1N75rtwjohtTWt0puxJ06x831mdPAWjsmUZbcYitMb9l1xKdqofG8G
Krhn9pRtmB46DyMRl5s45oIFcy33WVLIQ9kFzVHNJUF7uVkybOZU0iO7u+xrYsIAxPSdWzDlUMqQ
23ZMxDWgVn1Ia9Wvieyw1ixq86aBcrRvvAgH6TFz1mmRZZd12vg3NTFEu5r7Z5O6rbkFmMKsd9QD
FTZDB8tpjrb5XDxHHqetK2umwgQNcKvGb0op/yHRRufYjtgvF27VHwoPSopinb5UZeptgrwD8NL7
U1IWHNle9txp5ke7yMePmWWau7n3ScmcGudONBhJWXqcfigMvbk3nX6iBjadbeTj+9h1jXbbCW3c
61k6bKIp16672iS3sO51QCSJ53Ru15/1trWexwY9waLvv8xETYKCNlHvxVVlITaEiEjokxbcBVib
nEbpzQw75TQ/z31cngI12cdJm5UDFjbJDYK1chcj+U620neGD9JzxitBC92HzK+Mmxqw4SjwxXw2
NUG8JPPEw+xHn0pcKW5aM+8P5OMpE0LrgGthx/2MSafwryyvLvcymdKrwh3lOwzbiPsaZHkFn0Zu
AFgBgYYIJOG+HQJx0znAHOs07p2RWbLA6TN2xpoSzzQPXKxpy1GQo8w2xoRQ9qqVePnM+riqAvZh
WRBqWfmDXEEtGHaJ5hISQEsGRSHp8qPRDt4RFYt9nyh9emwSXQtTnTqSsUqNK5CAErDTmct/IPXX
ObCnNqvlXuScsWr5Gid9wgw9wUGOuNn0Vq+G9ooI8OppTpvJDuM5KLZpbHW3xMAqWhlAzoywCF3z
Qpm6JfV7r3Putwz09qWRgi9BmPM/JMnEJ0OgUnDlWqK/M/pyeI1mK32eIjch10Bx69GpMKwFeRfl
i1vHwY1Me/9GBqygUMaN+QTf3fls0Oylq9ofp8/dVPFCyDt9K5O+3wWg1xD7m4izzrIzRRlZ9gNo
P8PNRou8a0a8zomL37ySXgbBex7FVdfNbbkpPC/Jd7XuaO+wZyCKKm3xVHHStNxEHFOXjqpI8+LG
qe/JXciSHXuaek2Gsb0z4Np8yCcKS2IMpvyEP7j+OE9F85LqtnoRlkfZ3LqVxWYWeGO8Mvuuci7B
CXywdqb/ydoufEJif78p/oGbfW7Izx05DE+6oV9pML3EoaOxLAZfk2JPtjMC5XZmMyVZSLQFt5lJ
vZdTL9viCeJOaq/reCxv4qrp0jBqVXUDKdmCeZKQf7KDrNB2O1Uxi19zlSjb/8XLXXQEP8wPbJKO
YZTj2+PY9kLG/kYSI2BVNCJulqhO0i8DMcZ0QmK4hb6kPk4ttuNGOus/OXndApE3NnxsXMlGjLQY
wL+3Y5rYVYTN7fb3X9dvjDWYZZnoBCC22s6PdusE1IxJ4mpDWEone4mt1CJXoy6m+06zuqvATIwX
dGLJKYuK4V9paZa3/MMlwVIONGwxDfDxGv3+kjAroL9OmjFURtbewjE0HoOg7vfnd/j//TCNq/XP
h2n3Qr6k5cuP0zQe83Wa5vhM0/A8ZLRiIsHAGfwf0zSXadoi32EZYv3ISIZB29dxmnOBLhButI9T
OXIqy+VRv4zTnGDxmGETDlw7wHTq3xmnMTNbaPm/fPyuxV9mYIdLtcFgzffsH4Za8ZjVyiUIl9xg
2NKrTiY2zJ4xLR9IPWqgf+rZS+Yp7yc1BO2hIx5tN/ZvbkNSuPCNdSusjsMd8QXduylXfUD5XKVm
NMEZdes7ksinOhSjKU9maxTWarQ0UnyAeO/GjpEO1C+yQBkqNHeq6phdkBUclvlkvxlG1L7zCTB9
M6rOu8ZXUbsi+ZKOVpWGEXZKiZciTjI2GunWpwh+z4coCfJrEmSqhzRPGirQqp+PhA9X2qonNoZo
n9EL3mu11x8s0qQOYzk2H6xSJwYMGslNnzvtY+svCZow1Kx2I5tCnQZPsEvEbnVbRmZ+hEDY3yei
0fZ+OhD4kkTJKZB9/IDI173yRyu+U7A1X5N4iF7jwRKPJZw2wnR9t3s/Zr2274xUHCfpZhi2RlF/
EFPfnSgA1RiSMNrdaThc7yxtYvuzppyjVfNI6aHSb9JtETCgibsEhzbHL/dmVbnQXwCs7rNZWRQY
vdi6TkcwcNYVu0qr849BOSdrwCxtY9myffCF1LdumcpNadXmlYcZzOOcJPnWm/J5X5s2CeC56d3n
5Ppsegzmd4E50QNnQEAloYifGIGqhzbp2xcVBGIdz558HBPId/Dec41MVZ0xpQ9I+sAQABwrE4E0
QtE58bGu8uF+7gqx1fVUf6IGsg5DmtabWXeMbdrNuKxyoNhYjVT+O3gtHbM7xzt4cZY8Uk+7B9IK
560oc9imOa3POkgc/8PsubCcTE5kMrq6/RARShZzZ23GuWOSAc1z0xr6/ASVnkO3cVPi4jXfLA5a
FLiXzNPMEAimv1UtUZs2Br5PU6lpl3PnGreDOaqjKpG8FVqSYXg4CkZaFkUVUd8xPElNv+pd+HIF
vIAtodzx1eTWHVMFuCpV3er7wIVuZXQBysBoitN9ZQ/5qWmEvRoLR61VZBC3NZsa+YZuB2gXTNUm
VRKiOKiowx/kgTRMMGsc2mDputdlOcQfKLTdK02gkHZHxpFN0ZdPzH7UfWtDmdaLpqAgGEEFQ2JX
p9OgyKKCojHUwryfXWWZdz3pbGZ979pWfztoDJ1Cv5yaB8Hc4J1fQfi2SfSew7yzoG+TEPmW+0Z6
1CsQUkpm+4kM7fhmrhOxUwsABtfUftIhkDCUiQFVl+THWDmYplUib6ildfiouZmO66RlwtH38GR0
CcPSJxb5vZ5DJLcD0DAFpHM9eDDMCcsd3sZaq+6qnsioQUH1Brkdj47y9Z1XF/3ngjtm0wrZ700j
0x87JZJryxy6LS+YLYXZ36WQWnbLNA2mUwplVycE40gEgCDYO1no6IkD87yBt65ywdz0/E4F2b3v
bEqog+yJt4aYRdwVfGm17uSgPw8+WKKIzOhmrnAHCjNVBfd2IPnQJgH5K8xm4YZZw1hKsyd1Q8ss
NmmvknjlpcQyhuTu6vjqgEdronRWDXxOL7TbGFrbOJb5A3Ng97aZWkpAWH596PR5/6hbnb11kqH+
MJSj2sdw/h86q4WvZZnlbdQM1vWkMVKFrpk0R1GYLsACqV473569K9oOeDMm9Bg7qB6mbtZPkTLx
01NkP1vwW5uwT4EVw0xv48sJJIH4FZhm1yOTtWJdDspHB2Iq2Ba9ld+1MFk/eQTeppStmb52vLEH
bcA4LopIhWZy6dyr1MGcyNamo5Myo6PeS5uN1mjCgisyqefO0eTL7MOjDTNorKcJC7x1RPDYsbZn
Y6O7st/CNGVbY5q/4hRFkoEtyzHXZA2SKuN7qMGlhfd6Y1xKjWgHcIvRvifKsAA9K9MtAQLNvUPj
vC5hqd0YNmmcIdyK8raCj3ObD97EUxoTD3SEfwmYPTCiSBSp7l278wl0LMMizRf2ROffiDE331Op
55s0AQGetElfMVKPXyeHaVC4YBqE/g1yM5myhlCYjzeOYrIcNj4B9UVGRkLVjsMDgVP6u64GrbYJ
8yHiSm+vaoVjUEg0XPmW5waKZrtQ29RrpkMxmN0+6EXAzNIz14Wwp09L/7O3gtbbIy/NbgsC/k5G
6xYbEWXx4zD7DfaoBcMxynK4o1a647TVL+cSByLWKhuMp5mrWK+No0x8b4XSUbuKmChcDigC1pYZ
GZeIvfMH1849snUzf0tqbXGJzlviFE3CqR5M9vupJOehwgYgrOE4rTk8vIOUajwEBZHh0ZRYJ7tZ
JBbT8MGfLKZDdWus/bE3drqQ4tCmtQtPpkjWQeGa66mbgmundbuNRrwvFUXU38SNKjfQI2dUV4Gs
PzsE8UHtFC4IvwmD7miVPmBM29jHcq6DXRThCQOMwOkNZdbdjlFT7SIu2uMcODE7lU3ED7BFhPuG
xV5Rue26FkTaawjINgDUA3YrdaPBxQ66GzCPbDcwDHhJU2Tmrc6BBydFrYUli53ZWclqSrz02sTF
hBwL/DwKv5rfJbo0oLQRMSzNQLtmlF5uTJgft2Yu2ruYEJUNjOBkE7ujsU+9ESwbEOwwjASDhL1y
3QeVQV4Ni76bL2OMu4MQoYl6Ryxvv2lrP9rCD8y2QA/ZKsnM+jKDC7WDisd4pmrMrfBLcYNaqbt0
2aDWU+MZvN/YMG4ZRcmd5XTxToOad01zH92ljGz3fsJwDSgPZhJogRQ7Rtv942yk1mOHF15G45/W
R5Ew8RNxZF5Vtksg1CDHbT8o4MFgIJNqNyANGMAok+pA6wy/uyUvlBUWndKu1WAZxfVDP4nqbhCc
J3Y0ZWvm0JhdVlBkTmVVDThZFzP0D21oiyIUkS+vKpNM9J6I7o3WxsHrOOAlG7qjghCVGfBYUJUx
p87GuQnHNlgcT2DJ3Oi8oI9sVWY4piOKESQ02yoLzDtoLAkQZWDvjMT/OKlp2M+tmO/mPkerRO0A
y8Gzrq2gM0CiOCIOujTHn/RWC35K9GreqUKr94FItWPgaN7OJfydj0IZD0SetuugrSbiqj1oMTJD
3wXFunno22CROdjdsLVMqAyk0UZBCL9ORyErYN6f/zlnFtwHNmvzwxDUHMKGA2ue7tq6FWUd7Qda
R9YlHBVlsZOtB4Qm7HhZ/BnGJmTPAu4yiSRQm1q0NUNj1NCaUDMdVcqZBwUDgpNdFCDNftVAaCkd
/gONB/Atz7Jk/xoLkktU1vWZZjEo+nAFWeUy10aO6OXQ98sBfUMr6m5n2JVCdTFG8RS6nTteYh/U
4JE/wIOhzR62/Fn5HqWGTxStzuMp6naQo1EGVMvYd+Tbs4jsrOEA4kQ90MpFwiH9XdbwCDmjBqly
rtKZkoWJW3DFdMa/9jp+BT4IYyE1ID5jvs3lOushkia6sRMEFzQESGHYujaqF+g4RMeLmZH8xKMa
3qQOw8e3EZosbOqDt0gtYvBo8kjzBKiFCETA8DFZiD6GfA/2xwd21pAoeqaXXOORwusROEz28CjO
wpFFFafHXPq8NPjgKM4Q0qStfwJcFWtD2SlHcVmvxhqGmu3zyuZF8IMASDuef88H9L3Dc9ff+blI
TwnhIw96O/S3FczrMUxNyE1YeLUREodFZEOkpr7G8J/Bt8EnHFPpoYWRzUNmLAUZfK61XlKGKSPh
ZMLHYSMLGw2fX1aH2SF6yElq1IOJG70ASaOo6SrKICKHX866EYS4yHKCDrGKJrgyClLpi5p5yQpQ
YDdYVGsgTYscpS7uRcqDh4BPcXBL9CaM9bfEOVeH84LKTQ7HuELaNPTQqqpFoaMEciMp0U2R4zp+
kunyodrLy28WWczIQrfMGf3O+afLzZRDa2ZDZEizOq9pPUJJoycs5pzw2aOKG6rWaOS16gIVl1ey
fvIZihbUkOTOGnpkR+z2Y5g7dfZic8E+kQKLjEfUMnmHdIMCcIAk+qjF9rDRvR52PZMpPvmaTFIE
py6R4DqKieO5vGUBDG8QGvl7S6oNH0PKImN2TyRRn7pFmGR+Qms99ck7Tjmn31J3UwAru+PjwYMb
IjP8pmobwGa+se0GZj4z7UVgAAoEuJMB7G3jSunUYnmgE23fu3cOkD3iGqr0mFiDg52lxX0+ZLwL
peL4szIXIuN5Q+nh+az6ZOAjKUCgoGaT9KY0g/Fnz3s433JCNgh0CPco92lr1I+DQielOhs1kh/w
RGJi0zlz2QaHsT+eq9DYzrftWWD1RYRVlIsSgkG/DHPJejkvbjmxMJXvQSf1llvTSgt9j1YYE4zl
IzmrRgfB7hBPNXKqs+xpuXHFyGrCnRzaWBy3XAxFMuyV0F0I8ArQhnu+bRaSmFpomzM7hlINl/K8
PQ6WBTt30ZzFCm8dHBVqAqcUOeMQISn/beEtOzHUgGGDlAp5H+4V/A3dYUXHDgWFAKxGU5cld70e
9U8O2wzqjaqKcqSr6NT0SNGNi5bI8RA0n4uX4OQzbka/MR5b5LgApW3my6OoUBYFGp72IakDyZuB
vnoDVO1xxHKfJBCG/SZhibtql7iudwNdNuXwjjU17FKFhGCjA149e2ncuesparxntt3SDJ0x0vOX
pp6B0cqG++6klBWXq8HmkaGDp9onL1coLWsnro5Sa+YDCgAE5QAzkjXU9NRviK05LcwESc6gZPw0
B2WMubfMBU8kYvxIhkn7pNMuXuY+9Sragg7UFo0B7XDePOeg2M+DPpQMt4PmYMd2eZNNs7O1Yplm
sL2t+Kc5n+GHyEK/9p2xvc47TbwPRGB+WgLXnyPf0C8bC1vFLPbHQ2zP6uToRpuG82hUtxOn0Q0U
p5wxjImIA3vuOqRGDd56qxpuoN13RtgyEb0n5SvPUZ868iqqLWKzEfFcGjkSpYEc2w8C0vy4bnS3
2QY0SXuEkcnOH/UczLAB5GQQd910E9b7jlacymgWB81OhkPRx8MzvY390DYlM6HZ9Nkdir51QzMd
hp9U1DM1razqGQ4i9whKtUdWFzSNuevMlesHwZqVEX1sNfyq1JjPfihbSW4nBKl9k9XtZ+Cnfqtr
udjpNZo1v+qd0Irjee1rrTjKHOP6YkaDh1QqLrbSnscbAz9aKyyTVkPW5Kv8rfCEzRvX7/SZ3mpv
DE17p7UR0tZB516Z4UEwRTAi1m8mteVcChZK5VAayz5jFmhZUW5oxZVHOfZSDZ7db7PMY6Or2Hcf
AWv47dibqnhTmS0qpNiFB5y3tFFA0vqiMTJV9tLXHKNa0/nepeam1oczsxqJ9mKqULVsZk3VmZAU
oJoMfacds3LgBvfRPkzXk+EAG2pxRmmSq5R7uUoy64PmVwxWzq8CUwK25lx03LDno9tbjsrK7bn9
8oq9kRch+RnB1uxZWtyLfq/mKrU2cpDsjBKeCMrOcdnvB+aU3hAH1z1Z6UcsyTlNzqcQv8k2gdUj
F6bquvFTlQlegNZB5PWHtoFb0/A9cOns703LSFmPNCpdaNfEWrtpl66MKVu8aArI6BJaMXj7csbp
BsMz3cK0KswC+KuxwyQjhvX17vw+KyKAbkSHiVMfueiJc6r5mOzIFlKzwZ55nqf0A9pUFZTEW4uS
WMnzf35Ru7Z1dWiB7zex7PpbO428lex1LskIfuq0HXYFiRcdWMpxBY2L+qmxguBpcBG1VPCHwRXo
2VQcJK+2lpcYN+v6rnYq+2jD47/KWouhFlfl4Kva3eSDbf7k5ZMRryKlx5+kR2Z6F/nus97RlPTD
FD3Ere3CAsm6zYz1YbhoDzZTFqiNV5gZ9PKhWys/Bi/MIo/Mz6ago8HiYAXwwrKDmrmOQf7IFlfW
1YCsNByNormp+ia4q3SdrGI5Nyg8g/hG1yK1neIy30lpdmzs3HQp0OmhhvADwjbH9tpRtjycCd9L
LtyqQs1AmzpnLxhVjO9LA4BwHmHtVyQpvhN059GmQHklV3KOCjJpIFvSgPWJOdBGj9ElbsLm+37O
ylCq2Cb+fWiiZ/h+Uu2bto4eyJEabwlg7a67ShcG3huxA3IZcOigFojkO0pq3b2xgoLKn5ucu5yj
ApT438dcTumrJCj3p/Z7tvKZgfwLlfn/Fs35Kzz0mzxnCNO/sKBvOaTaR/ErMvQf+qXff6I/Rpw2
IXb86HlzflFn2vbvPUfxAru7+wwrW7P0Cx2pJakDf/uPQhDx8/X/HeMC9AfHIuCc8xcgC6jSN1fn
n73/339rv2aT//p5vnvpr6IDyIeFTq5p9R1s9eUV/fCB/Pq9//AE37x3Q78gaoCvJdjluzdvXZjn
N42/5v/om/+npHlgep283vNn8i+vwA/P8s0VMJ0LG8Y8Dh/wLM9f318IO7jAqM8Bg8MX6evP/0dW
wQ9v4Yuw4PLz3/9GouAfXAc/PMU3V8FwLsgsNQx9wda/XQe2d+EDhELgdr6sA5DIv9bb575dIgm/
w3v/7T3AtC6A04FzkVGcv3jG7y6De+GaWNqQEPLli73ir3UZDGwy/uxVsC4Qe5i8QePLRfhxU3DZ
KZmnmqS0fvmF/6kd8YeF/Mu9wIGwZPT8ycVgXhAIx0IgvvXL1w+LgetE/sES/vXlC77KX2wxYC76
p89FgzWPMSDJlr8cAd/dE+yMDmlkXKq/6D2BS3Pw57fG4IJgWOgWkKXOXz9uDdZFsIQ+G/7Xm+Iv
txrOyW3el5f1J05K64JkHWTzwdeTYPGK/HY9WP6Fc063XyRWf637gag3HzrOn9sW/AsOQQpCSoXf
XAiWzUKxF0/Bs24O/tBf7zIYv9IZ/ttHpUG9xIrCJea3L4PtX5w1hb75dVv4ciz9vy+bf++QWKyp
/9xqcC58ojnMRXT55YtP+7u7AT4YGZRE/nn/WC1/9Kb4A9fqHy3WKkmLz+cOLH1T36hV/+Uv/Nyk
/PoJvjYfS21JZfnd7y1C1i/P/OXMXb7/z+8u9Lk/+uaHP/dL5z/z9eFf39+v//J3f+vnN/Xzf+7T
N/kiX5Pp/IPp66u8filp4v7rVb592xlBsvv529/U3v7js//dJ0WLIl7Uz0+0XA8KI8qLX97er0S9
f+yJy5dZVD8887l++7PPHP4f1q5mtWEYBr+KH2G0p112KVtgkBHaJ1AbsxoypzjLA42dc+sb+MX6
uZ4zlKVhVL6GVlI+KfrDkuloKAkYBMZ9WnD8UrIvugb2jZobXo7lh5TDc3fygzOfrdphSW2bRI6Y
487c9OB+beJEiP/iyoxZklT0khzZo/9mQq8ecMGoXOiSgEiBXlDXqhrY9E2ieVUuPBDcjvwFRiaJ
WKQOJ58e3I97RY6Prq8QH/PQJT/sJ9aOqeYMImtn6WPfH7hKYxIhRXtroEqtXslq4ziDWLzkYFDA
JMEEJvOGYX/mGkPPLJx1vr2Y4F8+LLzGL5epYca+nJRHcAWkNti34IzlisZ+6gyf1w5fraoIR1cT
IFfDjx0FsfTavZsTwx69xHCUW0p5cZO3UK+3V00ICZdQYacKxBHDvPBPkSbFpDLU+yFhG9QYCGeI
fQvjAkJEtq2t/dnygP24XmMrFop3MSAhLHHPO7ZMpbQ3eurUxxpzmfRc5je21P/mg6lVPvc3nuuG
XxwaiPV0AQAA//8=</cx:binary>
              </cx:geoCache>
            </cx:geography>
          </cx:layoutPr>
        </cx:series>
      </cx:plotAreaRegion>
    </cx:plotArea>
    <cx:legend pos="r" align="min" overlay="0">
      <cx:txPr>
        <a:bodyPr vertOverflow="overflow" horzOverflow="overflow" wrap="square" lIns="0" tIns="0" rIns="0" bIns="0"/>
        <a:lstStyle/>
        <a:p>
          <a:pPr algn="ctr" rtl="0">
            <a:defRPr sz="900" b="1" i="0">
              <a:solidFill>
                <a:sysClr val="windowText" lastClr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defRPr>
          </a:pPr>
          <a:endParaRPr lang="pt-BR" b="1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x:txPr>
    </cx:legend>
  </cx:chart>
  <cx:spPr>
    <a:ln>
      <a:solidFill>
        <a:schemeClr val="tx1"/>
      </a:solidFill>
    </a:ln>
  </cx:spPr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A7CE28-B7BC-4C1B-B20B-E083311BA925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0EBA4CD1-71F5-4CC7-B499-1F776391D7A4}">
      <dgm:prSet phldrT="[Texto]" custT="1"/>
      <dgm:spPr/>
      <dgm:t>
        <a:bodyPr/>
        <a:lstStyle/>
        <a:p>
          <a:pPr rtl="0"/>
          <a:r>
            <a:rPr lang="pt-BR" sz="1800" b="1" i="0" u="none" strike="noStrike" cap="none" dirty="0">
              <a:latin typeface="Garamond"/>
              <a:ea typeface="Garamond"/>
              <a:cs typeface="Garamond"/>
              <a:sym typeface="Garamond"/>
            </a:rPr>
            <a:t>Produto 2 - Disseminação de Informações sobre o PDDE.</a:t>
          </a:r>
          <a:endParaRPr lang="pt-BR" sz="1800" b="1" i="0" dirty="0"/>
        </a:p>
      </dgm:t>
    </dgm:pt>
    <dgm:pt modelId="{5CFB90E5-7F21-408C-8621-04C193FF14E5}" type="parTrans" cxnId="{8FFC5152-6A04-41A4-81EC-E023AEF0C18B}">
      <dgm:prSet/>
      <dgm:spPr/>
      <dgm:t>
        <a:bodyPr/>
        <a:lstStyle/>
        <a:p>
          <a:endParaRPr lang="pt-BR" sz="1800" b="1" i="0">
            <a:solidFill>
              <a:schemeClr val="tx1"/>
            </a:solidFill>
          </a:endParaRPr>
        </a:p>
      </dgm:t>
    </dgm:pt>
    <dgm:pt modelId="{CEFC1264-0D59-4B38-B1BB-3E01611F83F4}" type="sibTrans" cxnId="{8FFC5152-6A04-41A4-81EC-E023AEF0C18B}">
      <dgm:prSet/>
      <dgm:spPr/>
      <dgm:t>
        <a:bodyPr/>
        <a:lstStyle/>
        <a:p>
          <a:endParaRPr lang="pt-BR" sz="1800" b="1" i="0">
            <a:solidFill>
              <a:schemeClr val="tx1"/>
            </a:solidFill>
          </a:endParaRPr>
        </a:p>
      </dgm:t>
    </dgm:pt>
    <dgm:pt modelId="{E5759EE9-977C-4BF9-8330-8A9DDBBF3B40}" type="pres">
      <dgm:prSet presAssocID="{A1A7CE28-B7BC-4C1B-B20B-E083311BA925}" presName="compositeShape" presStyleCnt="0">
        <dgm:presLayoutVars>
          <dgm:chMax val="7"/>
          <dgm:dir/>
          <dgm:resizeHandles val="exact"/>
        </dgm:presLayoutVars>
      </dgm:prSet>
      <dgm:spPr/>
    </dgm:pt>
    <dgm:pt modelId="{2DB0E450-5FEF-4C9C-B911-C1D2DB3C32F2}" type="pres">
      <dgm:prSet presAssocID="{0EBA4CD1-71F5-4CC7-B499-1F776391D7A4}" presName="circ1TxSh" presStyleLbl="vennNode1" presStyleIdx="0" presStyleCnt="1"/>
      <dgm:spPr/>
    </dgm:pt>
  </dgm:ptLst>
  <dgm:cxnLst>
    <dgm:cxn modelId="{9B919713-AB24-4D93-A44E-8B23A23CA9BE}" type="presOf" srcId="{A1A7CE28-B7BC-4C1B-B20B-E083311BA925}" destId="{E5759EE9-977C-4BF9-8330-8A9DDBBF3B40}" srcOrd="0" destOrd="0" presId="urn:microsoft.com/office/officeart/2005/8/layout/venn1"/>
    <dgm:cxn modelId="{11D82E4E-105B-47DC-AE62-8DF2BE164A75}" type="presOf" srcId="{0EBA4CD1-71F5-4CC7-B499-1F776391D7A4}" destId="{2DB0E450-5FEF-4C9C-B911-C1D2DB3C32F2}" srcOrd="0" destOrd="0" presId="urn:microsoft.com/office/officeart/2005/8/layout/venn1"/>
    <dgm:cxn modelId="{8FFC5152-6A04-41A4-81EC-E023AEF0C18B}" srcId="{A1A7CE28-B7BC-4C1B-B20B-E083311BA925}" destId="{0EBA4CD1-71F5-4CC7-B499-1F776391D7A4}" srcOrd="0" destOrd="0" parTransId="{5CFB90E5-7F21-408C-8621-04C193FF14E5}" sibTransId="{CEFC1264-0D59-4B38-B1BB-3E01611F83F4}"/>
    <dgm:cxn modelId="{D4A2907F-C75C-46FA-A17A-B30C460CE815}" type="presParOf" srcId="{E5759EE9-977C-4BF9-8330-8A9DDBBF3B40}" destId="{2DB0E450-5FEF-4C9C-B911-C1D2DB3C32F2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9DDF83-4206-4C31-B35F-E9604981E452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4" csCatId="colorful" phldr="1"/>
      <dgm:spPr/>
    </dgm:pt>
    <dgm:pt modelId="{970F9C50-8CCD-4CCB-AE83-D5C1B8722A55}">
      <dgm:prSet phldrT="[Texto]"/>
      <dgm:spPr/>
      <dgm:t>
        <a:bodyPr/>
        <a:lstStyle/>
        <a:p>
          <a:r>
            <a:rPr lang="pt-BR" dirty="0"/>
            <a:t>Eixo: Avaliação</a:t>
          </a:r>
        </a:p>
      </dgm:t>
    </dgm:pt>
    <dgm:pt modelId="{79A492AF-84CF-472D-A3B5-2F5E6BBB4F86}" type="parTrans" cxnId="{D3F0EE67-D81B-40B6-9EA4-D4688DCB2768}">
      <dgm:prSet/>
      <dgm:spPr/>
      <dgm:t>
        <a:bodyPr/>
        <a:lstStyle/>
        <a:p>
          <a:endParaRPr lang="pt-BR"/>
        </a:p>
      </dgm:t>
    </dgm:pt>
    <dgm:pt modelId="{D0D70606-8A14-4183-8470-FF055E27C653}" type="sibTrans" cxnId="{D3F0EE67-D81B-40B6-9EA4-D4688DCB2768}">
      <dgm:prSet/>
      <dgm:spPr/>
      <dgm:t>
        <a:bodyPr/>
        <a:lstStyle/>
        <a:p>
          <a:endParaRPr lang="pt-BR"/>
        </a:p>
      </dgm:t>
    </dgm:pt>
    <dgm:pt modelId="{BE901729-0F87-4864-8667-3FC231741B8E}">
      <dgm:prSet phldrT="[Texto]"/>
      <dgm:spPr/>
      <dgm:t>
        <a:bodyPr/>
        <a:lstStyle/>
        <a:p>
          <a:r>
            <a:rPr lang="pt-BR" dirty="0"/>
            <a:t>Produto </a:t>
          </a:r>
        </a:p>
      </dgm:t>
    </dgm:pt>
    <dgm:pt modelId="{700D441D-2486-450F-B87C-7FE31A694263}" type="parTrans" cxnId="{E8B102DE-CE4A-4C66-81EA-F693D52D1C2B}">
      <dgm:prSet/>
      <dgm:spPr/>
      <dgm:t>
        <a:bodyPr/>
        <a:lstStyle/>
        <a:p>
          <a:endParaRPr lang="pt-BR"/>
        </a:p>
      </dgm:t>
    </dgm:pt>
    <dgm:pt modelId="{44954209-D69D-477B-B5F5-3B99AD2884BA}" type="sibTrans" cxnId="{E8B102DE-CE4A-4C66-81EA-F693D52D1C2B}">
      <dgm:prSet/>
      <dgm:spPr/>
      <dgm:t>
        <a:bodyPr/>
        <a:lstStyle/>
        <a:p>
          <a:endParaRPr lang="pt-BR"/>
        </a:p>
      </dgm:t>
    </dgm:pt>
    <dgm:pt modelId="{DBA8A6E3-F9F5-43E0-82FA-6932B8B861B5}">
      <dgm:prSet phldrT="[Texto]"/>
      <dgm:spPr/>
      <dgm:t>
        <a:bodyPr/>
        <a:lstStyle/>
        <a:p>
          <a:r>
            <a:rPr lang="pt-BR" dirty="0"/>
            <a:t>Subproduto</a:t>
          </a:r>
        </a:p>
      </dgm:t>
    </dgm:pt>
    <dgm:pt modelId="{E9C2173B-6A67-40DE-A562-BDB6D7DDC88D}" type="parTrans" cxnId="{D790BE30-0D9C-4349-8614-D9AD1D6DCEB0}">
      <dgm:prSet/>
      <dgm:spPr/>
      <dgm:t>
        <a:bodyPr/>
        <a:lstStyle/>
        <a:p>
          <a:endParaRPr lang="pt-BR"/>
        </a:p>
      </dgm:t>
    </dgm:pt>
    <dgm:pt modelId="{F3729937-AEBF-48C3-84AC-BBC7FB44DB16}" type="sibTrans" cxnId="{D790BE30-0D9C-4349-8614-D9AD1D6DCEB0}">
      <dgm:prSet/>
      <dgm:spPr/>
      <dgm:t>
        <a:bodyPr/>
        <a:lstStyle/>
        <a:p>
          <a:endParaRPr lang="pt-BR"/>
        </a:p>
      </dgm:t>
    </dgm:pt>
    <dgm:pt modelId="{3319AAA1-43CC-4F39-B086-7CEC8E0B51FC}" type="pres">
      <dgm:prSet presAssocID="{B89DDF83-4206-4C31-B35F-E9604981E452}" presName="Name0" presStyleCnt="0">
        <dgm:presLayoutVars>
          <dgm:dir/>
          <dgm:animOne val="branch"/>
          <dgm:animLvl val="lvl"/>
        </dgm:presLayoutVars>
      </dgm:prSet>
      <dgm:spPr/>
    </dgm:pt>
    <dgm:pt modelId="{EF8C1609-E032-4CCA-85AB-602366C475D7}" type="pres">
      <dgm:prSet presAssocID="{970F9C50-8CCD-4CCB-AE83-D5C1B8722A55}" presName="chaos" presStyleCnt="0"/>
      <dgm:spPr/>
    </dgm:pt>
    <dgm:pt modelId="{82FA5D1F-F592-4533-B9EE-B614328201E6}" type="pres">
      <dgm:prSet presAssocID="{970F9C50-8CCD-4CCB-AE83-D5C1B8722A55}" presName="parTx1" presStyleLbl="revTx" presStyleIdx="0" presStyleCnt="2"/>
      <dgm:spPr/>
    </dgm:pt>
    <dgm:pt modelId="{ECF25364-A15B-4726-AACE-6E6239E0A21D}" type="pres">
      <dgm:prSet presAssocID="{970F9C50-8CCD-4CCB-AE83-D5C1B8722A55}" presName="c1" presStyleLbl="node1" presStyleIdx="0" presStyleCnt="19"/>
      <dgm:spPr/>
    </dgm:pt>
    <dgm:pt modelId="{75053EFB-6955-4E29-B920-0552595522EC}" type="pres">
      <dgm:prSet presAssocID="{970F9C50-8CCD-4CCB-AE83-D5C1B8722A55}" presName="c2" presStyleLbl="node1" presStyleIdx="1" presStyleCnt="19"/>
      <dgm:spPr/>
    </dgm:pt>
    <dgm:pt modelId="{65086755-1EF7-4757-8AC8-97C3CC72EDAA}" type="pres">
      <dgm:prSet presAssocID="{970F9C50-8CCD-4CCB-AE83-D5C1B8722A55}" presName="c3" presStyleLbl="node1" presStyleIdx="2" presStyleCnt="19"/>
      <dgm:spPr/>
    </dgm:pt>
    <dgm:pt modelId="{198486D4-5900-45A2-80FC-45020F68FA73}" type="pres">
      <dgm:prSet presAssocID="{970F9C50-8CCD-4CCB-AE83-D5C1B8722A55}" presName="c4" presStyleLbl="node1" presStyleIdx="3" presStyleCnt="19"/>
      <dgm:spPr/>
    </dgm:pt>
    <dgm:pt modelId="{AFB4358E-45DC-425A-B4B9-4101A441BDFA}" type="pres">
      <dgm:prSet presAssocID="{970F9C50-8CCD-4CCB-AE83-D5C1B8722A55}" presName="c5" presStyleLbl="node1" presStyleIdx="4" presStyleCnt="19"/>
      <dgm:spPr/>
    </dgm:pt>
    <dgm:pt modelId="{C8DD909C-DEED-4E60-A3D0-56F059F8A0D7}" type="pres">
      <dgm:prSet presAssocID="{970F9C50-8CCD-4CCB-AE83-D5C1B8722A55}" presName="c6" presStyleLbl="node1" presStyleIdx="5" presStyleCnt="19"/>
      <dgm:spPr/>
    </dgm:pt>
    <dgm:pt modelId="{F47E1712-71B7-4FCC-998E-C082DDFE5B99}" type="pres">
      <dgm:prSet presAssocID="{970F9C50-8CCD-4CCB-AE83-D5C1B8722A55}" presName="c7" presStyleLbl="node1" presStyleIdx="6" presStyleCnt="19"/>
      <dgm:spPr/>
    </dgm:pt>
    <dgm:pt modelId="{DEB9DE37-E2BB-498D-9806-03E51A8E5FED}" type="pres">
      <dgm:prSet presAssocID="{970F9C50-8CCD-4CCB-AE83-D5C1B8722A55}" presName="c8" presStyleLbl="node1" presStyleIdx="7" presStyleCnt="19"/>
      <dgm:spPr/>
    </dgm:pt>
    <dgm:pt modelId="{554BB2B6-CDB0-4096-AC83-F696B4015F0A}" type="pres">
      <dgm:prSet presAssocID="{970F9C50-8CCD-4CCB-AE83-D5C1B8722A55}" presName="c9" presStyleLbl="node1" presStyleIdx="8" presStyleCnt="19"/>
      <dgm:spPr/>
    </dgm:pt>
    <dgm:pt modelId="{EC4A4A9C-302C-4F9F-A180-F94EB8A5B465}" type="pres">
      <dgm:prSet presAssocID="{970F9C50-8CCD-4CCB-AE83-D5C1B8722A55}" presName="c10" presStyleLbl="node1" presStyleIdx="9" presStyleCnt="19"/>
      <dgm:spPr/>
    </dgm:pt>
    <dgm:pt modelId="{355C93B2-7701-4CC4-97B4-A821E5A991A2}" type="pres">
      <dgm:prSet presAssocID="{970F9C50-8CCD-4CCB-AE83-D5C1B8722A55}" presName="c11" presStyleLbl="node1" presStyleIdx="10" presStyleCnt="19"/>
      <dgm:spPr/>
    </dgm:pt>
    <dgm:pt modelId="{37A18FDC-D12C-4D01-8B46-4E545D46B5CD}" type="pres">
      <dgm:prSet presAssocID="{970F9C50-8CCD-4CCB-AE83-D5C1B8722A55}" presName="c12" presStyleLbl="node1" presStyleIdx="11" presStyleCnt="19"/>
      <dgm:spPr/>
    </dgm:pt>
    <dgm:pt modelId="{E067B8D4-6111-4639-BDB0-1BBAA6D22B3C}" type="pres">
      <dgm:prSet presAssocID="{970F9C50-8CCD-4CCB-AE83-D5C1B8722A55}" presName="c13" presStyleLbl="node1" presStyleIdx="12" presStyleCnt="19"/>
      <dgm:spPr/>
    </dgm:pt>
    <dgm:pt modelId="{CBEC102B-B850-4B9D-91E2-0B2DE75EC696}" type="pres">
      <dgm:prSet presAssocID="{970F9C50-8CCD-4CCB-AE83-D5C1B8722A55}" presName="c14" presStyleLbl="node1" presStyleIdx="13" presStyleCnt="19"/>
      <dgm:spPr/>
    </dgm:pt>
    <dgm:pt modelId="{A8DBE050-C789-49CE-9E53-A6064855AE83}" type="pres">
      <dgm:prSet presAssocID="{970F9C50-8CCD-4CCB-AE83-D5C1B8722A55}" presName="c15" presStyleLbl="node1" presStyleIdx="14" presStyleCnt="19"/>
      <dgm:spPr/>
    </dgm:pt>
    <dgm:pt modelId="{441A74C5-72FC-4453-9086-EF78FDC6590F}" type="pres">
      <dgm:prSet presAssocID="{970F9C50-8CCD-4CCB-AE83-D5C1B8722A55}" presName="c16" presStyleLbl="node1" presStyleIdx="15" presStyleCnt="19"/>
      <dgm:spPr/>
    </dgm:pt>
    <dgm:pt modelId="{69C5BA97-3F88-42F8-9B76-B204D50B3426}" type="pres">
      <dgm:prSet presAssocID="{970F9C50-8CCD-4CCB-AE83-D5C1B8722A55}" presName="c17" presStyleLbl="node1" presStyleIdx="16" presStyleCnt="19"/>
      <dgm:spPr/>
    </dgm:pt>
    <dgm:pt modelId="{A9D74CA4-0101-4DD1-B232-DC7734233270}" type="pres">
      <dgm:prSet presAssocID="{970F9C50-8CCD-4CCB-AE83-D5C1B8722A55}" presName="c18" presStyleLbl="node1" presStyleIdx="17" presStyleCnt="19"/>
      <dgm:spPr/>
    </dgm:pt>
    <dgm:pt modelId="{E32B6702-344E-4172-948B-367AD918B5B6}" type="pres">
      <dgm:prSet presAssocID="{D0D70606-8A14-4183-8470-FF055E27C653}" presName="chevronComposite1" presStyleCnt="0"/>
      <dgm:spPr/>
    </dgm:pt>
    <dgm:pt modelId="{1A485442-E1F7-4A41-BA55-BAC9CE375908}" type="pres">
      <dgm:prSet presAssocID="{D0D70606-8A14-4183-8470-FF055E27C653}" presName="chevron1" presStyleLbl="sibTrans2D1" presStyleIdx="0" presStyleCnt="2"/>
      <dgm:spPr/>
    </dgm:pt>
    <dgm:pt modelId="{59587C27-5C57-4F89-9A81-F70C583971DC}" type="pres">
      <dgm:prSet presAssocID="{D0D70606-8A14-4183-8470-FF055E27C653}" presName="spChevron1" presStyleCnt="0"/>
      <dgm:spPr/>
    </dgm:pt>
    <dgm:pt modelId="{3C2C8D9D-6A58-4202-B231-A7A77E232B4B}" type="pres">
      <dgm:prSet presAssocID="{BE901729-0F87-4864-8667-3FC231741B8E}" presName="middle" presStyleCnt="0"/>
      <dgm:spPr/>
    </dgm:pt>
    <dgm:pt modelId="{6CC34C4C-40C8-47E5-B6D8-B6D9D6A9BE11}" type="pres">
      <dgm:prSet presAssocID="{BE901729-0F87-4864-8667-3FC231741B8E}" presName="parTxMid" presStyleLbl="revTx" presStyleIdx="1" presStyleCnt="2"/>
      <dgm:spPr/>
    </dgm:pt>
    <dgm:pt modelId="{A97D0421-EDC5-40AC-A426-E5AEE7358553}" type="pres">
      <dgm:prSet presAssocID="{BE901729-0F87-4864-8667-3FC231741B8E}" presName="spMid" presStyleCnt="0"/>
      <dgm:spPr/>
    </dgm:pt>
    <dgm:pt modelId="{9859427A-20C4-4C8B-9FE0-51387C1A9AD2}" type="pres">
      <dgm:prSet presAssocID="{44954209-D69D-477B-B5F5-3B99AD2884BA}" presName="chevronComposite1" presStyleCnt="0"/>
      <dgm:spPr/>
    </dgm:pt>
    <dgm:pt modelId="{A202F186-DD53-46D1-B5D0-4ABAC31D088F}" type="pres">
      <dgm:prSet presAssocID="{44954209-D69D-477B-B5F5-3B99AD2884BA}" presName="chevron1" presStyleLbl="sibTrans2D1" presStyleIdx="1" presStyleCnt="2"/>
      <dgm:spPr/>
    </dgm:pt>
    <dgm:pt modelId="{7D351368-5E25-420C-A597-1AD1C7CE545C}" type="pres">
      <dgm:prSet presAssocID="{44954209-D69D-477B-B5F5-3B99AD2884BA}" presName="spChevron1" presStyleCnt="0"/>
      <dgm:spPr/>
    </dgm:pt>
    <dgm:pt modelId="{46494420-F6FE-45F3-8232-9E6C44E36997}" type="pres">
      <dgm:prSet presAssocID="{DBA8A6E3-F9F5-43E0-82FA-6932B8B861B5}" presName="last" presStyleCnt="0"/>
      <dgm:spPr/>
    </dgm:pt>
    <dgm:pt modelId="{5D0D0A95-57AE-4B5A-BF90-804847689FDB}" type="pres">
      <dgm:prSet presAssocID="{DBA8A6E3-F9F5-43E0-82FA-6932B8B861B5}" presName="circleTx" presStyleLbl="node1" presStyleIdx="18" presStyleCnt="19"/>
      <dgm:spPr/>
    </dgm:pt>
    <dgm:pt modelId="{8641E64E-19DE-4805-96C1-C411CBE2A461}" type="pres">
      <dgm:prSet presAssocID="{DBA8A6E3-F9F5-43E0-82FA-6932B8B861B5}" presName="spN" presStyleCnt="0"/>
      <dgm:spPr/>
    </dgm:pt>
  </dgm:ptLst>
  <dgm:cxnLst>
    <dgm:cxn modelId="{D933080F-76AE-46AA-AC47-72689C4061E0}" type="presOf" srcId="{BE901729-0F87-4864-8667-3FC231741B8E}" destId="{6CC34C4C-40C8-47E5-B6D8-B6D9D6A9BE11}" srcOrd="0" destOrd="0" presId="urn:microsoft.com/office/officeart/2009/3/layout/RandomtoResultProcess"/>
    <dgm:cxn modelId="{D790BE30-0D9C-4349-8614-D9AD1D6DCEB0}" srcId="{B89DDF83-4206-4C31-B35F-E9604981E452}" destId="{DBA8A6E3-F9F5-43E0-82FA-6932B8B861B5}" srcOrd="2" destOrd="0" parTransId="{E9C2173B-6A67-40DE-A562-BDB6D7DDC88D}" sibTransId="{F3729937-AEBF-48C3-84AC-BBC7FB44DB16}"/>
    <dgm:cxn modelId="{D3F0EE67-D81B-40B6-9EA4-D4688DCB2768}" srcId="{B89DDF83-4206-4C31-B35F-E9604981E452}" destId="{970F9C50-8CCD-4CCB-AE83-D5C1B8722A55}" srcOrd="0" destOrd="0" parTransId="{79A492AF-84CF-472D-A3B5-2F5E6BBB4F86}" sibTransId="{D0D70606-8A14-4183-8470-FF055E27C653}"/>
    <dgm:cxn modelId="{09A84AAC-EC81-4A3F-8D41-65432FCE8E6B}" type="presOf" srcId="{970F9C50-8CCD-4CCB-AE83-D5C1B8722A55}" destId="{82FA5D1F-F592-4533-B9EE-B614328201E6}" srcOrd="0" destOrd="0" presId="urn:microsoft.com/office/officeart/2009/3/layout/RandomtoResultProcess"/>
    <dgm:cxn modelId="{FF1294B1-17B0-4593-B078-A66AB4058F70}" type="presOf" srcId="{DBA8A6E3-F9F5-43E0-82FA-6932B8B861B5}" destId="{5D0D0A95-57AE-4B5A-BF90-804847689FDB}" srcOrd="0" destOrd="0" presId="urn:microsoft.com/office/officeart/2009/3/layout/RandomtoResultProcess"/>
    <dgm:cxn modelId="{E8B102DE-CE4A-4C66-81EA-F693D52D1C2B}" srcId="{B89DDF83-4206-4C31-B35F-E9604981E452}" destId="{BE901729-0F87-4864-8667-3FC231741B8E}" srcOrd="1" destOrd="0" parTransId="{700D441D-2486-450F-B87C-7FE31A694263}" sibTransId="{44954209-D69D-477B-B5F5-3B99AD2884BA}"/>
    <dgm:cxn modelId="{ED5A7CF9-1D09-4638-973F-8364689F7869}" type="presOf" srcId="{B89DDF83-4206-4C31-B35F-E9604981E452}" destId="{3319AAA1-43CC-4F39-B086-7CEC8E0B51FC}" srcOrd="0" destOrd="0" presId="urn:microsoft.com/office/officeart/2009/3/layout/RandomtoResultProcess"/>
    <dgm:cxn modelId="{9B115362-6541-4AEE-B02F-5E796FC64B2B}" type="presParOf" srcId="{3319AAA1-43CC-4F39-B086-7CEC8E0B51FC}" destId="{EF8C1609-E032-4CCA-85AB-602366C475D7}" srcOrd="0" destOrd="0" presId="urn:microsoft.com/office/officeart/2009/3/layout/RandomtoResultProcess"/>
    <dgm:cxn modelId="{E6D590D9-F6DC-477F-8561-623F4C372785}" type="presParOf" srcId="{EF8C1609-E032-4CCA-85AB-602366C475D7}" destId="{82FA5D1F-F592-4533-B9EE-B614328201E6}" srcOrd="0" destOrd="0" presId="urn:microsoft.com/office/officeart/2009/3/layout/RandomtoResultProcess"/>
    <dgm:cxn modelId="{C91D5ABF-0C78-4E71-BB5F-8149428C3A44}" type="presParOf" srcId="{EF8C1609-E032-4CCA-85AB-602366C475D7}" destId="{ECF25364-A15B-4726-AACE-6E6239E0A21D}" srcOrd="1" destOrd="0" presId="urn:microsoft.com/office/officeart/2009/3/layout/RandomtoResultProcess"/>
    <dgm:cxn modelId="{E9D4A5B6-E883-4D48-AAB3-94F99D8714FD}" type="presParOf" srcId="{EF8C1609-E032-4CCA-85AB-602366C475D7}" destId="{75053EFB-6955-4E29-B920-0552595522EC}" srcOrd="2" destOrd="0" presId="urn:microsoft.com/office/officeart/2009/3/layout/RandomtoResultProcess"/>
    <dgm:cxn modelId="{9227AB3A-055B-4A6F-A106-3F5B5D74A87A}" type="presParOf" srcId="{EF8C1609-E032-4CCA-85AB-602366C475D7}" destId="{65086755-1EF7-4757-8AC8-97C3CC72EDAA}" srcOrd="3" destOrd="0" presId="urn:microsoft.com/office/officeart/2009/3/layout/RandomtoResultProcess"/>
    <dgm:cxn modelId="{45B2E59F-1296-4B2E-9132-C6AF35732DE3}" type="presParOf" srcId="{EF8C1609-E032-4CCA-85AB-602366C475D7}" destId="{198486D4-5900-45A2-80FC-45020F68FA73}" srcOrd="4" destOrd="0" presId="urn:microsoft.com/office/officeart/2009/3/layout/RandomtoResultProcess"/>
    <dgm:cxn modelId="{4A933DF2-EB6A-4D79-B9AB-FC332BEF6E7A}" type="presParOf" srcId="{EF8C1609-E032-4CCA-85AB-602366C475D7}" destId="{AFB4358E-45DC-425A-B4B9-4101A441BDFA}" srcOrd="5" destOrd="0" presId="urn:microsoft.com/office/officeart/2009/3/layout/RandomtoResultProcess"/>
    <dgm:cxn modelId="{2DC273E0-5132-4879-B121-6DAD081BFDD9}" type="presParOf" srcId="{EF8C1609-E032-4CCA-85AB-602366C475D7}" destId="{C8DD909C-DEED-4E60-A3D0-56F059F8A0D7}" srcOrd="6" destOrd="0" presId="urn:microsoft.com/office/officeart/2009/3/layout/RandomtoResultProcess"/>
    <dgm:cxn modelId="{A1BE3D72-FFFB-4DCA-B80D-6E3B2603285F}" type="presParOf" srcId="{EF8C1609-E032-4CCA-85AB-602366C475D7}" destId="{F47E1712-71B7-4FCC-998E-C082DDFE5B99}" srcOrd="7" destOrd="0" presId="urn:microsoft.com/office/officeart/2009/3/layout/RandomtoResultProcess"/>
    <dgm:cxn modelId="{5416E306-FADF-452B-A233-CE5561E1DB7E}" type="presParOf" srcId="{EF8C1609-E032-4CCA-85AB-602366C475D7}" destId="{DEB9DE37-E2BB-498D-9806-03E51A8E5FED}" srcOrd="8" destOrd="0" presId="urn:microsoft.com/office/officeart/2009/3/layout/RandomtoResultProcess"/>
    <dgm:cxn modelId="{A5287217-E92B-4561-9686-EE4A79C5CA68}" type="presParOf" srcId="{EF8C1609-E032-4CCA-85AB-602366C475D7}" destId="{554BB2B6-CDB0-4096-AC83-F696B4015F0A}" srcOrd="9" destOrd="0" presId="urn:microsoft.com/office/officeart/2009/3/layout/RandomtoResultProcess"/>
    <dgm:cxn modelId="{0E30A34E-81FB-4943-BE58-8988021344F6}" type="presParOf" srcId="{EF8C1609-E032-4CCA-85AB-602366C475D7}" destId="{EC4A4A9C-302C-4F9F-A180-F94EB8A5B465}" srcOrd="10" destOrd="0" presId="urn:microsoft.com/office/officeart/2009/3/layout/RandomtoResultProcess"/>
    <dgm:cxn modelId="{EA3EBE11-6699-427F-85B8-E50C5F7D3D53}" type="presParOf" srcId="{EF8C1609-E032-4CCA-85AB-602366C475D7}" destId="{355C93B2-7701-4CC4-97B4-A821E5A991A2}" srcOrd="11" destOrd="0" presId="urn:microsoft.com/office/officeart/2009/3/layout/RandomtoResultProcess"/>
    <dgm:cxn modelId="{484DA17F-D245-44B9-83ED-5C63B28F939D}" type="presParOf" srcId="{EF8C1609-E032-4CCA-85AB-602366C475D7}" destId="{37A18FDC-D12C-4D01-8B46-4E545D46B5CD}" srcOrd="12" destOrd="0" presId="urn:microsoft.com/office/officeart/2009/3/layout/RandomtoResultProcess"/>
    <dgm:cxn modelId="{2D3CEE9E-94C2-45F4-BA59-0B6C411AEC36}" type="presParOf" srcId="{EF8C1609-E032-4CCA-85AB-602366C475D7}" destId="{E067B8D4-6111-4639-BDB0-1BBAA6D22B3C}" srcOrd="13" destOrd="0" presId="urn:microsoft.com/office/officeart/2009/3/layout/RandomtoResultProcess"/>
    <dgm:cxn modelId="{86D5C291-55AB-49F8-AE76-855496F586CC}" type="presParOf" srcId="{EF8C1609-E032-4CCA-85AB-602366C475D7}" destId="{CBEC102B-B850-4B9D-91E2-0B2DE75EC696}" srcOrd="14" destOrd="0" presId="urn:microsoft.com/office/officeart/2009/3/layout/RandomtoResultProcess"/>
    <dgm:cxn modelId="{0529F9B5-3D70-4D12-9F7C-48ED9476D2B1}" type="presParOf" srcId="{EF8C1609-E032-4CCA-85AB-602366C475D7}" destId="{A8DBE050-C789-49CE-9E53-A6064855AE83}" srcOrd="15" destOrd="0" presId="urn:microsoft.com/office/officeart/2009/3/layout/RandomtoResultProcess"/>
    <dgm:cxn modelId="{A7B5405C-E1DF-4C24-90F2-808FA6D8214A}" type="presParOf" srcId="{EF8C1609-E032-4CCA-85AB-602366C475D7}" destId="{441A74C5-72FC-4453-9086-EF78FDC6590F}" srcOrd="16" destOrd="0" presId="urn:microsoft.com/office/officeart/2009/3/layout/RandomtoResultProcess"/>
    <dgm:cxn modelId="{EF2C9D83-9E96-4899-8928-D690FF2E473B}" type="presParOf" srcId="{EF8C1609-E032-4CCA-85AB-602366C475D7}" destId="{69C5BA97-3F88-42F8-9B76-B204D50B3426}" srcOrd="17" destOrd="0" presId="urn:microsoft.com/office/officeart/2009/3/layout/RandomtoResultProcess"/>
    <dgm:cxn modelId="{4D4E7CC3-3825-4DAC-BC9D-29CD7F856362}" type="presParOf" srcId="{EF8C1609-E032-4CCA-85AB-602366C475D7}" destId="{A9D74CA4-0101-4DD1-B232-DC7734233270}" srcOrd="18" destOrd="0" presId="urn:microsoft.com/office/officeart/2009/3/layout/RandomtoResultProcess"/>
    <dgm:cxn modelId="{F7446ECE-407E-45D7-BD97-13E2FE4544D7}" type="presParOf" srcId="{3319AAA1-43CC-4F39-B086-7CEC8E0B51FC}" destId="{E32B6702-344E-4172-948B-367AD918B5B6}" srcOrd="1" destOrd="0" presId="urn:microsoft.com/office/officeart/2009/3/layout/RandomtoResultProcess"/>
    <dgm:cxn modelId="{9B713E42-FB62-4582-A9B7-AB981B2B5F58}" type="presParOf" srcId="{E32B6702-344E-4172-948B-367AD918B5B6}" destId="{1A485442-E1F7-4A41-BA55-BAC9CE375908}" srcOrd="0" destOrd="0" presId="urn:microsoft.com/office/officeart/2009/3/layout/RandomtoResultProcess"/>
    <dgm:cxn modelId="{08DA6421-7DD7-46EC-AABF-A771C1E18A91}" type="presParOf" srcId="{E32B6702-344E-4172-948B-367AD918B5B6}" destId="{59587C27-5C57-4F89-9A81-F70C583971DC}" srcOrd="1" destOrd="0" presId="urn:microsoft.com/office/officeart/2009/3/layout/RandomtoResultProcess"/>
    <dgm:cxn modelId="{BBCFDA95-0C82-4BA0-85BC-301486B20B9A}" type="presParOf" srcId="{3319AAA1-43CC-4F39-B086-7CEC8E0B51FC}" destId="{3C2C8D9D-6A58-4202-B231-A7A77E232B4B}" srcOrd="2" destOrd="0" presId="urn:microsoft.com/office/officeart/2009/3/layout/RandomtoResultProcess"/>
    <dgm:cxn modelId="{3C255A3D-7DD0-4F94-99B9-EE3D51620F5E}" type="presParOf" srcId="{3C2C8D9D-6A58-4202-B231-A7A77E232B4B}" destId="{6CC34C4C-40C8-47E5-B6D8-B6D9D6A9BE11}" srcOrd="0" destOrd="0" presId="urn:microsoft.com/office/officeart/2009/3/layout/RandomtoResultProcess"/>
    <dgm:cxn modelId="{7025C5D7-8439-4169-86B3-2555F4C061D5}" type="presParOf" srcId="{3C2C8D9D-6A58-4202-B231-A7A77E232B4B}" destId="{A97D0421-EDC5-40AC-A426-E5AEE7358553}" srcOrd="1" destOrd="0" presId="urn:microsoft.com/office/officeart/2009/3/layout/RandomtoResultProcess"/>
    <dgm:cxn modelId="{B43472E2-8405-4794-BC47-B5D085D6755B}" type="presParOf" srcId="{3319AAA1-43CC-4F39-B086-7CEC8E0B51FC}" destId="{9859427A-20C4-4C8B-9FE0-51387C1A9AD2}" srcOrd="3" destOrd="0" presId="urn:microsoft.com/office/officeart/2009/3/layout/RandomtoResultProcess"/>
    <dgm:cxn modelId="{D316B25C-3441-4FCE-A71F-B460C3E12723}" type="presParOf" srcId="{9859427A-20C4-4C8B-9FE0-51387C1A9AD2}" destId="{A202F186-DD53-46D1-B5D0-4ABAC31D088F}" srcOrd="0" destOrd="0" presId="urn:microsoft.com/office/officeart/2009/3/layout/RandomtoResultProcess"/>
    <dgm:cxn modelId="{3F31255F-1E1E-45C4-9063-5E186BCE610C}" type="presParOf" srcId="{9859427A-20C4-4C8B-9FE0-51387C1A9AD2}" destId="{7D351368-5E25-420C-A597-1AD1C7CE545C}" srcOrd="1" destOrd="0" presId="urn:microsoft.com/office/officeart/2009/3/layout/RandomtoResultProcess"/>
    <dgm:cxn modelId="{46E8520B-0784-492C-89D1-DF0C47B425D2}" type="presParOf" srcId="{3319AAA1-43CC-4F39-B086-7CEC8E0B51FC}" destId="{46494420-F6FE-45F3-8232-9E6C44E36997}" srcOrd="4" destOrd="0" presId="urn:microsoft.com/office/officeart/2009/3/layout/RandomtoResultProcess"/>
    <dgm:cxn modelId="{1926F5AF-EB9B-42C6-AE3F-B0E82DBA4FE6}" type="presParOf" srcId="{46494420-F6FE-45F3-8232-9E6C44E36997}" destId="{5D0D0A95-57AE-4B5A-BF90-804847689FDB}" srcOrd="0" destOrd="0" presId="urn:microsoft.com/office/officeart/2009/3/layout/RandomtoResultProcess"/>
    <dgm:cxn modelId="{5FB23CE0-D3C8-4DE1-BAE1-F68A27F629D0}" type="presParOf" srcId="{46494420-F6FE-45F3-8232-9E6C44E36997}" destId="{8641E64E-19DE-4805-96C1-C411CBE2A461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7D7124-43F9-40F8-B5D6-421CB6BFE717}" type="doc">
      <dgm:prSet loTypeId="urn:microsoft.com/office/officeart/2005/8/layout/gear1" loCatId="cycle" qsTypeId="urn:microsoft.com/office/officeart/2005/8/quickstyle/simple1" qsCatId="simple" csTypeId="urn:microsoft.com/office/officeart/2005/8/colors/colorful4" csCatId="colorful" phldr="1"/>
      <dgm:spPr/>
    </dgm:pt>
    <dgm:pt modelId="{3E51D5D9-65ED-4930-8CF9-9E32BC555F6D}">
      <dgm:prSet phldrT="[Texto]"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</a:rPr>
            <a:t>AS PALAVRAS-CHAVE </a:t>
          </a:r>
          <a:r>
            <a:rPr lang="pt-BR" sz="1400" b="1" i="1" dirty="0">
              <a:solidFill>
                <a:schemeClr val="tx1"/>
              </a:solidFill>
            </a:rPr>
            <a:t>“</a:t>
          </a:r>
          <a:r>
            <a:rPr lang="pt-BR" sz="1400" b="0" i="1" dirty="0">
              <a:solidFill>
                <a:schemeClr val="tx1"/>
              </a:solidFill>
            </a:rPr>
            <a:t>PDDE”</a:t>
          </a:r>
          <a:r>
            <a:rPr lang="pt-BR" sz="1400" b="0" dirty="0">
              <a:solidFill>
                <a:schemeClr val="tx1"/>
              </a:solidFill>
            </a:rPr>
            <a:t>, </a:t>
          </a:r>
          <a:r>
            <a:rPr lang="pt-BR" sz="1400" b="0" i="1" dirty="0">
              <a:solidFill>
                <a:schemeClr val="tx1"/>
              </a:solidFill>
            </a:rPr>
            <a:t>“FNDE”</a:t>
          </a:r>
          <a:r>
            <a:rPr lang="pt-BR" sz="1400" b="0" dirty="0">
              <a:solidFill>
                <a:schemeClr val="tx1"/>
              </a:solidFill>
            </a:rPr>
            <a:t> e </a:t>
          </a:r>
          <a:r>
            <a:rPr lang="pt-BR" sz="1400" b="0" i="1" dirty="0">
              <a:solidFill>
                <a:schemeClr val="tx1"/>
              </a:solidFill>
            </a:rPr>
            <a:t>“Programa Dinheiro Direto na Escola”. </a:t>
          </a:r>
          <a:r>
            <a:rPr lang="pt-BR" sz="1400" b="1" i="1" dirty="0">
              <a:solidFill>
                <a:schemeClr val="tx1"/>
              </a:solidFill>
            </a:rPr>
            <a:t>AS</a:t>
          </a:r>
          <a:r>
            <a:rPr lang="pt-BR" sz="1400" b="1" dirty="0">
              <a:solidFill>
                <a:schemeClr val="tx1"/>
              </a:solidFill>
            </a:rPr>
            <a:t> A</a:t>
          </a:r>
          <a:r>
            <a:rPr lang="pt-BR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ÇÕES AGREGADAS</a:t>
          </a:r>
          <a:r>
            <a:rPr lang="pt-BR" sz="16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,; </a:t>
          </a:r>
          <a:r>
            <a:rPr lang="pt-BR" sz="1400" b="0" i="1" dirty="0">
              <a:solidFill>
                <a:schemeClr val="tx1"/>
              </a:solidFill>
            </a:rPr>
            <a:t>“PDDE Estrutura”</a:t>
          </a:r>
          <a:r>
            <a:rPr lang="pt-BR" sz="1400" b="0" dirty="0">
              <a:solidFill>
                <a:schemeClr val="tx1"/>
              </a:solidFill>
            </a:rPr>
            <a:t> que engloba </a:t>
          </a:r>
          <a:r>
            <a:rPr lang="pt-BR" sz="1400" b="0" i="1" dirty="0">
              <a:solidFill>
                <a:schemeClr val="tx1"/>
              </a:solidFill>
            </a:rPr>
            <a:t>“Água e Esgotamento Sanitário”</a:t>
          </a:r>
          <a:r>
            <a:rPr lang="pt-BR" sz="1400" b="0" dirty="0">
              <a:solidFill>
                <a:schemeClr val="tx1"/>
              </a:solidFill>
            </a:rPr>
            <a:t> e </a:t>
          </a:r>
          <a:r>
            <a:rPr lang="pt-BR" sz="1400" b="0" i="1" dirty="0">
              <a:solidFill>
                <a:schemeClr val="tx1"/>
              </a:solidFill>
            </a:rPr>
            <a:t>“PDDE Escola Acessível”</a:t>
          </a:r>
          <a:r>
            <a:rPr lang="pt-BR" sz="1400" b="0" dirty="0">
              <a:solidFill>
                <a:schemeClr val="tx1"/>
              </a:solidFill>
            </a:rPr>
            <a:t> e </a:t>
          </a:r>
          <a:r>
            <a:rPr lang="pt-BR" sz="1400" b="0" i="1" dirty="0">
              <a:solidFill>
                <a:schemeClr val="tx1"/>
              </a:solidFill>
            </a:rPr>
            <a:t>“PDDE Qualidade”</a:t>
          </a:r>
          <a:r>
            <a:rPr lang="pt-BR" sz="1400" b="0" dirty="0">
              <a:solidFill>
                <a:schemeClr val="tx1"/>
              </a:solidFill>
            </a:rPr>
            <a:t> que envolve </a:t>
          </a:r>
          <a:r>
            <a:rPr lang="pt-BR" sz="1400" b="0" i="1" dirty="0">
              <a:solidFill>
                <a:schemeClr val="tx1"/>
              </a:solidFill>
            </a:rPr>
            <a:t>“Programa de Inovação Educação Conectada”, “PDDE Novo Ensino Médio”</a:t>
          </a:r>
          <a:r>
            <a:rPr lang="pt-BR" sz="1400" b="0" dirty="0">
              <a:solidFill>
                <a:schemeClr val="tx1"/>
              </a:solidFill>
            </a:rPr>
            <a:t>, </a:t>
          </a:r>
          <a:r>
            <a:rPr lang="pt-BR" sz="1400" b="0" i="1" dirty="0">
              <a:solidFill>
                <a:schemeClr val="tx1"/>
              </a:solidFill>
            </a:rPr>
            <a:t>“PDDE Emergencial”</a:t>
          </a:r>
          <a:r>
            <a:rPr lang="pt-BR" sz="1400" b="0" dirty="0">
              <a:solidFill>
                <a:schemeClr val="tx1"/>
              </a:solidFill>
            </a:rPr>
            <a:t> e </a:t>
          </a:r>
          <a:r>
            <a:rPr lang="pt-BR" sz="1400" dirty="0">
              <a:solidFill>
                <a:schemeClr val="tx1"/>
              </a:solidFill>
            </a:rPr>
            <a:t>por fim </a:t>
          </a:r>
          <a:r>
            <a:rPr lang="pt-BR" sz="1400" i="1" dirty="0">
              <a:solidFill>
                <a:schemeClr val="tx1"/>
              </a:solidFill>
            </a:rPr>
            <a:t>“PDDE Interativo</a:t>
          </a:r>
          <a:r>
            <a:rPr lang="pt-BR" sz="1400" i="1" dirty="0"/>
            <a:t>”</a:t>
          </a:r>
          <a:r>
            <a:rPr lang="pt-BR" sz="1400" dirty="0"/>
            <a:t>.</a:t>
          </a:r>
          <a:endParaRPr lang="pt-BR" sz="14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610F349A-130A-4B25-8841-57EFFF37022C}" type="parTrans" cxnId="{E2A3577F-0C6D-4D53-A319-F9359BAB7A36}">
      <dgm:prSet/>
      <dgm:spPr/>
      <dgm:t>
        <a:bodyPr/>
        <a:lstStyle/>
        <a:p>
          <a:endParaRPr lang="pt-BR" sz="14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C9D059AE-C083-4B78-88E3-8C91A259DEE0}" type="sibTrans" cxnId="{E2A3577F-0C6D-4D53-A319-F9359BAB7A36}">
      <dgm:prSet/>
      <dgm:spPr/>
      <dgm:t>
        <a:bodyPr/>
        <a:lstStyle/>
        <a:p>
          <a:endParaRPr lang="pt-BR" sz="14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11B7505F-89ED-4663-8824-E69CA27149AF}">
      <dgm:prSet phldrT="[Texto]" custT="1"/>
      <dgm:spPr/>
      <dgm:t>
        <a:bodyPr/>
        <a:lstStyle/>
        <a:p>
          <a:r>
            <a:rPr lang="pt-BR" sz="1400" dirty="0">
              <a:solidFill>
                <a:schemeClr val="tx1"/>
              </a:solidFill>
              <a:latin typeface="Garamond" panose="02020404030301010803" pitchFamily="18" charset="0"/>
            </a:rPr>
            <a:t>Levantamento Bibliográfico </a:t>
          </a:r>
        </a:p>
      </dgm:t>
    </dgm:pt>
    <dgm:pt modelId="{2AEDA3A9-CDA5-408E-9B17-13C5FE1CAFD4}" type="parTrans" cxnId="{C5B34588-EEF7-4D4A-A8BF-7F51E6775F1E}">
      <dgm:prSet/>
      <dgm:spPr/>
      <dgm:t>
        <a:bodyPr/>
        <a:lstStyle/>
        <a:p>
          <a:endParaRPr lang="pt-BR" sz="14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DF55AE91-F0E8-4166-AD21-2AF2FB6AEEA3}" type="sibTrans" cxnId="{C5B34588-EEF7-4D4A-A8BF-7F51E6775F1E}">
      <dgm:prSet/>
      <dgm:spPr/>
      <dgm:t>
        <a:bodyPr/>
        <a:lstStyle/>
        <a:p>
          <a:endParaRPr lang="pt-BR" sz="14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9392A150-44D5-4CE5-B605-B7962D9C20E2}">
      <dgm:prSet phldrT="[Texto]" custT="1"/>
      <dgm:spPr/>
      <dgm:t>
        <a:bodyPr/>
        <a:lstStyle/>
        <a:p>
          <a:r>
            <a:rPr lang="pt-BR" sz="1400" dirty="0">
              <a:solidFill>
                <a:schemeClr val="tx1"/>
              </a:solidFill>
              <a:latin typeface="Garamond" panose="02020404030301010803" pitchFamily="18" charset="0"/>
            </a:rPr>
            <a:t>Criação do google drive Organização das pastas </a:t>
          </a:r>
        </a:p>
      </dgm:t>
    </dgm:pt>
    <dgm:pt modelId="{16B4465A-DAC1-4BD0-99B8-B548FA147D63}" type="parTrans" cxnId="{A360B02F-850E-49A6-B4BE-FBF02A8987EE}">
      <dgm:prSet/>
      <dgm:spPr/>
      <dgm:t>
        <a:bodyPr/>
        <a:lstStyle/>
        <a:p>
          <a:endParaRPr lang="pt-BR" sz="14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72489E0-90E0-4F0B-9298-15BB7C033515}" type="sibTrans" cxnId="{A360B02F-850E-49A6-B4BE-FBF02A8987EE}">
      <dgm:prSet/>
      <dgm:spPr/>
      <dgm:t>
        <a:bodyPr/>
        <a:lstStyle/>
        <a:p>
          <a:endParaRPr lang="pt-BR" sz="14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8073D194-7853-4C9A-A8EC-14D5EE6B4B31}" type="pres">
      <dgm:prSet presAssocID="{657D7124-43F9-40F8-B5D6-421CB6BFE71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E5300D3-8E2B-470A-98D6-F77695C1BAE2}" type="pres">
      <dgm:prSet presAssocID="{3E51D5D9-65ED-4930-8CF9-9E32BC555F6D}" presName="gear1" presStyleLbl="node1" presStyleIdx="0" presStyleCnt="3" custScaleY="143911" custLinFactNeighborX="13168" custLinFactNeighborY="1397">
        <dgm:presLayoutVars>
          <dgm:chMax val="1"/>
          <dgm:bulletEnabled val="1"/>
        </dgm:presLayoutVars>
      </dgm:prSet>
      <dgm:spPr/>
    </dgm:pt>
    <dgm:pt modelId="{E5BA6F15-C895-4FD9-9B43-7EF0F116F20E}" type="pres">
      <dgm:prSet presAssocID="{3E51D5D9-65ED-4930-8CF9-9E32BC555F6D}" presName="gear1srcNode" presStyleLbl="node1" presStyleIdx="0" presStyleCnt="3"/>
      <dgm:spPr/>
    </dgm:pt>
    <dgm:pt modelId="{DE702FC3-2948-4781-BC45-23D12981BE48}" type="pres">
      <dgm:prSet presAssocID="{3E51D5D9-65ED-4930-8CF9-9E32BC555F6D}" presName="gear1dstNode" presStyleLbl="node1" presStyleIdx="0" presStyleCnt="3"/>
      <dgm:spPr/>
    </dgm:pt>
    <dgm:pt modelId="{67537B1A-C7F3-4D7D-A1BA-005DCD31050C}" type="pres">
      <dgm:prSet presAssocID="{11B7505F-89ED-4663-8824-E69CA27149AF}" presName="gear2" presStyleLbl="node1" presStyleIdx="1" presStyleCnt="3">
        <dgm:presLayoutVars>
          <dgm:chMax val="1"/>
          <dgm:bulletEnabled val="1"/>
        </dgm:presLayoutVars>
      </dgm:prSet>
      <dgm:spPr/>
    </dgm:pt>
    <dgm:pt modelId="{509E70DD-17F4-4B30-BD5F-A9EFE4DBADFC}" type="pres">
      <dgm:prSet presAssocID="{11B7505F-89ED-4663-8824-E69CA27149AF}" presName="gear2srcNode" presStyleLbl="node1" presStyleIdx="1" presStyleCnt="3"/>
      <dgm:spPr/>
    </dgm:pt>
    <dgm:pt modelId="{C9B8655C-700A-48D4-B469-982B6C0C6171}" type="pres">
      <dgm:prSet presAssocID="{11B7505F-89ED-4663-8824-E69CA27149AF}" presName="gear2dstNode" presStyleLbl="node1" presStyleIdx="1" presStyleCnt="3"/>
      <dgm:spPr/>
    </dgm:pt>
    <dgm:pt modelId="{B034F3FD-28EE-45D7-8944-768C0C5A7C1B}" type="pres">
      <dgm:prSet presAssocID="{9392A150-44D5-4CE5-B605-B7962D9C20E2}" presName="gear3" presStyleLbl="node1" presStyleIdx="2" presStyleCnt="3"/>
      <dgm:spPr/>
    </dgm:pt>
    <dgm:pt modelId="{3186D32D-0601-4B36-989B-C4FD0626C787}" type="pres">
      <dgm:prSet presAssocID="{9392A150-44D5-4CE5-B605-B7962D9C20E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02CC76E3-A699-44F0-9CFE-BBA2949DEBD6}" type="pres">
      <dgm:prSet presAssocID="{9392A150-44D5-4CE5-B605-B7962D9C20E2}" presName="gear3srcNode" presStyleLbl="node1" presStyleIdx="2" presStyleCnt="3"/>
      <dgm:spPr/>
    </dgm:pt>
    <dgm:pt modelId="{2B632D56-7F05-472D-B0FF-0DBD62379883}" type="pres">
      <dgm:prSet presAssocID="{9392A150-44D5-4CE5-B605-B7962D9C20E2}" presName="gear3dstNode" presStyleLbl="node1" presStyleIdx="2" presStyleCnt="3"/>
      <dgm:spPr/>
    </dgm:pt>
    <dgm:pt modelId="{AEB4C05D-5C28-4FB4-B392-69788DF3722C}" type="pres">
      <dgm:prSet presAssocID="{C9D059AE-C083-4B78-88E3-8C91A259DEE0}" presName="connector1" presStyleLbl="sibTrans2D1" presStyleIdx="0" presStyleCnt="3" custLinFactNeighborX="928" custLinFactNeighborY="-4640"/>
      <dgm:spPr/>
    </dgm:pt>
    <dgm:pt modelId="{D2E902DB-7225-4035-86B1-CF862B5C265F}" type="pres">
      <dgm:prSet presAssocID="{DF55AE91-F0E8-4166-AD21-2AF2FB6AEEA3}" presName="connector2" presStyleLbl="sibTrans2D1" presStyleIdx="1" presStyleCnt="3"/>
      <dgm:spPr/>
    </dgm:pt>
    <dgm:pt modelId="{8BC24427-58FC-484B-B21B-59B639004420}" type="pres">
      <dgm:prSet presAssocID="{F72489E0-90E0-4F0B-9298-15BB7C033515}" presName="connector3" presStyleLbl="sibTrans2D1" presStyleIdx="2" presStyleCnt="3"/>
      <dgm:spPr/>
    </dgm:pt>
  </dgm:ptLst>
  <dgm:cxnLst>
    <dgm:cxn modelId="{19D19702-ECD9-48AD-89B4-1FD5E25BE216}" type="presOf" srcId="{11B7505F-89ED-4663-8824-E69CA27149AF}" destId="{C9B8655C-700A-48D4-B469-982B6C0C6171}" srcOrd="2" destOrd="0" presId="urn:microsoft.com/office/officeart/2005/8/layout/gear1"/>
    <dgm:cxn modelId="{7A28F419-4416-424A-B4C4-E9E0491387FA}" type="presOf" srcId="{DF55AE91-F0E8-4166-AD21-2AF2FB6AEEA3}" destId="{D2E902DB-7225-4035-86B1-CF862B5C265F}" srcOrd="0" destOrd="0" presId="urn:microsoft.com/office/officeart/2005/8/layout/gear1"/>
    <dgm:cxn modelId="{A360B02F-850E-49A6-B4BE-FBF02A8987EE}" srcId="{657D7124-43F9-40F8-B5D6-421CB6BFE717}" destId="{9392A150-44D5-4CE5-B605-B7962D9C20E2}" srcOrd="2" destOrd="0" parTransId="{16B4465A-DAC1-4BD0-99B8-B548FA147D63}" sibTransId="{F72489E0-90E0-4F0B-9298-15BB7C033515}"/>
    <dgm:cxn modelId="{74D34D32-2751-423D-B031-420670F39CFB}" type="presOf" srcId="{9392A150-44D5-4CE5-B605-B7962D9C20E2}" destId="{02CC76E3-A699-44F0-9CFE-BBA2949DEBD6}" srcOrd="2" destOrd="0" presId="urn:microsoft.com/office/officeart/2005/8/layout/gear1"/>
    <dgm:cxn modelId="{F2403A36-5B59-4FA5-A53C-AE3B7A843E73}" type="presOf" srcId="{657D7124-43F9-40F8-B5D6-421CB6BFE717}" destId="{8073D194-7853-4C9A-A8EC-14D5EE6B4B31}" srcOrd="0" destOrd="0" presId="urn:microsoft.com/office/officeart/2005/8/layout/gear1"/>
    <dgm:cxn modelId="{7CA6F249-5E34-46ED-B0A5-88F2D241033A}" type="presOf" srcId="{9392A150-44D5-4CE5-B605-B7962D9C20E2}" destId="{B034F3FD-28EE-45D7-8944-768C0C5A7C1B}" srcOrd="0" destOrd="0" presId="urn:microsoft.com/office/officeart/2005/8/layout/gear1"/>
    <dgm:cxn modelId="{22CC046E-A6BB-4375-8FA6-5CA4807E5208}" type="presOf" srcId="{3E51D5D9-65ED-4930-8CF9-9E32BC555F6D}" destId="{DE702FC3-2948-4781-BC45-23D12981BE48}" srcOrd="2" destOrd="0" presId="urn:microsoft.com/office/officeart/2005/8/layout/gear1"/>
    <dgm:cxn modelId="{76F03870-212A-4F13-B9FA-7B3421F7D126}" type="presOf" srcId="{9392A150-44D5-4CE5-B605-B7962D9C20E2}" destId="{3186D32D-0601-4B36-989B-C4FD0626C787}" srcOrd="1" destOrd="0" presId="urn:microsoft.com/office/officeart/2005/8/layout/gear1"/>
    <dgm:cxn modelId="{E2A3577F-0C6D-4D53-A319-F9359BAB7A36}" srcId="{657D7124-43F9-40F8-B5D6-421CB6BFE717}" destId="{3E51D5D9-65ED-4930-8CF9-9E32BC555F6D}" srcOrd="0" destOrd="0" parTransId="{610F349A-130A-4B25-8841-57EFFF37022C}" sibTransId="{C9D059AE-C083-4B78-88E3-8C91A259DEE0}"/>
    <dgm:cxn modelId="{C5B34588-EEF7-4D4A-A8BF-7F51E6775F1E}" srcId="{657D7124-43F9-40F8-B5D6-421CB6BFE717}" destId="{11B7505F-89ED-4663-8824-E69CA27149AF}" srcOrd="1" destOrd="0" parTransId="{2AEDA3A9-CDA5-408E-9B17-13C5FE1CAFD4}" sibTransId="{DF55AE91-F0E8-4166-AD21-2AF2FB6AEEA3}"/>
    <dgm:cxn modelId="{E60BB08C-1A4C-4821-A891-CA8AE611F8B5}" type="presOf" srcId="{11B7505F-89ED-4663-8824-E69CA27149AF}" destId="{509E70DD-17F4-4B30-BD5F-A9EFE4DBADFC}" srcOrd="1" destOrd="0" presId="urn:microsoft.com/office/officeart/2005/8/layout/gear1"/>
    <dgm:cxn modelId="{F1B1DDBF-06D0-4F7B-BD7E-2D3EC7A6D56F}" type="presOf" srcId="{9392A150-44D5-4CE5-B605-B7962D9C20E2}" destId="{2B632D56-7F05-472D-B0FF-0DBD62379883}" srcOrd="3" destOrd="0" presId="urn:microsoft.com/office/officeart/2005/8/layout/gear1"/>
    <dgm:cxn modelId="{10CD49C8-8295-4935-8B98-BDDB9C79E713}" type="presOf" srcId="{3E51D5D9-65ED-4930-8CF9-9E32BC555F6D}" destId="{CE5300D3-8E2B-470A-98D6-F77695C1BAE2}" srcOrd="0" destOrd="0" presId="urn:microsoft.com/office/officeart/2005/8/layout/gear1"/>
    <dgm:cxn modelId="{377686C8-530F-454B-9EC0-EE6CE7361C09}" type="presOf" srcId="{C9D059AE-C083-4B78-88E3-8C91A259DEE0}" destId="{AEB4C05D-5C28-4FB4-B392-69788DF3722C}" srcOrd="0" destOrd="0" presId="urn:microsoft.com/office/officeart/2005/8/layout/gear1"/>
    <dgm:cxn modelId="{C2D2E0DA-D29D-4022-AC2B-2A267F2486BF}" type="presOf" srcId="{11B7505F-89ED-4663-8824-E69CA27149AF}" destId="{67537B1A-C7F3-4D7D-A1BA-005DCD31050C}" srcOrd="0" destOrd="0" presId="urn:microsoft.com/office/officeart/2005/8/layout/gear1"/>
    <dgm:cxn modelId="{9F9488E8-CAA1-4AF5-9527-A2AC90DC62C8}" type="presOf" srcId="{3E51D5D9-65ED-4930-8CF9-9E32BC555F6D}" destId="{E5BA6F15-C895-4FD9-9B43-7EF0F116F20E}" srcOrd="1" destOrd="0" presId="urn:microsoft.com/office/officeart/2005/8/layout/gear1"/>
    <dgm:cxn modelId="{4ED195ED-1AA4-4FF4-821C-D025439C3630}" type="presOf" srcId="{F72489E0-90E0-4F0B-9298-15BB7C033515}" destId="{8BC24427-58FC-484B-B21B-59B639004420}" srcOrd="0" destOrd="0" presId="urn:microsoft.com/office/officeart/2005/8/layout/gear1"/>
    <dgm:cxn modelId="{21AB5814-8EFB-40B9-86A0-32171FC288A5}" type="presParOf" srcId="{8073D194-7853-4C9A-A8EC-14D5EE6B4B31}" destId="{CE5300D3-8E2B-470A-98D6-F77695C1BAE2}" srcOrd="0" destOrd="0" presId="urn:microsoft.com/office/officeart/2005/8/layout/gear1"/>
    <dgm:cxn modelId="{62B734A3-8EEA-4FEF-A04B-B621A7828FBB}" type="presParOf" srcId="{8073D194-7853-4C9A-A8EC-14D5EE6B4B31}" destId="{E5BA6F15-C895-4FD9-9B43-7EF0F116F20E}" srcOrd="1" destOrd="0" presId="urn:microsoft.com/office/officeart/2005/8/layout/gear1"/>
    <dgm:cxn modelId="{28196844-A241-425E-A836-D58D86DE3911}" type="presParOf" srcId="{8073D194-7853-4C9A-A8EC-14D5EE6B4B31}" destId="{DE702FC3-2948-4781-BC45-23D12981BE48}" srcOrd="2" destOrd="0" presId="urn:microsoft.com/office/officeart/2005/8/layout/gear1"/>
    <dgm:cxn modelId="{5270E659-90F6-4614-884D-272782E20FD6}" type="presParOf" srcId="{8073D194-7853-4C9A-A8EC-14D5EE6B4B31}" destId="{67537B1A-C7F3-4D7D-A1BA-005DCD31050C}" srcOrd="3" destOrd="0" presId="urn:microsoft.com/office/officeart/2005/8/layout/gear1"/>
    <dgm:cxn modelId="{1669334E-3D22-4824-8E39-F199DFA10B56}" type="presParOf" srcId="{8073D194-7853-4C9A-A8EC-14D5EE6B4B31}" destId="{509E70DD-17F4-4B30-BD5F-A9EFE4DBADFC}" srcOrd="4" destOrd="0" presId="urn:microsoft.com/office/officeart/2005/8/layout/gear1"/>
    <dgm:cxn modelId="{E30B0DF6-9C36-4640-A6C3-65B8D6320E46}" type="presParOf" srcId="{8073D194-7853-4C9A-A8EC-14D5EE6B4B31}" destId="{C9B8655C-700A-48D4-B469-982B6C0C6171}" srcOrd="5" destOrd="0" presId="urn:microsoft.com/office/officeart/2005/8/layout/gear1"/>
    <dgm:cxn modelId="{889AF5E8-6219-4F00-8F76-C8D10EBC9478}" type="presParOf" srcId="{8073D194-7853-4C9A-A8EC-14D5EE6B4B31}" destId="{B034F3FD-28EE-45D7-8944-768C0C5A7C1B}" srcOrd="6" destOrd="0" presId="urn:microsoft.com/office/officeart/2005/8/layout/gear1"/>
    <dgm:cxn modelId="{00501EB1-3AA9-4988-B0DD-48E3E2D242A3}" type="presParOf" srcId="{8073D194-7853-4C9A-A8EC-14D5EE6B4B31}" destId="{3186D32D-0601-4B36-989B-C4FD0626C787}" srcOrd="7" destOrd="0" presId="urn:microsoft.com/office/officeart/2005/8/layout/gear1"/>
    <dgm:cxn modelId="{28BA9E73-C634-4FAF-AD32-9CC36A49296E}" type="presParOf" srcId="{8073D194-7853-4C9A-A8EC-14D5EE6B4B31}" destId="{02CC76E3-A699-44F0-9CFE-BBA2949DEBD6}" srcOrd="8" destOrd="0" presId="urn:microsoft.com/office/officeart/2005/8/layout/gear1"/>
    <dgm:cxn modelId="{A8066BF2-1DA1-4A16-A184-5962DE889AD5}" type="presParOf" srcId="{8073D194-7853-4C9A-A8EC-14D5EE6B4B31}" destId="{2B632D56-7F05-472D-B0FF-0DBD62379883}" srcOrd="9" destOrd="0" presId="urn:microsoft.com/office/officeart/2005/8/layout/gear1"/>
    <dgm:cxn modelId="{2608B729-CA13-4D19-B57B-2D0A515D4724}" type="presParOf" srcId="{8073D194-7853-4C9A-A8EC-14D5EE6B4B31}" destId="{AEB4C05D-5C28-4FB4-B392-69788DF3722C}" srcOrd="10" destOrd="0" presId="urn:microsoft.com/office/officeart/2005/8/layout/gear1"/>
    <dgm:cxn modelId="{DA760F23-3F35-4E12-A768-3F1954703B3F}" type="presParOf" srcId="{8073D194-7853-4C9A-A8EC-14D5EE6B4B31}" destId="{D2E902DB-7225-4035-86B1-CF862B5C265F}" srcOrd="11" destOrd="0" presId="urn:microsoft.com/office/officeart/2005/8/layout/gear1"/>
    <dgm:cxn modelId="{6D5A78A2-0DCB-4A04-9465-4B4ECBE141F1}" type="presParOf" srcId="{8073D194-7853-4C9A-A8EC-14D5EE6B4B31}" destId="{8BC24427-58FC-484B-B21B-59B63900442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CBBF22-C3AE-49DB-96F6-C542BF70D29E}" type="doc">
      <dgm:prSet loTypeId="urn:microsoft.com/office/officeart/2005/8/layout/bProcess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EACFAED3-C433-4733-BA30-B0101EAFAC96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  <a:latin typeface="Garamond" panose="02020404030301010803" pitchFamily="18" charset="0"/>
            </a:rPr>
            <a:t>I. Informações sobre o documento pesquisado </a:t>
          </a:r>
        </a:p>
      </dgm:t>
    </dgm:pt>
    <dgm:pt modelId="{112460D7-B22B-4A2D-B291-2DBAAFB88A9A}" type="parTrans" cxnId="{ED936A62-7681-45F1-8741-AA2B780E2CAD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52BE8DF-3057-48C8-890A-B148FA6EC30C}" type="sibTrans" cxnId="{ED936A62-7681-45F1-8741-AA2B780E2CAD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18C4A45A-8BCC-44AA-8E39-0075D70FDB20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  <a:latin typeface="Garamond" panose="02020404030301010803" pitchFamily="18" charset="0"/>
            </a:rPr>
            <a:t>II. Resumo </a:t>
          </a:r>
        </a:p>
      </dgm:t>
    </dgm:pt>
    <dgm:pt modelId="{C558C6EC-2CB4-4C0A-9018-4F320B0EC53D}" type="parTrans" cxnId="{46A46482-E887-4041-BF60-01EC942A2532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12751A0C-06FE-4400-9C0A-C98EEE99362D}" type="sibTrans" cxnId="{46A46482-E887-4041-BF60-01EC942A2532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B1231FE4-B00C-4CBE-97A1-EC89EF76549C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  <a:latin typeface="Garamond" panose="02020404030301010803" pitchFamily="18" charset="0"/>
            </a:rPr>
            <a:t>III. Temáticas abordadas </a:t>
          </a:r>
        </a:p>
      </dgm:t>
    </dgm:pt>
    <dgm:pt modelId="{CFCF7141-1386-4742-8BEF-D272A2617F01}" type="parTrans" cxnId="{5ED48FAA-2E4B-4E45-87D4-EBB4C9E43B9D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4053E2F-A0CD-4550-89DF-DFD47E66C474}" type="sibTrans" cxnId="{5ED48FAA-2E4B-4E45-87D4-EBB4C9E43B9D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0080CF1B-18F5-4399-8033-022A033A7B9E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  <a:latin typeface="Garamond" panose="02020404030301010803" pitchFamily="18" charset="0"/>
            </a:rPr>
            <a:t>IV. Abrangência do Estudo </a:t>
          </a:r>
        </a:p>
      </dgm:t>
    </dgm:pt>
    <dgm:pt modelId="{9EC69F05-B649-4E68-A01D-AF45CF8186D2}" type="parTrans" cxnId="{268F89A7-807D-4FC0-8DF6-8CA03EC87584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0D0FA2FE-75EC-48FB-8FA4-1B47DD1648DD}" type="sibTrans" cxnId="{268F89A7-807D-4FC0-8DF6-8CA03EC87584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28BE9C9C-402E-4E0F-88CB-06B1DF1CC780}">
      <dgm:prSet phldrT="[Texto]"/>
      <dgm:spPr/>
      <dgm:t>
        <a:bodyPr/>
        <a:lstStyle/>
        <a:p>
          <a:r>
            <a:rPr lang="pt-BR" b="1" dirty="0">
              <a:solidFill>
                <a:schemeClr val="tx1"/>
              </a:solidFill>
              <a:latin typeface="Garamond" panose="02020404030301010803" pitchFamily="18" charset="0"/>
            </a:rPr>
            <a:t>V. Principais Resultados </a:t>
          </a:r>
        </a:p>
      </dgm:t>
    </dgm:pt>
    <dgm:pt modelId="{D7AB814B-5C12-45D1-9A1E-E8B215F83763}" type="parTrans" cxnId="{1224F8EE-F146-4A9B-977D-65E3B218EBF7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2DF2D90-CFC3-49A7-A8DF-59ED13C630C1}" type="sibTrans" cxnId="{1224F8EE-F146-4A9B-977D-65E3B218EBF7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376FF875-282F-4C7C-893E-51C7765962DF}">
      <dgm:prSet/>
      <dgm:spPr/>
      <dgm:t>
        <a:bodyPr/>
        <a:lstStyle/>
        <a:p>
          <a:r>
            <a:rPr lang="pt-BR" b="1" dirty="0">
              <a:solidFill>
                <a:schemeClr val="tx1"/>
              </a:solidFill>
              <a:latin typeface="Garamond" panose="02020404030301010803" pitchFamily="18" charset="0"/>
            </a:rPr>
            <a:t>VI. Comentários </a:t>
          </a:r>
        </a:p>
      </dgm:t>
    </dgm:pt>
    <dgm:pt modelId="{67B9504F-E40A-43AB-B156-BF6E30ED021A}" type="parTrans" cxnId="{3B30CC97-F785-49C6-A443-5812ED8EF621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74775985-E0D4-4A3C-B6B2-12CCB381AF4E}" type="sibTrans" cxnId="{3B30CC97-F785-49C6-A443-5812ED8EF621}">
      <dgm:prSet/>
      <dgm:spPr/>
      <dgm:t>
        <a:bodyPr/>
        <a:lstStyle/>
        <a:p>
          <a:endParaRPr lang="pt-BR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810AE67E-15A5-49AD-BD97-6314D4400134}" type="pres">
      <dgm:prSet presAssocID="{0DCBBF22-C3AE-49DB-96F6-C542BF70D29E}" presName="Name0" presStyleCnt="0">
        <dgm:presLayoutVars>
          <dgm:dir/>
          <dgm:resizeHandles val="exact"/>
        </dgm:presLayoutVars>
      </dgm:prSet>
      <dgm:spPr/>
    </dgm:pt>
    <dgm:pt modelId="{6ED761B5-C4CD-469B-9E7C-7B5B415DCFA8}" type="pres">
      <dgm:prSet presAssocID="{EACFAED3-C433-4733-BA30-B0101EAFAC96}" presName="node" presStyleLbl="node1" presStyleIdx="0" presStyleCnt="6">
        <dgm:presLayoutVars>
          <dgm:bulletEnabled val="1"/>
        </dgm:presLayoutVars>
      </dgm:prSet>
      <dgm:spPr/>
    </dgm:pt>
    <dgm:pt modelId="{4FAA2087-9E70-49FB-81C5-6CF2E506359D}" type="pres">
      <dgm:prSet presAssocID="{F52BE8DF-3057-48C8-890A-B148FA6EC30C}" presName="sibTrans" presStyleLbl="sibTrans1D1" presStyleIdx="0" presStyleCnt="5"/>
      <dgm:spPr/>
    </dgm:pt>
    <dgm:pt modelId="{5AFFD3F1-2BAC-45D7-81C4-82692A328629}" type="pres">
      <dgm:prSet presAssocID="{F52BE8DF-3057-48C8-890A-B148FA6EC30C}" presName="connectorText" presStyleLbl="sibTrans1D1" presStyleIdx="0" presStyleCnt="5"/>
      <dgm:spPr/>
    </dgm:pt>
    <dgm:pt modelId="{CBAA08C3-88A3-4503-8196-7A6148AF495E}" type="pres">
      <dgm:prSet presAssocID="{18C4A45A-8BCC-44AA-8E39-0075D70FDB20}" presName="node" presStyleLbl="node1" presStyleIdx="1" presStyleCnt="6">
        <dgm:presLayoutVars>
          <dgm:bulletEnabled val="1"/>
        </dgm:presLayoutVars>
      </dgm:prSet>
      <dgm:spPr/>
    </dgm:pt>
    <dgm:pt modelId="{EC874B00-447B-4C71-8F1E-1DCF617B88FA}" type="pres">
      <dgm:prSet presAssocID="{12751A0C-06FE-4400-9C0A-C98EEE99362D}" presName="sibTrans" presStyleLbl="sibTrans1D1" presStyleIdx="1" presStyleCnt="5"/>
      <dgm:spPr/>
    </dgm:pt>
    <dgm:pt modelId="{29392C3C-E1C7-4236-B12B-68EC96369B89}" type="pres">
      <dgm:prSet presAssocID="{12751A0C-06FE-4400-9C0A-C98EEE99362D}" presName="connectorText" presStyleLbl="sibTrans1D1" presStyleIdx="1" presStyleCnt="5"/>
      <dgm:spPr/>
    </dgm:pt>
    <dgm:pt modelId="{FF686268-411D-49E2-846E-F55192859276}" type="pres">
      <dgm:prSet presAssocID="{B1231FE4-B00C-4CBE-97A1-EC89EF76549C}" presName="node" presStyleLbl="node1" presStyleIdx="2" presStyleCnt="6">
        <dgm:presLayoutVars>
          <dgm:bulletEnabled val="1"/>
        </dgm:presLayoutVars>
      </dgm:prSet>
      <dgm:spPr/>
    </dgm:pt>
    <dgm:pt modelId="{10A52CF0-F697-4ED2-9062-12A8ABFB9FF9}" type="pres">
      <dgm:prSet presAssocID="{F4053E2F-A0CD-4550-89DF-DFD47E66C474}" presName="sibTrans" presStyleLbl="sibTrans1D1" presStyleIdx="2" presStyleCnt="5"/>
      <dgm:spPr/>
    </dgm:pt>
    <dgm:pt modelId="{1BCF6B86-6B73-4D83-B6FF-934E4ABFF8D1}" type="pres">
      <dgm:prSet presAssocID="{F4053E2F-A0CD-4550-89DF-DFD47E66C474}" presName="connectorText" presStyleLbl="sibTrans1D1" presStyleIdx="2" presStyleCnt="5"/>
      <dgm:spPr/>
    </dgm:pt>
    <dgm:pt modelId="{5CDF2208-FB57-49A1-9D7C-6545F739C8B1}" type="pres">
      <dgm:prSet presAssocID="{0080CF1B-18F5-4399-8033-022A033A7B9E}" presName="node" presStyleLbl="node1" presStyleIdx="3" presStyleCnt="6" custScaleX="100203">
        <dgm:presLayoutVars>
          <dgm:bulletEnabled val="1"/>
        </dgm:presLayoutVars>
      </dgm:prSet>
      <dgm:spPr/>
    </dgm:pt>
    <dgm:pt modelId="{2C62B079-E123-42F1-8054-90F975B89DF8}" type="pres">
      <dgm:prSet presAssocID="{0D0FA2FE-75EC-48FB-8FA4-1B47DD1648DD}" presName="sibTrans" presStyleLbl="sibTrans1D1" presStyleIdx="3" presStyleCnt="5"/>
      <dgm:spPr/>
    </dgm:pt>
    <dgm:pt modelId="{12A00151-17B8-492F-A955-24C5ACBB3188}" type="pres">
      <dgm:prSet presAssocID="{0D0FA2FE-75EC-48FB-8FA4-1B47DD1648DD}" presName="connectorText" presStyleLbl="sibTrans1D1" presStyleIdx="3" presStyleCnt="5"/>
      <dgm:spPr/>
    </dgm:pt>
    <dgm:pt modelId="{8FDE4B1B-316F-44CB-82ED-8A46370407F4}" type="pres">
      <dgm:prSet presAssocID="{28BE9C9C-402E-4E0F-88CB-06B1DF1CC780}" presName="node" presStyleLbl="node1" presStyleIdx="4" presStyleCnt="6">
        <dgm:presLayoutVars>
          <dgm:bulletEnabled val="1"/>
        </dgm:presLayoutVars>
      </dgm:prSet>
      <dgm:spPr/>
    </dgm:pt>
    <dgm:pt modelId="{748C667C-A33A-44D9-9A53-5DBB9B348815}" type="pres">
      <dgm:prSet presAssocID="{F2DF2D90-CFC3-49A7-A8DF-59ED13C630C1}" presName="sibTrans" presStyleLbl="sibTrans1D1" presStyleIdx="4" presStyleCnt="5"/>
      <dgm:spPr/>
    </dgm:pt>
    <dgm:pt modelId="{C4395C8B-A013-4270-8DAA-404107456CD1}" type="pres">
      <dgm:prSet presAssocID="{F2DF2D90-CFC3-49A7-A8DF-59ED13C630C1}" presName="connectorText" presStyleLbl="sibTrans1D1" presStyleIdx="4" presStyleCnt="5"/>
      <dgm:spPr/>
    </dgm:pt>
    <dgm:pt modelId="{94FCF0E9-BE52-4C1B-A3CF-855ECDF93978}" type="pres">
      <dgm:prSet presAssocID="{376FF875-282F-4C7C-893E-51C7765962DF}" presName="node" presStyleLbl="node1" presStyleIdx="5" presStyleCnt="6">
        <dgm:presLayoutVars>
          <dgm:bulletEnabled val="1"/>
        </dgm:presLayoutVars>
      </dgm:prSet>
      <dgm:spPr/>
    </dgm:pt>
  </dgm:ptLst>
  <dgm:cxnLst>
    <dgm:cxn modelId="{B343DD0D-F805-4367-8113-346BB3D28DA9}" type="presOf" srcId="{EACFAED3-C433-4733-BA30-B0101EAFAC96}" destId="{6ED761B5-C4CD-469B-9E7C-7B5B415DCFA8}" srcOrd="0" destOrd="0" presId="urn:microsoft.com/office/officeart/2005/8/layout/bProcess3"/>
    <dgm:cxn modelId="{273F6C16-0A84-42CE-A8B0-028E219DF73E}" type="presOf" srcId="{376FF875-282F-4C7C-893E-51C7765962DF}" destId="{94FCF0E9-BE52-4C1B-A3CF-855ECDF93978}" srcOrd="0" destOrd="0" presId="urn:microsoft.com/office/officeart/2005/8/layout/bProcess3"/>
    <dgm:cxn modelId="{09ADD81B-62CF-4A7F-AEE9-7935FF068E08}" type="presOf" srcId="{28BE9C9C-402E-4E0F-88CB-06B1DF1CC780}" destId="{8FDE4B1B-316F-44CB-82ED-8A46370407F4}" srcOrd="0" destOrd="0" presId="urn:microsoft.com/office/officeart/2005/8/layout/bProcess3"/>
    <dgm:cxn modelId="{87C6922F-5333-4CDE-84DB-0ED511C8A526}" type="presOf" srcId="{0DCBBF22-C3AE-49DB-96F6-C542BF70D29E}" destId="{810AE67E-15A5-49AD-BD97-6314D4400134}" srcOrd="0" destOrd="0" presId="urn:microsoft.com/office/officeart/2005/8/layout/bProcess3"/>
    <dgm:cxn modelId="{0D314838-5A2D-41AE-AE4C-C70D537890E0}" type="presOf" srcId="{F4053E2F-A0CD-4550-89DF-DFD47E66C474}" destId="{10A52CF0-F697-4ED2-9062-12A8ABFB9FF9}" srcOrd="0" destOrd="0" presId="urn:microsoft.com/office/officeart/2005/8/layout/bProcess3"/>
    <dgm:cxn modelId="{13B2EF5C-6224-4521-9070-AC1AE5052F10}" type="presOf" srcId="{F52BE8DF-3057-48C8-890A-B148FA6EC30C}" destId="{5AFFD3F1-2BAC-45D7-81C4-82692A328629}" srcOrd="1" destOrd="0" presId="urn:microsoft.com/office/officeart/2005/8/layout/bProcess3"/>
    <dgm:cxn modelId="{ED936A62-7681-45F1-8741-AA2B780E2CAD}" srcId="{0DCBBF22-C3AE-49DB-96F6-C542BF70D29E}" destId="{EACFAED3-C433-4733-BA30-B0101EAFAC96}" srcOrd="0" destOrd="0" parTransId="{112460D7-B22B-4A2D-B291-2DBAAFB88A9A}" sibTransId="{F52BE8DF-3057-48C8-890A-B148FA6EC30C}"/>
    <dgm:cxn modelId="{37836648-C3FC-4D0F-8B8C-C10AB79CF804}" type="presOf" srcId="{18C4A45A-8BCC-44AA-8E39-0075D70FDB20}" destId="{CBAA08C3-88A3-4503-8196-7A6148AF495E}" srcOrd="0" destOrd="0" presId="urn:microsoft.com/office/officeart/2005/8/layout/bProcess3"/>
    <dgm:cxn modelId="{2BCCB76C-B344-4970-B516-71280AF9D6E0}" type="presOf" srcId="{B1231FE4-B00C-4CBE-97A1-EC89EF76549C}" destId="{FF686268-411D-49E2-846E-F55192859276}" srcOrd="0" destOrd="0" presId="urn:microsoft.com/office/officeart/2005/8/layout/bProcess3"/>
    <dgm:cxn modelId="{46A46482-E887-4041-BF60-01EC942A2532}" srcId="{0DCBBF22-C3AE-49DB-96F6-C542BF70D29E}" destId="{18C4A45A-8BCC-44AA-8E39-0075D70FDB20}" srcOrd="1" destOrd="0" parTransId="{C558C6EC-2CB4-4C0A-9018-4F320B0EC53D}" sibTransId="{12751A0C-06FE-4400-9C0A-C98EEE99362D}"/>
    <dgm:cxn modelId="{740E8C8B-2B4B-4669-B854-E07244B42930}" type="presOf" srcId="{0D0FA2FE-75EC-48FB-8FA4-1B47DD1648DD}" destId="{12A00151-17B8-492F-A955-24C5ACBB3188}" srcOrd="1" destOrd="0" presId="urn:microsoft.com/office/officeart/2005/8/layout/bProcess3"/>
    <dgm:cxn modelId="{3B30CC97-F785-49C6-A443-5812ED8EF621}" srcId="{0DCBBF22-C3AE-49DB-96F6-C542BF70D29E}" destId="{376FF875-282F-4C7C-893E-51C7765962DF}" srcOrd="5" destOrd="0" parTransId="{67B9504F-E40A-43AB-B156-BF6E30ED021A}" sibTransId="{74775985-E0D4-4A3C-B6B2-12CCB381AF4E}"/>
    <dgm:cxn modelId="{268F89A7-807D-4FC0-8DF6-8CA03EC87584}" srcId="{0DCBBF22-C3AE-49DB-96F6-C542BF70D29E}" destId="{0080CF1B-18F5-4399-8033-022A033A7B9E}" srcOrd="3" destOrd="0" parTransId="{9EC69F05-B649-4E68-A01D-AF45CF8186D2}" sibTransId="{0D0FA2FE-75EC-48FB-8FA4-1B47DD1648DD}"/>
    <dgm:cxn modelId="{5ED48FAA-2E4B-4E45-87D4-EBB4C9E43B9D}" srcId="{0DCBBF22-C3AE-49DB-96F6-C542BF70D29E}" destId="{B1231FE4-B00C-4CBE-97A1-EC89EF76549C}" srcOrd="2" destOrd="0" parTransId="{CFCF7141-1386-4742-8BEF-D272A2617F01}" sibTransId="{F4053E2F-A0CD-4550-89DF-DFD47E66C474}"/>
    <dgm:cxn modelId="{0A0393AE-1F34-40F3-BE8D-1348DC789945}" type="presOf" srcId="{12751A0C-06FE-4400-9C0A-C98EEE99362D}" destId="{EC874B00-447B-4C71-8F1E-1DCF617B88FA}" srcOrd="0" destOrd="0" presId="urn:microsoft.com/office/officeart/2005/8/layout/bProcess3"/>
    <dgm:cxn modelId="{14C309BF-2ADF-4A2C-9BF7-922162DA6299}" type="presOf" srcId="{12751A0C-06FE-4400-9C0A-C98EEE99362D}" destId="{29392C3C-E1C7-4236-B12B-68EC96369B89}" srcOrd="1" destOrd="0" presId="urn:microsoft.com/office/officeart/2005/8/layout/bProcess3"/>
    <dgm:cxn modelId="{B405EFC1-4B43-4094-B621-4422DA333D93}" type="presOf" srcId="{0080CF1B-18F5-4399-8033-022A033A7B9E}" destId="{5CDF2208-FB57-49A1-9D7C-6545F739C8B1}" srcOrd="0" destOrd="0" presId="urn:microsoft.com/office/officeart/2005/8/layout/bProcess3"/>
    <dgm:cxn modelId="{C5474ECC-19FF-4908-A380-E7E194FB5A47}" type="presOf" srcId="{F2DF2D90-CFC3-49A7-A8DF-59ED13C630C1}" destId="{C4395C8B-A013-4270-8DAA-404107456CD1}" srcOrd="1" destOrd="0" presId="urn:microsoft.com/office/officeart/2005/8/layout/bProcess3"/>
    <dgm:cxn modelId="{853B4BD8-5E38-4C01-974C-7B9EC6BF130D}" type="presOf" srcId="{F52BE8DF-3057-48C8-890A-B148FA6EC30C}" destId="{4FAA2087-9E70-49FB-81C5-6CF2E506359D}" srcOrd="0" destOrd="0" presId="urn:microsoft.com/office/officeart/2005/8/layout/bProcess3"/>
    <dgm:cxn modelId="{80F5B4DE-36DF-4826-86A8-45A47D74B052}" type="presOf" srcId="{0D0FA2FE-75EC-48FB-8FA4-1B47DD1648DD}" destId="{2C62B079-E123-42F1-8054-90F975B89DF8}" srcOrd="0" destOrd="0" presId="urn:microsoft.com/office/officeart/2005/8/layout/bProcess3"/>
    <dgm:cxn modelId="{DF8313E6-BB74-45DB-A43E-C510DB9BEBAA}" type="presOf" srcId="{F4053E2F-A0CD-4550-89DF-DFD47E66C474}" destId="{1BCF6B86-6B73-4D83-B6FF-934E4ABFF8D1}" srcOrd="1" destOrd="0" presId="urn:microsoft.com/office/officeart/2005/8/layout/bProcess3"/>
    <dgm:cxn modelId="{3B629DE9-3CE0-407D-8E12-73B9F8936A1F}" type="presOf" srcId="{F2DF2D90-CFC3-49A7-A8DF-59ED13C630C1}" destId="{748C667C-A33A-44D9-9A53-5DBB9B348815}" srcOrd="0" destOrd="0" presId="urn:microsoft.com/office/officeart/2005/8/layout/bProcess3"/>
    <dgm:cxn modelId="{1224F8EE-F146-4A9B-977D-65E3B218EBF7}" srcId="{0DCBBF22-C3AE-49DB-96F6-C542BF70D29E}" destId="{28BE9C9C-402E-4E0F-88CB-06B1DF1CC780}" srcOrd="4" destOrd="0" parTransId="{D7AB814B-5C12-45D1-9A1E-E8B215F83763}" sibTransId="{F2DF2D90-CFC3-49A7-A8DF-59ED13C630C1}"/>
    <dgm:cxn modelId="{4415F3CD-A2E7-4EF4-B436-E7508E73BA1F}" type="presParOf" srcId="{810AE67E-15A5-49AD-BD97-6314D4400134}" destId="{6ED761B5-C4CD-469B-9E7C-7B5B415DCFA8}" srcOrd="0" destOrd="0" presId="urn:microsoft.com/office/officeart/2005/8/layout/bProcess3"/>
    <dgm:cxn modelId="{3E61309E-E839-4C00-AA92-5A8DF90F3851}" type="presParOf" srcId="{810AE67E-15A5-49AD-BD97-6314D4400134}" destId="{4FAA2087-9E70-49FB-81C5-6CF2E506359D}" srcOrd="1" destOrd="0" presId="urn:microsoft.com/office/officeart/2005/8/layout/bProcess3"/>
    <dgm:cxn modelId="{A4110927-CBB1-43BD-A71C-A79E10850E69}" type="presParOf" srcId="{4FAA2087-9E70-49FB-81C5-6CF2E506359D}" destId="{5AFFD3F1-2BAC-45D7-81C4-82692A328629}" srcOrd="0" destOrd="0" presId="urn:microsoft.com/office/officeart/2005/8/layout/bProcess3"/>
    <dgm:cxn modelId="{1AB4EEF6-27A4-474C-B001-75238FDCBF53}" type="presParOf" srcId="{810AE67E-15A5-49AD-BD97-6314D4400134}" destId="{CBAA08C3-88A3-4503-8196-7A6148AF495E}" srcOrd="2" destOrd="0" presId="urn:microsoft.com/office/officeart/2005/8/layout/bProcess3"/>
    <dgm:cxn modelId="{E504F95E-CB65-45BD-AF54-8BFA7A2A85D3}" type="presParOf" srcId="{810AE67E-15A5-49AD-BD97-6314D4400134}" destId="{EC874B00-447B-4C71-8F1E-1DCF617B88FA}" srcOrd="3" destOrd="0" presId="urn:microsoft.com/office/officeart/2005/8/layout/bProcess3"/>
    <dgm:cxn modelId="{8B17AFC2-8B97-43BB-8432-28BC43DFDE46}" type="presParOf" srcId="{EC874B00-447B-4C71-8F1E-1DCF617B88FA}" destId="{29392C3C-E1C7-4236-B12B-68EC96369B89}" srcOrd="0" destOrd="0" presId="urn:microsoft.com/office/officeart/2005/8/layout/bProcess3"/>
    <dgm:cxn modelId="{22A6F5F3-CC38-419F-8481-1A736288B748}" type="presParOf" srcId="{810AE67E-15A5-49AD-BD97-6314D4400134}" destId="{FF686268-411D-49E2-846E-F55192859276}" srcOrd="4" destOrd="0" presId="urn:microsoft.com/office/officeart/2005/8/layout/bProcess3"/>
    <dgm:cxn modelId="{6661E041-313B-4302-B70E-E45C94DCA9F2}" type="presParOf" srcId="{810AE67E-15A5-49AD-BD97-6314D4400134}" destId="{10A52CF0-F697-4ED2-9062-12A8ABFB9FF9}" srcOrd="5" destOrd="0" presId="urn:microsoft.com/office/officeart/2005/8/layout/bProcess3"/>
    <dgm:cxn modelId="{34E36B81-515A-40BD-9E6B-0968B704B612}" type="presParOf" srcId="{10A52CF0-F697-4ED2-9062-12A8ABFB9FF9}" destId="{1BCF6B86-6B73-4D83-B6FF-934E4ABFF8D1}" srcOrd="0" destOrd="0" presId="urn:microsoft.com/office/officeart/2005/8/layout/bProcess3"/>
    <dgm:cxn modelId="{5206E56E-9678-4D4F-A4E6-335FB742CB4C}" type="presParOf" srcId="{810AE67E-15A5-49AD-BD97-6314D4400134}" destId="{5CDF2208-FB57-49A1-9D7C-6545F739C8B1}" srcOrd="6" destOrd="0" presId="urn:microsoft.com/office/officeart/2005/8/layout/bProcess3"/>
    <dgm:cxn modelId="{B37BDD5B-2705-425B-AEA4-19D343B95493}" type="presParOf" srcId="{810AE67E-15A5-49AD-BD97-6314D4400134}" destId="{2C62B079-E123-42F1-8054-90F975B89DF8}" srcOrd="7" destOrd="0" presId="urn:microsoft.com/office/officeart/2005/8/layout/bProcess3"/>
    <dgm:cxn modelId="{702FA634-53FA-4649-95C0-9922C060612D}" type="presParOf" srcId="{2C62B079-E123-42F1-8054-90F975B89DF8}" destId="{12A00151-17B8-492F-A955-24C5ACBB3188}" srcOrd="0" destOrd="0" presId="urn:microsoft.com/office/officeart/2005/8/layout/bProcess3"/>
    <dgm:cxn modelId="{26393C9A-C58B-47BB-974B-F32B43391098}" type="presParOf" srcId="{810AE67E-15A5-49AD-BD97-6314D4400134}" destId="{8FDE4B1B-316F-44CB-82ED-8A46370407F4}" srcOrd="8" destOrd="0" presId="urn:microsoft.com/office/officeart/2005/8/layout/bProcess3"/>
    <dgm:cxn modelId="{8D107F49-5574-484B-A8F5-FF9651E32B79}" type="presParOf" srcId="{810AE67E-15A5-49AD-BD97-6314D4400134}" destId="{748C667C-A33A-44D9-9A53-5DBB9B348815}" srcOrd="9" destOrd="0" presId="urn:microsoft.com/office/officeart/2005/8/layout/bProcess3"/>
    <dgm:cxn modelId="{CE685DF5-0582-49D3-9C0D-91697FE8378A}" type="presParOf" srcId="{748C667C-A33A-44D9-9A53-5DBB9B348815}" destId="{C4395C8B-A013-4270-8DAA-404107456CD1}" srcOrd="0" destOrd="0" presId="urn:microsoft.com/office/officeart/2005/8/layout/bProcess3"/>
    <dgm:cxn modelId="{43DF3F2F-8437-4A01-919C-74C5ED4AF2B6}" type="presParOf" srcId="{810AE67E-15A5-49AD-BD97-6314D4400134}" destId="{94FCF0E9-BE52-4C1B-A3CF-855ECDF93978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CBBF22-C3AE-49DB-96F6-C542BF70D29E}" type="doc">
      <dgm:prSet loTypeId="urn:microsoft.com/office/officeart/2005/8/layout/bProcess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EACFAED3-C433-4733-BA30-B0101EAFAC96}">
      <dgm:prSet phldrT="[Texto]"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I. Ano da publicação </a:t>
          </a:r>
        </a:p>
      </dgm:t>
    </dgm:pt>
    <dgm:pt modelId="{112460D7-B22B-4A2D-B291-2DBAAFB88A9A}" type="parTrans" cxnId="{ED936A62-7681-45F1-8741-AA2B780E2CAD}">
      <dgm:prSet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52BE8DF-3057-48C8-890A-B148FA6EC30C}" type="sibTrans" cxnId="{ED936A62-7681-45F1-8741-AA2B780E2CAD}">
      <dgm:prSet custT="1"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18C4A45A-8BCC-44AA-8E39-0075D70FDB20}">
      <dgm:prSet phldrT="[Texto]"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II. Título do Trabalho   </a:t>
          </a:r>
        </a:p>
      </dgm:t>
    </dgm:pt>
    <dgm:pt modelId="{C558C6EC-2CB4-4C0A-9018-4F320B0EC53D}" type="parTrans" cxnId="{46A46482-E887-4041-BF60-01EC942A2532}">
      <dgm:prSet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12751A0C-06FE-4400-9C0A-C98EEE99362D}" type="sibTrans" cxnId="{46A46482-E887-4041-BF60-01EC942A2532}">
      <dgm:prSet custT="1"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B1231FE4-B00C-4CBE-97A1-EC89EF76549C}">
      <dgm:prSet phldrT="[Texto]"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III. Autor </a:t>
          </a:r>
        </a:p>
      </dgm:t>
    </dgm:pt>
    <dgm:pt modelId="{CFCF7141-1386-4742-8BEF-D272A2617F01}" type="parTrans" cxnId="{5ED48FAA-2E4B-4E45-87D4-EBB4C9E43B9D}">
      <dgm:prSet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4053E2F-A0CD-4550-89DF-DFD47E66C474}" type="sibTrans" cxnId="{5ED48FAA-2E4B-4E45-87D4-EBB4C9E43B9D}">
      <dgm:prSet custT="1"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0080CF1B-18F5-4399-8033-022A033A7B9E}">
      <dgm:prSet phldrT="[Texto]"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IV. Objeto de Pesquisa </a:t>
          </a:r>
        </a:p>
      </dgm:t>
    </dgm:pt>
    <dgm:pt modelId="{9EC69F05-B649-4E68-A01D-AF45CF8186D2}" type="parTrans" cxnId="{268F89A7-807D-4FC0-8DF6-8CA03EC87584}">
      <dgm:prSet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0D0FA2FE-75EC-48FB-8FA4-1B47DD1648DD}" type="sibTrans" cxnId="{268F89A7-807D-4FC0-8DF6-8CA03EC87584}">
      <dgm:prSet custT="1"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28BE9C9C-402E-4E0F-88CB-06B1DF1CC780}">
      <dgm:prSet phldrT="[Texto]"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V. Objetivo Geral </a:t>
          </a:r>
        </a:p>
      </dgm:t>
    </dgm:pt>
    <dgm:pt modelId="{D7AB814B-5C12-45D1-9A1E-E8B215F83763}" type="parTrans" cxnId="{1224F8EE-F146-4A9B-977D-65E3B218EBF7}">
      <dgm:prSet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2DF2D90-CFC3-49A7-A8DF-59ED13C630C1}" type="sibTrans" cxnId="{1224F8EE-F146-4A9B-977D-65E3B218EBF7}">
      <dgm:prSet custT="1"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376FF875-282F-4C7C-893E-51C7765962DF}">
      <dgm:prSet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VI. Abordagem metodológica </a:t>
          </a:r>
        </a:p>
      </dgm:t>
    </dgm:pt>
    <dgm:pt modelId="{67B9504F-E40A-43AB-B156-BF6E30ED021A}" type="parTrans" cxnId="{3B30CC97-F785-49C6-A443-5812ED8EF621}">
      <dgm:prSet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74775985-E0D4-4A3C-B6B2-12CCB381AF4E}" type="sibTrans" cxnId="{3B30CC97-F785-49C6-A443-5812ED8EF621}">
      <dgm:prSet custT="1"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310F3E5A-C558-4720-A87E-59C3F9EBBF12}">
      <dgm:prSet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VII. Referencial Teórico </a:t>
          </a:r>
        </a:p>
      </dgm:t>
    </dgm:pt>
    <dgm:pt modelId="{3DD1454A-D3B7-49CE-91E9-C7CA3B65BFE7}" type="parTrans" cxnId="{9AC5EA36-047D-466B-8792-36BCEA156AA7}">
      <dgm:prSet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D3918347-8D25-46F4-B593-D591F320ED35}" type="sibTrans" cxnId="{9AC5EA36-047D-466B-8792-36BCEA156AA7}">
      <dgm:prSet custT="1"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84C5AC90-6DC8-4CA4-9A98-D333C1A0A33E}">
      <dgm:prSet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VIII. Palavras-chave</a:t>
          </a:r>
        </a:p>
      </dgm:t>
    </dgm:pt>
    <dgm:pt modelId="{722DEEC3-1F67-4050-ADC7-0C174DC71BE9}" type="parTrans" cxnId="{C17E7EC7-8275-44FF-BB5D-BF7594F91B92}">
      <dgm:prSet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972D2149-24FD-4754-9E59-9DA765025260}" type="sibTrans" cxnId="{C17E7EC7-8275-44FF-BB5D-BF7594F91B92}">
      <dgm:prSet custT="1"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5CCD9E3E-4701-465B-B998-5BD590584507}">
      <dgm:prSet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IX. Tipo de Curso </a:t>
          </a:r>
        </a:p>
      </dgm:t>
    </dgm:pt>
    <dgm:pt modelId="{6D426A74-3FAA-4D19-8AA1-AFC5EA788305}" type="parTrans" cxnId="{F8E3623A-EFFB-4409-A71C-7B619B059900}">
      <dgm:prSet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3F5FAC2B-6CD1-4920-A04B-933BF2454711}" type="sibTrans" cxnId="{F8E3623A-EFFB-4409-A71C-7B619B059900}">
      <dgm:prSet custT="1"/>
      <dgm:spPr/>
      <dgm:t>
        <a:bodyPr/>
        <a:lstStyle/>
        <a:p>
          <a:endParaRPr lang="pt-BR" sz="1400" b="1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92272BAB-DE0D-4233-986F-AAD1AC68B215}">
      <dgm:prSet custT="1"/>
      <dgm:spPr/>
      <dgm:t>
        <a:bodyPr/>
        <a:lstStyle/>
        <a:p>
          <a:r>
            <a:rPr lang="pt-BR" sz="1400" b="1" dirty="0">
              <a:solidFill>
                <a:schemeClr val="tx1"/>
              </a:solidFill>
              <a:latin typeface="Garamond" panose="02020404030301010803" pitchFamily="18" charset="0"/>
            </a:rPr>
            <a:t>X. Orientador (a)</a:t>
          </a:r>
        </a:p>
      </dgm:t>
    </dgm:pt>
    <dgm:pt modelId="{18EDB615-D64F-4497-AEA5-4F752B9C3294}" type="parTrans" cxnId="{D2B598A8-9FAC-4EED-976E-6FF4E854B54A}">
      <dgm:prSet/>
      <dgm:spPr/>
      <dgm:t>
        <a:bodyPr/>
        <a:lstStyle/>
        <a:p>
          <a:endParaRPr lang="pt-BR" sz="1400" b="1">
            <a:solidFill>
              <a:schemeClr val="tx1"/>
            </a:solidFill>
          </a:endParaRPr>
        </a:p>
      </dgm:t>
    </dgm:pt>
    <dgm:pt modelId="{3D0AB960-7B97-434B-AB19-99114386B914}" type="sibTrans" cxnId="{D2B598A8-9FAC-4EED-976E-6FF4E854B54A}">
      <dgm:prSet/>
      <dgm:spPr/>
      <dgm:t>
        <a:bodyPr/>
        <a:lstStyle/>
        <a:p>
          <a:endParaRPr lang="pt-BR" sz="1400" b="1">
            <a:solidFill>
              <a:schemeClr val="tx1"/>
            </a:solidFill>
          </a:endParaRPr>
        </a:p>
      </dgm:t>
    </dgm:pt>
    <dgm:pt modelId="{810AE67E-15A5-49AD-BD97-6314D4400134}" type="pres">
      <dgm:prSet presAssocID="{0DCBBF22-C3AE-49DB-96F6-C542BF70D29E}" presName="Name0" presStyleCnt="0">
        <dgm:presLayoutVars>
          <dgm:dir/>
          <dgm:resizeHandles val="exact"/>
        </dgm:presLayoutVars>
      </dgm:prSet>
      <dgm:spPr/>
    </dgm:pt>
    <dgm:pt modelId="{6ED761B5-C4CD-469B-9E7C-7B5B415DCFA8}" type="pres">
      <dgm:prSet presAssocID="{EACFAED3-C433-4733-BA30-B0101EAFAC96}" presName="node" presStyleLbl="node1" presStyleIdx="0" presStyleCnt="10">
        <dgm:presLayoutVars>
          <dgm:bulletEnabled val="1"/>
        </dgm:presLayoutVars>
      </dgm:prSet>
      <dgm:spPr/>
    </dgm:pt>
    <dgm:pt modelId="{4FAA2087-9E70-49FB-81C5-6CF2E506359D}" type="pres">
      <dgm:prSet presAssocID="{F52BE8DF-3057-48C8-890A-B148FA6EC30C}" presName="sibTrans" presStyleLbl="sibTrans1D1" presStyleIdx="0" presStyleCnt="9"/>
      <dgm:spPr/>
    </dgm:pt>
    <dgm:pt modelId="{5AFFD3F1-2BAC-45D7-81C4-82692A328629}" type="pres">
      <dgm:prSet presAssocID="{F52BE8DF-3057-48C8-890A-B148FA6EC30C}" presName="connectorText" presStyleLbl="sibTrans1D1" presStyleIdx="0" presStyleCnt="9"/>
      <dgm:spPr/>
    </dgm:pt>
    <dgm:pt modelId="{CBAA08C3-88A3-4503-8196-7A6148AF495E}" type="pres">
      <dgm:prSet presAssocID="{18C4A45A-8BCC-44AA-8E39-0075D70FDB20}" presName="node" presStyleLbl="node1" presStyleIdx="1" presStyleCnt="10">
        <dgm:presLayoutVars>
          <dgm:bulletEnabled val="1"/>
        </dgm:presLayoutVars>
      </dgm:prSet>
      <dgm:spPr/>
    </dgm:pt>
    <dgm:pt modelId="{EC874B00-447B-4C71-8F1E-1DCF617B88FA}" type="pres">
      <dgm:prSet presAssocID="{12751A0C-06FE-4400-9C0A-C98EEE99362D}" presName="sibTrans" presStyleLbl="sibTrans1D1" presStyleIdx="1" presStyleCnt="9"/>
      <dgm:spPr/>
    </dgm:pt>
    <dgm:pt modelId="{29392C3C-E1C7-4236-B12B-68EC96369B89}" type="pres">
      <dgm:prSet presAssocID="{12751A0C-06FE-4400-9C0A-C98EEE99362D}" presName="connectorText" presStyleLbl="sibTrans1D1" presStyleIdx="1" presStyleCnt="9"/>
      <dgm:spPr/>
    </dgm:pt>
    <dgm:pt modelId="{FF686268-411D-49E2-846E-F55192859276}" type="pres">
      <dgm:prSet presAssocID="{B1231FE4-B00C-4CBE-97A1-EC89EF76549C}" presName="node" presStyleLbl="node1" presStyleIdx="2" presStyleCnt="10">
        <dgm:presLayoutVars>
          <dgm:bulletEnabled val="1"/>
        </dgm:presLayoutVars>
      </dgm:prSet>
      <dgm:spPr/>
    </dgm:pt>
    <dgm:pt modelId="{10A52CF0-F697-4ED2-9062-12A8ABFB9FF9}" type="pres">
      <dgm:prSet presAssocID="{F4053E2F-A0CD-4550-89DF-DFD47E66C474}" presName="sibTrans" presStyleLbl="sibTrans1D1" presStyleIdx="2" presStyleCnt="9"/>
      <dgm:spPr/>
    </dgm:pt>
    <dgm:pt modelId="{1BCF6B86-6B73-4D83-B6FF-934E4ABFF8D1}" type="pres">
      <dgm:prSet presAssocID="{F4053E2F-A0CD-4550-89DF-DFD47E66C474}" presName="connectorText" presStyleLbl="sibTrans1D1" presStyleIdx="2" presStyleCnt="9"/>
      <dgm:spPr/>
    </dgm:pt>
    <dgm:pt modelId="{5CDF2208-FB57-49A1-9D7C-6545F739C8B1}" type="pres">
      <dgm:prSet presAssocID="{0080CF1B-18F5-4399-8033-022A033A7B9E}" presName="node" presStyleLbl="node1" presStyleIdx="3" presStyleCnt="10" custScaleX="100203">
        <dgm:presLayoutVars>
          <dgm:bulletEnabled val="1"/>
        </dgm:presLayoutVars>
      </dgm:prSet>
      <dgm:spPr/>
    </dgm:pt>
    <dgm:pt modelId="{2C62B079-E123-42F1-8054-90F975B89DF8}" type="pres">
      <dgm:prSet presAssocID="{0D0FA2FE-75EC-48FB-8FA4-1B47DD1648DD}" presName="sibTrans" presStyleLbl="sibTrans1D1" presStyleIdx="3" presStyleCnt="9"/>
      <dgm:spPr/>
    </dgm:pt>
    <dgm:pt modelId="{12A00151-17B8-492F-A955-24C5ACBB3188}" type="pres">
      <dgm:prSet presAssocID="{0D0FA2FE-75EC-48FB-8FA4-1B47DD1648DD}" presName="connectorText" presStyleLbl="sibTrans1D1" presStyleIdx="3" presStyleCnt="9"/>
      <dgm:spPr/>
    </dgm:pt>
    <dgm:pt modelId="{8FDE4B1B-316F-44CB-82ED-8A46370407F4}" type="pres">
      <dgm:prSet presAssocID="{28BE9C9C-402E-4E0F-88CB-06B1DF1CC780}" presName="node" presStyleLbl="node1" presStyleIdx="4" presStyleCnt="10">
        <dgm:presLayoutVars>
          <dgm:bulletEnabled val="1"/>
        </dgm:presLayoutVars>
      </dgm:prSet>
      <dgm:spPr/>
    </dgm:pt>
    <dgm:pt modelId="{748C667C-A33A-44D9-9A53-5DBB9B348815}" type="pres">
      <dgm:prSet presAssocID="{F2DF2D90-CFC3-49A7-A8DF-59ED13C630C1}" presName="sibTrans" presStyleLbl="sibTrans1D1" presStyleIdx="4" presStyleCnt="9"/>
      <dgm:spPr/>
    </dgm:pt>
    <dgm:pt modelId="{C4395C8B-A013-4270-8DAA-404107456CD1}" type="pres">
      <dgm:prSet presAssocID="{F2DF2D90-CFC3-49A7-A8DF-59ED13C630C1}" presName="connectorText" presStyleLbl="sibTrans1D1" presStyleIdx="4" presStyleCnt="9"/>
      <dgm:spPr/>
    </dgm:pt>
    <dgm:pt modelId="{94FCF0E9-BE52-4C1B-A3CF-855ECDF93978}" type="pres">
      <dgm:prSet presAssocID="{376FF875-282F-4C7C-893E-51C7765962DF}" presName="node" presStyleLbl="node1" presStyleIdx="5" presStyleCnt="10">
        <dgm:presLayoutVars>
          <dgm:bulletEnabled val="1"/>
        </dgm:presLayoutVars>
      </dgm:prSet>
      <dgm:spPr/>
    </dgm:pt>
    <dgm:pt modelId="{51633215-CE9A-4908-95F2-B06821A5EEC0}" type="pres">
      <dgm:prSet presAssocID="{74775985-E0D4-4A3C-B6B2-12CCB381AF4E}" presName="sibTrans" presStyleLbl="sibTrans1D1" presStyleIdx="5" presStyleCnt="9"/>
      <dgm:spPr/>
    </dgm:pt>
    <dgm:pt modelId="{96E10432-9EF0-4CEA-8E79-64920A9ACF50}" type="pres">
      <dgm:prSet presAssocID="{74775985-E0D4-4A3C-B6B2-12CCB381AF4E}" presName="connectorText" presStyleLbl="sibTrans1D1" presStyleIdx="5" presStyleCnt="9"/>
      <dgm:spPr/>
    </dgm:pt>
    <dgm:pt modelId="{874F222B-AE4A-42E6-A5A7-2CE3423988F1}" type="pres">
      <dgm:prSet presAssocID="{310F3E5A-C558-4720-A87E-59C3F9EBBF12}" presName="node" presStyleLbl="node1" presStyleIdx="6" presStyleCnt="10">
        <dgm:presLayoutVars>
          <dgm:bulletEnabled val="1"/>
        </dgm:presLayoutVars>
      </dgm:prSet>
      <dgm:spPr/>
    </dgm:pt>
    <dgm:pt modelId="{5E68D171-EE6E-43F3-A304-8B5A45717261}" type="pres">
      <dgm:prSet presAssocID="{D3918347-8D25-46F4-B593-D591F320ED35}" presName="sibTrans" presStyleLbl="sibTrans1D1" presStyleIdx="6" presStyleCnt="9"/>
      <dgm:spPr/>
    </dgm:pt>
    <dgm:pt modelId="{949C17C5-64CD-4390-BF98-421159C038B5}" type="pres">
      <dgm:prSet presAssocID="{D3918347-8D25-46F4-B593-D591F320ED35}" presName="connectorText" presStyleLbl="sibTrans1D1" presStyleIdx="6" presStyleCnt="9"/>
      <dgm:spPr/>
    </dgm:pt>
    <dgm:pt modelId="{091B0AC9-8048-4981-AA0C-EE0716B95086}" type="pres">
      <dgm:prSet presAssocID="{84C5AC90-6DC8-4CA4-9A98-D333C1A0A33E}" presName="node" presStyleLbl="node1" presStyleIdx="7" presStyleCnt="10">
        <dgm:presLayoutVars>
          <dgm:bulletEnabled val="1"/>
        </dgm:presLayoutVars>
      </dgm:prSet>
      <dgm:spPr/>
    </dgm:pt>
    <dgm:pt modelId="{FB76154F-AF58-4536-A744-45BC5AE6D1CE}" type="pres">
      <dgm:prSet presAssocID="{972D2149-24FD-4754-9E59-9DA765025260}" presName="sibTrans" presStyleLbl="sibTrans1D1" presStyleIdx="7" presStyleCnt="9"/>
      <dgm:spPr/>
    </dgm:pt>
    <dgm:pt modelId="{64F15D5C-1991-4D8B-AA42-8AC83FAB1ED9}" type="pres">
      <dgm:prSet presAssocID="{972D2149-24FD-4754-9E59-9DA765025260}" presName="connectorText" presStyleLbl="sibTrans1D1" presStyleIdx="7" presStyleCnt="9"/>
      <dgm:spPr/>
    </dgm:pt>
    <dgm:pt modelId="{FF439992-9B2B-4B6B-84AA-C434B8908E92}" type="pres">
      <dgm:prSet presAssocID="{5CCD9E3E-4701-465B-B998-5BD590584507}" presName="node" presStyleLbl="node1" presStyleIdx="8" presStyleCnt="10">
        <dgm:presLayoutVars>
          <dgm:bulletEnabled val="1"/>
        </dgm:presLayoutVars>
      </dgm:prSet>
      <dgm:spPr/>
    </dgm:pt>
    <dgm:pt modelId="{59FBA65E-8D37-4713-9376-6D49B814AF44}" type="pres">
      <dgm:prSet presAssocID="{3F5FAC2B-6CD1-4920-A04B-933BF2454711}" presName="sibTrans" presStyleLbl="sibTrans1D1" presStyleIdx="8" presStyleCnt="9"/>
      <dgm:spPr/>
    </dgm:pt>
    <dgm:pt modelId="{E7A3538C-37E4-4713-88CE-991F1BB14DBA}" type="pres">
      <dgm:prSet presAssocID="{3F5FAC2B-6CD1-4920-A04B-933BF2454711}" presName="connectorText" presStyleLbl="sibTrans1D1" presStyleIdx="8" presStyleCnt="9"/>
      <dgm:spPr/>
    </dgm:pt>
    <dgm:pt modelId="{2A21D10E-D305-4252-BB63-F0621E036352}" type="pres">
      <dgm:prSet presAssocID="{92272BAB-DE0D-4233-986F-AAD1AC68B215}" presName="node" presStyleLbl="node1" presStyleIdx="9" presStyleCnt="10">
        <dgm:presLayoutVars>
          <dgm:bulletEnabled val="1"/>
        </dgm:presLayoutVars>
      </dgm:prSet>
      <dgm:spPr/>
    </dgm:pt>
  </dgm:ptLst>
  <dgm:cxnLst>
    <dgm:cxn modelId="{71EB3D01-DBD7-45AC-BD29-0E550FC359C7}" type="presOf" srcId="{972D2149-24FD-4754-9E59-9DA765025260}" destId="{FB76154F-AF58-4536-A744-45BC5AE6D1CE}" srcOrd="0" destOrd="0" presId="urn:microsoft.com/office/officeart/2005/8/layout/bProcess3"/>
    <dgm:cxn modelId="{9C9EC806-4AA1-4088-BD4C-59851A41457B}" type="presOf" srcId="{28BE9C9C-402E-4E0F-88CB-06B1DF1CC780}" destId="{8FDE4B1B-316F-44CB-82ED-8A46370407F4}" srcOrd="0" destOrd="0" presId="urn:microsoft.com/office/officeart/2005/8/layout/bProcess3"/>
    <dgm:cxn modelId="{3A49E407-5177-45B2-A26B-79D48F002BEB}" type="presOf" srcId="{F2DF2D90-CFC3-49A7-A8DF-59ED13C630C1}" destId="{C4395C8B-A013-4270-8DAA-404107456CD1}" srcOrd="1" destOrd="0" presId="urn:microsoft.com/office/officeart/2005/8/layout/bProcess3"/>
    <dgm:cxn modelId="{77FD8B21-540E-4FF7-9A32-54B21A3811F8}" type="presOf" srcId="{376FF875-282F-4C7C-893E-51C7765962DF}" destId="{94FCF0E9-BE52-4C1B-A3CF-855ECDF93978}" srcOrd="0" destOrd="0" presId="urn:microsoft.com/office/officeart/2005/8/layout/bProcess3"/>
    <dgm:cxn modelId="{66EEF224-D0B7-4D0E-B091-AFB344D3B458}" type="presOf" srcId="{84C5AC90-6DC8-4CA4-9A98-D333C1A0A33E}" destId="{091B0AC9-8048-4981-AA0C-EE0716B95086}" srcOrd="0" destOrd="0" presId="urn:microsoft.com/office/officeart/2005/8/layout/bProcess3"/>
    <dgm:cxn modelId="{D6EC5534-6697-46B7-B65C-2D176CF4B2E4}" type="presOf" srcId="{74775985-E0D4-4A3C-B6B2-12CCB381AF4E}" destId="{51633215-CE9A-4908-95F2-B06821A5EEC0}" srcOrd="0" destOrd="0" presId="urn:microsoft.com/office/officeart/2005/8/layout/bProcess3"/>
    <dgm:cxn modelId="{9AC5EA36-047D-466B-8792-36BCEA156AA7}" srcId="{0DCBBF22-C3AE-49DB-96F6-C542BF70D29E}" destId="{310F3E5A-C558-4720-A87E-59C3F9EBBF12}" srcOrd="6" destOrd="0" parTransId="{3DD1454A-D3B7-49CE-91E9-C7CA3B65BFE7}" sibTransId="{D3918347-8D25-46F4-B593-D591F320ED35}"/>
    <dgm:cxn modelId="{8BAE8B37-4711-44C7-8013-3C19C21C5EEA}" type="presOf" srcId="{EACFAED3-C433-4733-BA30-B0101EAFAC96}" destId="{6ED761B5-C4CD-469B-9E7C-7B5B415DCFA8}" srcOrd="0" destOrd="0" presId="urn:microsoft.com/office/officeart/2005/8/layout/bProcess3"/>
    <dgm:cxn modelId="{F8E3623A-EFFB-4409-A71C-7B619B059900}" srcId="{0DCBBF22-C3AE-49DB-96F6-C542BF70D29E}" destId="{5CCD9E3E-4701-465B-B998-5BD590584507}" srcOrd="8" destOrd="0" parTransId="{6D426A74-3FAA-4D19-8AA1-AFC5EA788305}" sibTransId="{3F5FAC2B-6CD1-4920-A04B-933BF2454711}"/>
    <dgm:cxn modelId="{ED936A62-7681-45F1-8741-AA2B780E2CAD}" srcId="{0DCBBF22-C3AE-49DB-96F6-C542BF70D29E}" destId="{EACFAED3-C433-4733-BA30-B0101EAFAC96}" srcOrd="0" destOrd="0" parTransId="{112460D7-B22B-4A2D-B291-2DBAAFB88A9A}" sibTransId="{F52BE8DF-3057-48C8-890A-B148FA6EC30C}"/>
    <dgm:cxn modelId="{8E82B845-6A37-4E7A-A97A-FE4B4D4D82F0}" type="presOf" srcId="{3F5FAC2B-6CD1-4920-A04B-933BF2454711}" destId="{E7A3538C-37E4-4713-88CE-991F1BB14DBA}" srcOrd="1" destOrd="0" presId="urn:microsoft.com/office/officeart/2005/8/layout/bProcess3"/>
    <dgm:cxn modelId="{D6992148-0E0D-46CF-986A-1653BCF59B58}" type="presOf" srcId="{F2DF2D90-CFC3-49A7-A8DF-59ED13C630C1}" destId="{748C667C-A33A-44D9-9A53-5DBB9B348815}" srcOrd="0" destOrd="0" presId="urn:microsoft.com/office/officeart/2005/8/layout/bProcess3"/>
    <dgm:cxn modelId="{BC4CB248-80E7-486F-B60F-D86FF1702DC2}" type="presOf" srcId="{F4053E2F-A0CD-4550-89DF-DFD47E66C474}" destId="{10A52CF0-F697-4ED2-9062-12A8ABFB9FF9}" srcOrd="0" destOrd="0" presId="urn:microsoft.com/office/officeart/2005/8/layout/bProcess3"/>
    <dgm:cxn modelId="{B409326B-2B8C-483B-95B5-968977FAD9B7}" type="presOf" srcId="{B1231FE4-B00C-4CBE-97A1-EC89EF76549C}" destId="{FF686268-411D-49E2-846E-F55192859276}" srcOrd="0" destOrd="0" presId="urn:microsoft.com/office/officeart/2005/8/layout/bProcess3"/>
    <dgm:cxn modelId="{6430176E-0627-4D46-8DB3-730EC9A7E044}" type="presOf" srcId="{310F3E5A-C558-4720-A87E-59C3F9EBBF12}" destId="{874F222B-AE4A-42E6-A5A7-2CE3423988F1}" srcOrd="0" destOrd="0" presId="urn:microsoft.com/office/officeart/2005/8/layout/bProcess3"/>
    <dgm:cxn modelId="{257B174E-304B-4A69-9FED-3598F727AFDE}" type="presOf" srcId="{0080CF1B-18F5-4399-8033-022A033A7B9E}" destId="{5CDF2208-FB57-49A1-9D7C-6545F739C8B1}" srcOrd="0" destOrd="0" presId="urn:microsoft.com/office/officeart/2005/8/layout/bProcess3"/>
    <dgm:cxn modelId="{1CBB526E-A67C-4EC3-8D14-62BB299BEF51}" type="presOf" srcId="{74775985-E0D4-4A3C-B6B2-12CCB381AF4E}" destId="{96E10432-9EF0-4CEA-8E79-64920A9ACF50}" srcOrd="1" destOrd="0" presId="urn:microsoft.com/office/officeart/2005/8/layout/bProcess3"/>
    <dgm:cxn modelId="{8B5B576E-1F80-4304-A7B9-4E9C62BEBC62}" type="presOf" srcId="{12751A0C-06FE-4400-9C0A-C98EEE99362D}" destId="{29392C3C-E1C7-4236-B12B-68EC96369B89}" srcOrd="1" destOrd="0" presId="urn:microsoft.com/office/officeart/2005/8/layout/bProcess3"/>
    <dgm:cxn modelId="{A7765272-D967-408A-84C1-E25655B887BD}" type="presOf" srcId="{F52BE8DF-3057-48C8-890A-B148FA6EC30C}" destId="{5AFFD3F1-2BAC-45D7-81C4-82692A328629}" srcOrd="1" destOrd="0" presId="urn:microsoft.com/office/officeart/2005/8/layout/bProcess3"/>
    <dgm:cxn modelId="{EAC7037A-5776-4FF1-981F-4BCC815EAC5D}" type="presOf" srcId="{5CCD9E3E-4701-465B-B998-5BD590584507}" destId="{FF439992-9B2B-4B6B-84AA-C434B8908E92}" srcOrd="0" destOrd="0" presId="urn:microsoft.com/office/officeart/2005/8/layout/bProcess3"/>
    <dgm:cxn modelId="{485A037C-1A17-47E6-8CC7-76F4B6962E7C}" type="presOf" srcId="{F4053E2F-A0CD-4550-89DF-DFD47E66C474}" destId="{1BCF6B86-6B73-4D83-B6FF-934E4ABFF8D1}" srcOrd="1" destOrd="0" presId="urn:microsoft.com/office/officeart/2005/8/layout/bProcess3"/>
    <dgm:cxn modelId="{46A46482-E887-4041-BF60-01EC942A2532}" srcId="{0DCBBF22-C3AE-49DB-96F6-C542BF70D29E}" destId="{18C4A45A-8BCC-44AA-8E39-0075D70FDB20}" srcOrd="1" destOrd="0" parTransId="{C558C6EC-2CB4-4C0A-9018-4F320B0EC53D}" sibTransId="{12751A0C-06FE-4400-9C0A-C98EEE99362D}"/>
    <dgm:cxn modelId="{32B1AD85-03CE-43D2-9B56-DA1D8AD95842}" type="presOf" srcId="{3F5FAC2B-6CD1-4920-A04B-933BF2454711}" destId="{59FBA65E-8D37-4713-9376-6D49B814AF44}" srcOrd="0" destOrd="0" presId="urn:microsoft.com/office/officeart/2005/8/layout/bProcess3"/>
    <dgm:cxn modelId="{40B5BC92-AEF8-4F68-B184-C0BFB7D1C6BF}" type="presOf" srcId="{92272BAB-DE0D-4233-986F-AAD1AC68B215}" destId="{2A21D10E-D305-4252-BB63-F0621E036352}" srcOrd="0" destOrd="0" presId="urn:microsoft.com/office/officeart/2005/8/layout/bProcess3"/>
    <dgm:cxn modelId="{C3767494-D88D-4008-B4CA-5A5CDB4E8445}" type="presOf" srcId="{0D0FA2FE-75EC-48FB-8FA4-1B47DD1648DD}" destId="{2C62B079-E123-42F1-8054-90F975B89DF8}" srcOrd="0" destOrd="0" presId="urn:microsoft.com/office/officeart/2005/8/layout/bProcess3"/>
    <dgm:cxn modelId="{3B30CC97-F785-49C6-A443-5812ED8EF621}" srcId="{0DCBBF22-C3AE-49DB-96F6-C542BF70D29E}" destId="{376FF875-282F-4C7C-893E-51C7765962DF}" srcOrd="5" destOrd="0" parTransId="{67B9504F-E40A-43AB-B156-BF6E30ED021A}" sibTransId="{74775985-E0D4-4A3C-B6B2-12CCB381AF4E}"/>
    <dgm:cxn modelId="{E1A146A1-DAC9-4A29-9E8D-E7ED332BF410}" type="presOf" srcId="{0D0FA2FE-75EC-48FB-8FA4-1B47DD1648DD}" destId="{12A00151-17B8-492F-A955-24C5ACBB3188}" srcOrd="1" destOrd="0" presId="urn:microsoft.com/office/officeart/2005/8/layout/bProcess3"/>
    <dgm:cxn modelId="{268F89A7-807D-4FC0-8DF6-8CA03EC87584}" srcId="{0DCBBF22-C3AE-49DB-96F6-C542BF70D29E}" destId="{0080CF1B-18F5-4399-8033-022A033A7B9E}" srcOrd="3" destOrd="0" parTransId="{9EC69F05-B649-4E68-A01D-AF45CF8186D2}" sibTransId="{0D0FA2FE-75EC-48FB-8FA4-1B47DD1648DD}"/>
    <dgm:cxn modelId="{D2B598A8-9FAC-4EED-976E-6FF4E854B54A}" srcId="{0DCBBF22-C3AE-49DB-96F6-C542BF70D29E}" destId="{92272BAB-DE0D-4233-986F-AAD1AC68B215}" srcOrd="9" destOrd="0" parTransId="{18EDB615-D64F-4497-AEA5-4F752B9C3294}" sibTransId="{3D0AB960-7B97-434B-AB19-99114386B914}"/>
    <dgm:cxn modelId="{5ED48FAA-2E4B-4E45-87D4-EBB4C9E43B9D}" srcId="{0DCBBF22-C3AE-49DB-96F6-C542BF70D29E}" destId="{B1231FE4-B00C-4CBE-97A1-EC89EF76549C}" srcOrd="2" destOrd="0" parTransId="{CFCF7141-1386-4742-8BEF-D272A2617F01}" sibTransId="{F4053E2F-A0CD-4550-89DF-DFD47E66C474}"/>
    <dgm:cxn modelId="{294D93AC-C858-4410-AAC2-01507665ECBD}" type="presOf" srcId="{D3918347-8D25-46F4-B593-D591F320ED35}" destId="{5E68D171-EE6E-43F3-A304-8B5A45717261}" srcOrd="0" destOrd="0" presId="urn:microsoft.com/office/officeart/2005/8/layout/bProcess3"/>
    <dgm:cxn modelId="{97D2FCAE-7AE9-4119-8BD6-D58B5DA040DB}" type="presOf" srcId="{972D2149-24FD-4754-9E59-9DA765025260}" destId="{64F15D5C-1991-4D8B-AA42-8AC83FAB1ED9}" srcOrd="1" destOrd="0" presId="urn:microsoft.com/office/officeart/2005/8/layout/bProcess3"/>
    <dgm:cxn modelId="{C1B82BC7-FE47-4E86-95B5-A12DB7C30D44}" type="presOf" srcId="{12751A0C-06FE-4400-9C0A-C98EEE99362D}" destId="{EC874B00-447B-4C71-8F1E-1DCF617B88FA}" srcOrd="0" destOrd="0" presId="urn:microsoft.com/office/officeart/2005/8/layout/bProcess3"/>
    <dgm:cxn modelId="{C17E7EC7-8275-44FF-BB5D-BF7594F91B92}" srcId="{0DCBBF22-C3AE-49DB-96F6-C542BF70D29E}" destId="{84C5AC90-6DC8-4CA4-9A98-D333C1A0A33E}" srcOrd="7" destOrd="0" parTransId="{722DEEC3-1F67-4050-ADC7-0C174DC71BE9}" sibTransId="{972D2149-24FD-4754-9E59-9DA765025260}"/>
    <dgm:cxn modelId="{AC7968DA-E5E4-4FE4-9C76-6F887AEA8834}" type="presOf" srcId="{D3918347-8D25-46F4-B593-D591F320ED35}" destId="{949C17C5-64CD-4390-BF98-421159C038B5}" srcOrd="1" destOrd="0" presId="urn:microsoft.com/office/officeart/2005/8/layout/bProcess3"/>
    <dgm:cxn modelId="{65DA03DB-7105-4112-8175-2E7515F604E8}" type="presOf" srcId="{0DCBBF22-C3AE-49DB-96F6-C542BF70D29E}" destId="{810AE67E-15A5-49AD-BD97-6314D4400134}" srcOrd="0" destOrd="0" presId="urn:microsoft.com/office/officeart/2005/8/layout/bProcess3"/>
    <dgm:cxn modelId="{7C8539E5-FE28-47A8-BDE6-93BEAE8F78BC}" type="presOf" srcId="{18C4A45A-8BCC-44AA-8E39-0075D70FDB20}" destId="{CBAA08C3-88A3-4503-8196-7A6148AF495E}" srcOrd="0" destOrd="0" presId="urn:microsoft.com/office/officeart/2005/8/layout/bProcess3"/>
    <dgm:cxn modelId="{1224F8EE-F146-4A9B-977D-65E3B218EBF7}" srcId="{0DCBBF22-C3AE-49DB-96F6-C542BF70D29E}" destId="{28BE9C9C-402E-4E0F-88CB-06B1DF1CC780}" srcOrd="4" destOrd="0" parTransId="{D7AB814B-5C12-45D1-9A1E-E8B215F83763}" sibTransId="{F2DF2D90-CFC3-49A7-A8DF-59ED13C630C1}"/>
    <dgm:cxn modelId="{C07605F3-B8D6-4629-BA75-A8EBC9083E3C}" type="presOf" srcId="{F52BE8DF-3057-48C8-890A-B148FA6EC30C}" destId="{4FAA2087-9E70-49FB-81C5-6CF2E506359D}" srcOrd="0" destOrd="0" presId="urn:microsoft.com/office/officeart/2005/8/layout/bProcess3"/>
    <dgm:cxn modelId="{88197B03-32E0-46E1-95B1-ADA369A7422A}" type="presParOf" srcId="{810AE67E-15A5-49AD-BD97-6314D4400134}" destId="{6ED761B5-C4CD-469B-9E7C-7B5B415DCFA8}" srcOrd="0" destOrd="0" presId="urn:microsoft.com/office/officeart/2005/8/layout/bProcess3"/>
    <dgm:cxn modelId="{8A53C57A-B643-4561-A1B1-628A45CCAB31}" type="presParOf" srcId="{810AE67E-15A5-49AD-BD97-6314D4400134}" destId="{4FAA2087-9E70-49FB-81C5-6CF2E506359D}" srcOrd="1" destOrd="0" presId="urn:microsoft.com/office/officeart/2005/8/layout/bProcess3"/>
    <dgm:cxn modelId="{22AD0C15-D4CF-4447-9B12-13B4EFF46458}" type="presParOf" srcId="{4FAA2087-9E70-49FB-81C5-6CF2E506359D}" destId="{5AFFD3F1-2BAC-45D7-81C4-82692A328629}" srcOrd="0" destOrd="0" presId="urn:microsoft.com/office/officeart/2005/8/layout/bProcess3"/>
    <dgm:cxn modelId="{5CC7CFAC-854F-4206-BDE0-8C2259029C73}" type="presParOf" srcId="{810AE67E-15A5-49AD-BD97-6314D4400134}" destId="{CBAA08C3-88A3-4503-8196-7A6148AF495E}" srcOrd="2" destOrd="0" presId="urn:microsoft.com/office/officeart/2005/8/layout/bProcess3"/>
    <dgm:cxn modelId="{C73A28C0-6CB2-49DB-8EAC-AC88CCC8D701}" type="presParOf" srcId="{810AE67E-15A5-49AD-BD97-6314D4400134}" destId="{EC874B00-447B-4C71-8F1E-1DCF617B88FA}" srcOrd="3" destOrd="0" presId="urn:microsoft.com/office/officeart/2005/8/layout/bProcess3"/>
    <dgm:cxn modelId="{5C90D21C-5FEF-4B03-982B-B33DABD1EE33}" type="presParOf" srcId="{EC874B00-447B-4C71-8F1E-1DCF617B88FA}" destId="{29392C3C-E1C7-4236-B12B-68EC96369B89}" srcOrd="0" destOrd="0" presId="urn:microsoft.com/office/officeart/2005/8/layout/bProcess3"/>
    <dgm:cxn modelId="{700DFBE3-883C-4B23-AF86-CB015B176FF6}" type="presParOf" srcId="{810AE67E-15A5-49AD-BD97-6314D4400134}" destId="{FF686268-411D-49E2-846E-F55192859276}" srcOrd="4" destOrd="0" presId="urn:microsoft.com/office/officeart/2005/8/layout/bProcess3"/>
    <dgm:cxn modelId="{73993E9D-2403-4EEC-925D-A3211984F02F}" type="presParOf" srcId="{810AE67E-15A5-49AD-BD97-6314D4400134}" destId="{10A52CF0-F697-4ED2-9062-12A8ABFB9FF9}" srcOrd="5" destOrd="0" presId="urn:microsoft.com/office/officeart/2005/8/layout/bProcess3"/>
    <dgm:cxn modelId="{7D1678FC-AE0A-428B-B036-94A35879F49C}" type="presParOf" srcId="{10A52CF0-F697-4ED2-9062-12A8ABFB9FF9}" destId="{1BCF6B86-6B73-4D83-B6FF-934E4ABFF8D1}" srcOrd="0" destOrd="0" presId="urn:microsoft.com/office/officeart/2005/8/layout/bProcess3"/>
    <dgm:cxn modelId="{301993DC-B237-414E-9BFC-E71450C54168}" type="presParOf" srcId="{810AE67E-15A5-49AD-BD97-6314D4400134}" destId="{5CDF2208-FB57-49A1-9D7C-6545F739C8B1}" srcOrd="6" destOrd="0" presId="urn:microsoft.com/office/officeart/2005/8/layout/bProcess3"/>
    <dgm:cxn modelId="{93DD6842-155C-4A73-A454-35003D9B69C7}" type="presParOf" srcId="{810AE67E-15A5-49AD-BD97-6314D4400134}" destId="{2C62B079-E123-42F1-8054-90F975B89DF8}" srcOrd="7" destOrd="0" presId="urn:microsoft.com/office/officeart/2005/8/layout/bProcess3"/>
    <dgm:cxn modelId="{AFAF542C-AFAC-4BF9-94E2-B64D263D241A}" type="presParOf" srcId="{2C62B079-E123-42F1-8054-90F975B89DF8}" destId="{12A00151-17B8-492F-A955-24C5ACBB3188}" srcOrd="0" destOrd="0" presId="urn:microsoft.com/office/officeart/2005/8/layout/bProcess3"/>
    <dgm:cxn modelId="{0DB01EE5-B6C5-4EB9-B679-29EC00F405B2}" type="presParOf" srcId="{810AE67E-15A5-49AD-BD97-6314D4400134}" destId="{8FDE4B1B-316F-44CB-82ED-8A46370407F4}" srcOrd="8" destOrd="0" presId="urn:microsoft.com/office/officeart/2005/8/layout/bProcess3"/>
    <dgm:cxn modelId="{F1F86411-4B80-4478-BD5C-7990C563505E}" type="presParOf" srcId="{810AE67E-15A5-49AD-BD97-6314D4400134}" destId="{748C667C-A33A-44D9-9A53-5DBB9B348815}" srcOrd="9" destOrd="0" presId="urn:microsoft.com/office/officeart/2005/8/layout/bProcess3"/>
    <dgm:cxn modelId="{6458D8FE-60F7-4B57-AE6B-48401B24115E}" type="presParOf" srcId="{748C667C-A33A-44D9-9A53-5DBB9B348815}" destId="{C4395C8B-A013-4270-8DAA-404107456CD1}" srcOrd="0" destOrd="0" presId="urn:microsoft.com/office/officeart/2005/8/layout/bProcess3"/>
    <dgm:cxn modelId="{0E9FF499-B3AA-4795-A830-2A8816BA40EE}" type="presParOf" srcId="{810AE67E-15A5-49AD-BD97-6314D4400134}" destId="{94FCF0E9-BE52-4C1B-A3CF-855ECDF93978}" srcOrd="10" destOrd="0" presId="urn:microsoft.com/office/officeart/2005/8/layout/bProcess3"/>
    <dgm:cxn modelId="{C4BBE760-5A44-4894-954F-5062FA52A2F8}" type="presParOf" srcId="{810AE67E-15A5-49AD-BD97-6314D4400134}" destId="{51633215-CE9A-4908-95F2-B06821A5EEC0}" srcOrd="11" destOrd="0" presId="urn:microsoft.com/office/officeart/2005/8/layout/bProcess3"/>
    <dgm:cxn modelId="{A3E9AD57-71F2-427D-8DAE-4754E70AE3BE}" type="presParOf" srcId="{51633215-CE9A-4908-95F2-B06821A5EEC0}" destId="{96E10432-9EF0-4CEA-8E79-64920A9ACF50}" srcOrd="0" destOrd="0" presId="urn:microsoft.com/office/officeart/2005/8/layout/bProcess3"/>
    <dgm:cxn modelId="{F6862678-983A-4148-9F1B-EDEDF47B6E38}" type="presParOf" srcId="{810AE67E-15A5-49AD-BD97-6314D4400134}" destId="{874F222B-AE4A-42E6-A5A7-2CE3423988F1}" srcOrd="12" destOrd="0" presId="urn:microsoft.com/office/officeart/2005/8/layout/bProcess3"/>
    <dgm:cxn modelId="{A6924FD6-A510-4957-9C21-28BD1C6CBA35}" type="presParOf" srcId="{810AE67E-15A5-49AD-BD97-6314D4400134}" destId="{5E68D171-EE6E-43F3-A304-8B5A45717261}" srcOrd="13" destOrd="0" presId="urn:microsoft.com/office/officeart/2005/8/layout/bProcess3"/>
    <dgm:cxn modelId="{30C00B0A-BB47-40D9-802E-1C19D8BB3D96}" type="presParOf" srcId="{5E68D171-EE6E-43F3-A304-8B5A45717261}" destId="{949C17C5-64CD-4390-BF98-421159C038B5}" srcOrd="0" destOrd="0" presId="urn:microsoft.com/office/officeart/2005/8/layout/bProcess3"/>
    <dgm:cxn modelId="{E4908D14-71A2-4B93-BF87-743788FE6232}" type="presParOf" srcId="{810AE67E-15A5-49AD-BD97-6314D4400134}" destId="{091B0AC9-8048-4981-AA0C-EE0716B95086}" srcOrd="14" destOrd="0" presId="urn:microsoft.com/office/officeart/2005/8/layout/bProcess3"/>
    <dgm:cxn modelId="{07978945-7016-40C4-A872-4E6667033F05}" type="presParOf" srcId="{810AE67E-15A5-49AD-BD97-6314D4400134}" destId="{FB76154F-AF58-4536-A744-45BC5AE6D1CE}" srcOrd="15" destOrd="0" presId="urn:microsoft.com/office/officeart/2005/8/layout/bProcess3"/>
    <dgm:cxn modelId="{E451A332-47EF-4D7C-B1E1-1BCFBE23F6A0}" type="presParOf" srcId="{FB76154F-AF58-4536-A744-45BC5AE6D1CE}" destId="{64F15D5C-1991-4D8B-AA42-8AC83FAB1ED9}" srcOrd="0" destOrd="0" presId="urn:microsoft.com/office/officeart/2005/8/layout/bProcess3"/>
    <dgm:cxn modelId="{D4C847B1-DCC4-429F-A016-608FD041DB6F}" type="presParOf" srcId="{810AE67E-15A5-49AD-BD97-6314D4400134}" destId="{FF439992-9B2B-4B6B-84AA-C434B8908E92}" srcOrd="16" destOrd="0" presId="urn:microsoft.com/office/officeart/2005/8/layout/bProcess3"/>
    <dgm:cxn modelId="{EEBDC953-2E77-4FB8-B015-6BC9807114DB}" type="presParOf" srcId="{810AE67E-15A5-49AD-BD97-6314D4400134}" destId="{59FBA65E-8D37-4713-9376-6D49B814AF44}" srcOrd="17" destOrd="0" presId="urn:microsoft.com/office/officeart/2005/8/layout/bProcess3"/>
    <dgm:cxn modelId="{648704CC-0407-4867-99C0-E7D4FDFF0507}" type="presParOf" srcId="{59FBA65E-8D37-4713-9376-6D49B814AF44}" destId="{E7A3538C-37E4-4713-88CE-991F1BB14DBA}" srcOrd="0" destOrd="0" presId="urn:microsoft.com/office/officeart/2005/8/layout/bProcess3"/>
    <dgm:cxn modelId="{F6692378-E8CD-4005-85F5-355BDCA8CDC5}" type="presParOf" srcId="{810AE67E-15A5-49AD-BD97-6314D4400134}" destId="{2A21D10E-D305-4252-BB63-F0621E036352}" srcOrd="1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E77A65-3B6D-4E52-90E2-DF272C2B9370}" type="doc">
      <dgm:prSet loTypeId="urn:microsoft.com/office/officeart/2008/layout/PictureStrips" loCatId="picture" qsTypeId="urn:microsoft.com/office/officeart/2005/8/quickstyle/simple1" qsCatId="simple" csTypeId="urn:microsoft.com/office/officeart/2005/8/colors/colorful4" csCatId="colorful" phldr="1"/>
      <dgm:spPr/>
    </dgm:pt>
    <dgm:pt modelId="{0364A69B-8383-4E66-A55D-D0E872F4D301}">
      <dgm:prSet phldrT="[Texto]" custT="1"/>
      <dgm:spPr/>
      <dgm:t>
        <a:bodyPr/>
        <a:lstStyle/>
        <a:p>
          <a:pPr algn="just"/>
          <a:r>
            <a:rPr lang="pt-BR" sz="1500">
              <a:latin typeface="Garamond" panose="02020404030301010803" pitchFamily="18" charset="0"/>
            </a:rPr>
            <a:t>O que entende por memória institucional e como será aplicada no caso do PDDE? </a:t>
          </a:r>
          <a:endParaRPr lang="pt-BR" sz="1500" dirty="0">
            <a:latin typeface="Garamond" panose="02020404030301010803" pitchFamily="18" charset="0"/>
          </a:endParaRPr>
        </a:p>
      </dgm:t>
    </dgm:pt>
    <dgm:pt modelId="{ACEF6EE3-F447-4D30-946C-01875FFDF193}" type="parTrans" cxnId="{009D0BD5-1721-4B09-842C-A3A62E2F40A8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4FF25F92-95EA-4DDE-B96F-144B046456FE}" type="sibTrans" cxnId="{009D0BD5-1721-4B09-842C-A3A62E2F40A8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324C48E5-B9E0-4EEC-8543-3BD7193DEA14}">
      <dgm:prSet phldrT="[Texto]" custT="1"/>
      <dgm:spPr/>
      <dgm:t>
        <a:bodyPr/>
        <a:lstStyle/>
        <a:p>
          <a:pPr algn="just"/>
          <a:r>
            <a:rPr lang="pt-BR" sz="1500">
              <a:latin typeface="Garamond" panose="02020404030301010803" pitchFamily="18" charset="0"/>
            </a:rPr>
            <a:t>O que se entende por avaliação? </a:t>
          </a:r>
          <a:endParaRPr lang="pt-BR" sz="1500" dirty="0">
            <a:latin typeface="Garamond" panose="02020404030301010803" pitchFamily="18" charset="0"/>
          </a:endParaRPr>
        </a:p>
      </dgm:t>
    </dgm:pt>
    <dgm:pt modelId="{1992CDD3-8A95-44FF-B847-CC07F462A907}" type="parTrans" cxnId="{23AF5B09-B9FE-4149-82AF-3394B7C70E24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8EC9A4A7-C4BF-4C71-8027-0142140B4D3B}" type="sibTrans" cxnId="{23AF5B09-B9FE-4149-82AF-3394B7C70E24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58C88ECD-667C-43F3-A2B8-57FF60706866}">
      <dgm:prSet phldrT="[Texto]" custT="1"/>
      <dgm:spPr/>
      <dgm:t>
        <a:bodyPr/>
        <a:lstStyle/>
        <a:p>
          <a:pPr algn="just"/>
          <a:r>
            <a:rPr lang="pt-BR" sz="1500">
              <a:latin typeface="Garamond" panose="02020404030301010803" pitchFamily="18" charset="0"/>
            </a:rPr>
            <a:t>O que se entende por políticas públicas e por políticas educacionais?</a:t>
          </a:r>
          <a:endParaRPr lang="pt-BR" sz="1500" dirty="0">
            <a:latin typeface="Garamond" panose="02020404030301010803" pitchFamily="18" charset="0"/>
          </a:endParaRPr>
        </a:p>
      </dgm:t>
    </dgm:pt>
    <dgm:pt modelId="{95A5F2B6-2C17-4618-BE5A-F3572F182F31}" type="parTrans" cxnId="{5140B87E-E836-4A12-B6B7-0A5B640F442E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EACD2525-8CFB-4C1B-9A14-14F54CDAF119}" type="sibTrans" cxnId="{5140B87E-E836-4A12-B6B7-0A5B640F442E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0C7B3DC5-8FC0-4857-A9C8-81CDAD6BD762}">
      <dgm:prSet custT="1"/>
      <dgm:spPr/>
      <dgm:t>
        <a:bodyPr/>
        <a:lstStyle/>
        <a:p>
          <a:pPr algn="just"/>
          <a:r>
            <a:rPr lang="pt-BR" sz="1500">
              <a:latin typeface="Garamond" panose="02020404030301010803" pitchFamily="18" charset="0"/>
            </a:rPr>
            <a:t>O que se entende por avaliação de políticas públicas e por avaliação de políticas educacionais? </a:t>
          </a:r>
          <a:endParaRPr lang="pt-BR" sz="1500" dirty="0">
            <a:latin typeface="Garamond" panose="02020404030301010803" pitchFamily="18" charset="0"/>
          </a:endParaRPr>
        </a:p>
      </dgm:t>
    </dgm:pt>
    <dgm:pt modelId="{8E51C130-D505-4A27-B86D-C0A2E469BED7}" type="parTrans" cxnId="{980B6B45-DCC8-41E9-8FA3-EC4EDDFDF52C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17D8F8C3-2F73-4E96-BFE5-25706A6B0D2F}" type="sibTrans" cxnId="{980B6B45-DCC8-41E9-8FA3-EC4EDDFDF52C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A28CFF86-7721-48BF-BD5D-9221FF7E57F5}">
      <dgm:prSet custT="1"/>
      <dgm:spPr/>
      <dgm:t>
        <a:bodyPr/>
        <a:lstStyle/>
        <a:p>
          <a:pPr algn="just"/>
          <a:r>
            <a:rPr lang="pt-BR" sz="1500">
              <a:latin typeface="Garamond" panose="02020404030301010803" pitchFamily="18" charset="0"/>
            </a:rPr>
            <a:t>Como se configura o PDDE, enquanto política pública educacional, ao longo da sua trajetória? E, finalmente, </a:t>
          </a:r>
          <a:endParaRPr lang="pt-BR" sz="1500" dirty="0">
            <a:latin typeface="Garamond" panose="02020404030301010803" pitchFamily="18" charset="0"/>
          </a:endParaRPr>
        </a:p>
      </dgm:t>
    </dgm:pt>
    <dgm:pt modelId="{7CF0BBBE-D134-40A6-B09D-06B03611461E}" type="parTrans" cxnId="{90946FD4-E2AD-4A1A-A41F-57EAEE4F4066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B95B4414-C0FB-4E1F-8A1F-8ED422C046E9}" type="sibTrans" cxnId="{90946FD4-E2AD-4A1A-A41F-57EAEE4F4066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25DF256-A361-4274-857C-4EFF1685DDC8}">
      <dgm:prSet custT="1"/>
      <dgm:spPr/>
      <dgm:t>
        <a:bodyPr/>
        <a:lstStyle/>
        <a:p>
          <a:pPr algn="just"/>
          <a:r>
            <a:rPr lang="pt-BR" sz="1500">
              <a:latin typeface="Garamond" panose="02020404030301010803" pitchFamily="18" charset="0"/>
            </a:rPr>
            <a:t>Que procedimentos metodológicos se deve adotar para identificar, levantar, sistematizar o acervo sobre o PDDE possibilitando a analisar e avaliação da  memória institucional do PDDE?</a:t>
          </a:r>
        </a:p>
      </dgm:t>
    </dgm:pt>
    <dgm:pt modelId="{66879CD1-F286-4BD9-BBCD-9E1CF50E105C}" type="parTrans" cxnId="{91867A4E-D30A-470B-9192-62139FDB5EDE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5F53BD90-EEEC-4250-87A7-D04FE962D0B9}" type="sibTrans" cxnId="{91867A4E-D30A-470B-9192-62139FDB5EDE}">
      <dgm:prSet/>
      <dgm:spPr/>
      <dgm:t>
        <a:bodyPr/>
        <a:lstStyle/>
        <a:p>
          <a:pPr algn="just"/>
          <a:endParaRPr lang="pt-BR" sz="150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127F4AD5-DBBE-4353-9E02-FABB992B351A}" type="pres">
      <dgm:prSet presAssocID="{EBE77A65-3B6D-4E52-90E2-DF272C2B9370}" presName="Name0" presStyleCnt="0">
        <dgm:presLayoutVars>
          <dgm:dir/>
          <dgm:resizeHandles val="exact"/>
        </dgm:presLayoutVars>
      </dgm:prSet>
      <dgm:spPr/>
    </dgm:pt>
    <dgm:pt modelId="{A7708A2D-58C7-470D-AD66-AA9F77B4E295}" type="pres">
      <dgm:prSet presAssocID="{0364A69B-8383-4E66-A55D-D0E872F4D301}" presName="composite" presStyleCnt="0"/>
      <dgm:spPr/>
    </dgm:pt>
    <dgm:pt modelId="{88D65E59-92D1-40BD-9404-277C030AC79E}" type="pres">
      <dgm:prSet presAssocID="{0364A69B-8383-4E66-A55D-D0E872F4D301}" presName="rect1" presStyleLbl="trAlignAcc1" presStyleIdx="0" presStyleCnt="6">
        <dgm:presLayoutVars>
          <dgm:bulletEnabled val="1"/>
        </dgm:presLayoutVars>
      </dgm:prSet>
      <dgm:spPr/>
    </dgm:pt>
    <dgm:pt modelId="{4DCDBE8A-3FE1-4613-98D1-21E9999F0665}" type="pres">
      <dgm:prSet presAssocID="{0364A69B-8383-4E66-A55D-D0E872F4D301}" presName="rect2" presStyleLbl="fgImgPlace1" presStyleIdx="0" presStyleCnt="6"/>
      <dgm:spPr/>
    </dgm:pt>
    <dgm:pt modelId="{EBC002B9-EDEE-4993-B39B-D281C95E8DC9}" type="pres">
      <dgm:prSet presAssocID="{4FF25F92-95EA-4DDE-B96F-144B046456FE}" presName="sibTrans" presStyleCnt="0"/>
      <dgm:spPr/>
    </dgm:pt>
    <dgm:pt modelId="{8DBC0EE5-BFE4-4848-931F-D61BB2D4F385}" type="pres">
      <dgm:prSet presAssocID="{324C48E5-B9E0-4EEC-8543-3BD7193DEA14}" presName="composite" presStyleCnt="0"/>
      <dgm:spPr/>
    </dgm:pt>
    <dgm:pt modelId="{F0F24529-8E22-465B-99F0-B7E065C70374}" type="pres">
      <dgm:prSet presAssocID="{324C48E5-B9E0-4EEC-8543-3BD7193DEA14}" presName="rect1" presStyleLbl="trAlignAcc1" presStyleIdx="1" presStyleCnt="6">
        <dgm:presLayoutVars>
          <dgm:bulletEnabled val="1"/>
        </dgm:presLayoutVars>
      </dgm:prSet>
      <dgm:spPr/>
    </dgm:pt>
    <dgm:pt modelId="{83008B84-5030-496A-A759-2C4C497C3C6E}" type="pres">
      <dgm:prSet presAssocID="{324C48E5-B9E0-4EEC-8543-3BD7193DEA14}" presName="rect2" presStyleLbl="fgImgPlace1" presStyleIdx="1" presStyleCnt="6"/>
      <dgm:spPr/>
    </dgm:pt>
    <dgm:pt modelId="{987965DE-433C-417E-8D2F-33FBEB629DD7}" type="pres">
      <dgm:prSet presAssocID="{8EC9A4A7-C4BF-4C71-8027-0142140B4D3B}" presName="sibTrans" presStyleCnt="0"/>
      <dgm:spPr/>
    </dgm:pt>
    <dgm:pt modelId="{95C49027-CEE5-4AA2-932A-63D414FDF189}" type="pres">
      <dgm:prSet presAssocID="{58C88ECD-667C-43F3-A2B8-57FF60706866}" presName="composite" presStyleCnt="0"/>
      <dgm:spPr/>
    </dgm:pt>
    <dgm:pt modelId="{11A5902E-34C8-4441-8243-71AD5AB77C2C}" type="pres">
      <dgm:prSet presAssocID="{58C88ECD-667C-43F3-A2B8-57FF60706866}" presName="rect1" presStyleLbl="trAlignAcc1" presStyleIdx="2" presStyleCnt="6">
        <dgm:presLayoutVars>
          <dgm:bulletEnabled val="1"/>
        </dgm:presLayoutVars>
      </dgm:prSet>
      <dgm:spPr/>
    </dgm:pt>
    <dgm:pt modelId="{1A4144D8-92AD-4CBC-A054-D9B05404F881}" type="pres">
      <dgm:prSet presAssocID="{58C88ECD-667C-43F3-A2B8-57FF60706866}" presName="rect2" presStyleLbl="fgImgPlace1" presStyleIdx="2" presStyleCnt="6"/>
      <dgm:spPr/>
    </dgm:pt>
    <dgm:pt modelId="{E5130266-D4F6-4682-B0D3-4EC9C361B07C}" type="pres">
      <dgm:prSet presAssocID="{EACD2525-8CFB-4C1B-9A14-14F54CDAF119}" presName="sibTrans" presStyleCnt="0"/>
      <dgm:spPr/>
    </dgm:pt>
    <dgm:pt modelId="{3D061CF1-88DE-4F29-8BD6-E7DDF52444AE}" type="pres">
      <dgm:prSet presAssocID="{0C7B3DC5-8FC0-4857-A9C8-81CDAD6BD762}" presName="composite" presStyleCnt="0"/>
      <dgm:spPr/>
    </dgm:pt>
    <dgm:pt modelId="{879DCD64-DF66-4C3D-A739-FC99DCD33ED7}" type="pres">
      <dgm:prSet presAssocID="{0C7B3DC5-8FC0-4857-A9C8-81CDAD6BD762}" presName="rect1" presStyleLbl="trAlignAcc1" presStyleIdx="3" presStyleCnt="6">
        <dgm:presLayoutVars>
          <dgm:bulletEnabled val="1"/>
        </dgm:presLayoutVars>
      </dgm:prSet>
      <dgm:spPr/>
    </dgm:pt>
    <dgm:pt modelId="{D8E48142-AE5B-4B7F-BA12-7F4E8CE8D1F4}" type="pres">
      <dgm:prSet presAssocID="{0C7B3DC5-8FC0-4857-A9C8-81CDAD6BD762}" presName="rect2" presStyleLbl="fgImgPlace1" presStyleIdx="3" presStyleCnt="6"/>
      <dgm:spPr/>
    </dgm:pt>
    <dgm:pt modelId="{B9C6ED64-FA63-41F7-9058-D452D269FAA0}" type="pres">
      <dgm:prSet presAssocID="{17D8F8C3-2F73-4E96-BFE5-25706A6B0D2F}" presName="sibTrans" presStyleCnt="0"/>
      <dgm:spPr/>
    </dgm:pt>
    <dgm:pt modelId="{B0D9BE30-A84D-448A-B103-249FF81BA6A1}" type="pres">
      <dgm:prSet presAssocID="{A28CFF86-7721-48BF-BD5D-9221FF7E57F5}" presName="composite" presStyleCnt="0"/>
      <dgm:spPr/>
    </dgm:pt>
    <dgm:pt modelId="{721E80BD-FCD5-442F-9632-27979F380447}" type="pres">
      <dgm:prSet presAssocID="{A28CFF86-7721-48BF-BD5D-9221FF7E57F5}" presName="rect1" presStyleLbl="trAlignAcc1" presStyleIdx="4" presStyleCnt="6">
        <dgm:presLayoutVars>
          <dgm:bulletEnabled val="1"/>
        </dgm:presLayoutVars>
      </dgm:prSet>
      <dgm:spPr/>
    </dgm:pt>
    <dgm:pt modelId="{B7EA352B-63FA-4D9D-A1D1-18C11445ED68}" type="pres">
      <dgm:prSet presAssocID="{A28CFF86-7721-48BF-BD5D-9221FF7E57F5}" presName="rect2" presStyleLbl="fgImgPlace1" presStyleIdx="4" presStyleCnt="6"/>
      <dgm:spPr/>
    </dgm:pt>
    <dgm:pt modelId="{AEF9CEC5-B6A6-4F42-8A6A-294DBF329135}" type="pres">
      <dgm:prSet presAssocID="{B95B4414-C0FB-4E1F-8A1F-8ED422C046E9}" presName="sibTrans" presStyleCnt="0"/>
      <dgm:spPr/>
    </dgm:pt>
    <dgm:pt modelId="{7B3301F6-F078-4624-8C7D-7E15636968A2}" type="pres">
      <dgm:prSet presAssocID="{F25DF256-A361-4274-857C-4EFF1685DDC8}" presName="composite" presStyleCnt="0"/>
      <dgm:spPr/>
    </dgm:pt>
    <dgm:pt modelId="{C3EF50D0-4501-41D3-A24B-535CB9BEB35B}" type="pres">
      <dgm:prSet presAssocID="{F25DF256-A361-4274-857C-4EFF1685DDC8}" presName="rect1" presStyleLbl="trAlignAcc1" presStyleIdx="5" presStyleCnt="6">
        <dgm:presLayoutVars>
          <dgm:bulletEnabled val="1"/>
        </dgm:presLayoutVars>
      </dgm:prSet>
      <dgm:spPr/>
    </dgm:pt>
    <dgm:pt modelId="{9096DDE9-C7F5-4562-9EC8-393A5DC94980}" type="pres">
      <dgm:prSet presAssocID="{F25DF256-A361-4274-857C-4EFF1685DDC8}" presName="rect2" presStyleLbl="fgImgPlace1" presStyleIdx="5" presStyleCnt="6"/>
      <dgm:spPr/>
    </dgm:pt>
  </dgm:ptLst>
  <dgm:cxnLst>
    <dgm:cxn modelId="{43345501-C121-4FB3-A1E1-727C8B893D5F}" type="presOf" srcId="{0364A69B-8383-4E66-A55D-D0E872F4D301}" destId="{88D65E59-92D1-40BD-9404-277C030AC79E}" srcOrd="0" destOrd="0" presId="urn:microsoft.com/office/officeart/2008/layout/PictureStrips"/>
    <dgm:cxn modelId="{23AF5B09-B9FE-4149-82AF-3394B7C70E24}" srcId="{EBE77A65-3B6D-4E52-90E2-DF272C2B9370}" destId="{324C48E5-B9E0-4EEC-8543-3BD7193DEA14}" srcOrd="1" destOrd="0" parTransId="{1992CDD3-8A95-44FF-B847-CC07F462A907}" sibTransId="{8EC9A4A7-C4BF-4C71-8027-0142140B4D3B}"/>
    <dgm:cxn modelId="{980B6B45-DCC8-41E9-8FA3-EC4EDDFDF52C}" srcId="{EBE77A65-3B6D-4E52-90E2-DF272C2B9370}" destId="{0C7B3DC5-8FC0-4857-A9C8-81CDAD6BD762}" srcOrd="3" destOrd="0" parTransId="{8E51C130-D505-4A27-B86D-C0A2E469BED7}" sibTransId="{17D8F8C3-2F73-4E96-BFE5-25706A6B0D2F}"/>
    <dgm:cxn modelId="{732C6C65-6E65-4481-B496-FA6B0C661ABD}" type="presOf" srcId="{EBE77A65-3B6D-4E52-90E2-DF272C2B9370}" destId="{127F4AD5-DBBE-4353-9E02-FABB992B351A}" srcOrd="0" destOrd="0" presId="urn:microsoft.com/office/officeart/2008/layout/PictureStrips"/>
    <dgm:cxn modelId="{91867A4E-D30A-470B-9192-62139FDB5EDE}" srcId="{EBE77A65-3B6D-4E52-90E2-DF272C2B9370}" destId="{F25DF256-A361-4274-857C-4EFF1685DDC8}" srcOrd="5" destOrd="0" parTransId="{66879CD1-F286-4BD9-BBCD-9E1CF50E105C}" sibTransId="{5F53BD90-EEEC-4250-87A7-D04FE962D0B9}"/>
    <dgm:cxn modelId="{5140B87E-E836-4A12-B6B7-0A5B640F442E}" srcId="{EBE77A65-3B6D-4E52-90E2-DF272C2B9370}" destId="{58C88ECD-667C-43F3-A2B8-57FF60706866}" srcOrd="2" destOrd="0" parTransId="{95A5F2B6-2C17-4618-BE5A-F3572F182F31}" sibTransId="{EACD2525-8CFB-4C1B-9A14-14F54CDAF119}"/>
    <dgm:cxn modelId="{01D46F8F-A302-4D73-BA94-9509DD4D6018}" type="presOf" srcId="{324C48E5-B9E0-4EEC-8543-3BD7193DEA14}" destId="{F0F24529-8E22-465B-99F0-B7E065C70374}" srcOrd="0" destOrd="0" presId="urn:microsoft.com/office/officeart/2008/layout/PictureStrips"/>
    <dgm:cxn modelId="{2E39BCA6-CA25-4E81-AB6D-4956A6D06C2D}" type="presOf" srcId="{58C88ECD-667C-43F3-A2B8-57FF60706866}" destId="{11A5902E-34C8-4441-8243-71AD5AB77C2C}" srcOrd="0" destOrd="0" presId="urn:microsoft.com/office/officeart/2008/layout/PictureStrips"/>
    <dgm:cxn modelId="{E0EF3EC0-3C5E-44F9-B58D-7B18810490A0}" type="presOf" srcId="{A28CFF86-7721-48BF-BD5D-9221FF7E57F5}" destId="{721E80BD-FCD5-442F-9632-27979F380447}" srcOrd="0" destOrd="0" presId="urn:microsoft.com/office/officeart/2008/layout/PictureStrips"/>
    <dgm:cxn modelId="{44B426D0-C029-47A6-AA1D-C44083FF7126}" type="presOf" srcId="{0C7B3DC5-8FC0-4857-A9C8-81CDAD6BD762}" destId="{879DCD64-DF66-4C3D-A739-FC99DCD33ED7}" srcOrd="0" destOrd="0" presId="urn:microsoft.com/office/officeart/2008/layout/PictureStrips"/>
    <dgm:cxn modelId="{90946FD4-E2AD-4A1A-A41F-57EAEE4F4066}" srcId="{EBE77A65-3B6D-4E52-90E2-DF272C2B9370}" destId="{A28CFF86-7721-48BF-BD5D-9221FF7E57F5}" srcOrd="4" destOrd="0" parTransId="{7CF0BBBE-D134-40A6-B09D-06B03611461E}" sibTransId="{B95B4414-C0FB-4E1F-8A1F-8ED422C046E9}"/>
    <dgm:cxn modelId="{009D0BD5-1721-4B09-842C-A3A62E2F40A8}" srcId="{EBE77A65-3B6D-4E52-90E2-DF272C2B9370}" destId="{0364A69B-8383-4E66-A55D-D0E872F4D301}" srcOrd="0" destOrd="0" parTransId="{ACEF6EE3-F447-4D30-946C-01875FFDF193}" sibTransId="{4FF25F92-95EA-4DDE-B96F-144B046456FE}"/>
    <dgm:cxn modelId="{4BC375EA-5491-4ABD-833D-71985AF4F91F}" type="presOf" srcId="{F25DF256-A361-4274-857C-4EFF1685DDC8}" destId="{C3EF50D0-4501-41D3-A24B-535CB9BEB35B}" srcOrd="0" destOrd="0" presId="urn:microsoft.com/office/officeart/2008/layout/PictureStrips"/>
    <dgm:cxn modelId="{1EC2747D-9DCB-4279-B0FE-F68C5E08477B}" type="presParOf" srcId="{127F4AD5-DBBE-4353-9E02-FABB992B351A}" destId="{A7708A2D-58C7-470D-AD66-AA9F77B4E295}" srcOrd="0" destOrd="0" presId="urn:microsoft.com/office/officeart/2008/layout/PictureStrips"/>
    <dgm:cxn modelId="{C007EA3C-7749-411C-AC75-B2C333B930F1}" type="presParOf" srcId="{A7708A2D-58C7-470D-AD66-AA9F77B4E295}" destId="{88D65E59-92D1-40BD-9404-277C030AC79E}" srcOrd="0" destOrd="0" presId="urn:microsoft.com/office/officeart/2008/layout/PictureStrips"/>
    <dgm:cxn modelId="{8103B5B2-1258-4C73-8D19-522A9B3BCFEB}" type="presParOf" srcId="{A7708A2D-58C7-470D-AD66-AA9F77B4E295}" destId="{4DCDBE8A-3FE1-4613-98D1-21E9999F0665}" srcOrd="1" destOrd="0" presId="urn:microsoft.com/office/officeart/2008/layout/PictureStrips"/>
    <dgm:cxn modelId="{08B8F210-E618-4D6A-A85C-E0474B28E3B6}" type="presParOf" srcId="{127F4AD5-DBBE-4353-9E02-FABB992B351A}" destId="{EBC002B9-EDEE-4993-B39B-D281C95E8DC9}" srcOrd="1" destOrd="0" presId="urn:microsoft.com/office/officeart/2008/layout/PictureStrips"/>
    <dgm:cxn modelId="{A9A2C5B9-C22D-48CA-B77E-CA53A73BB37A}" type="presParOf" srcId="{127F4AD5-DBBE-4353-9E02-FABB992B351A}" destId="{8DBC0EE5-BFE4-4848-931F-D61BB2D4F385}" srcOrd="2" destOrd="0" presId="urn:microsoft.com/office/officeart/2008/layout/PictureStrips"/>
    <dgm:cxn modelId="{54175733-BDD2-4574-9DAF-02FC465BC8F0}" type="presParOf" srcId="{8DBC0EE5-BFE4-4848-931F-D61BB2D4F385}" destId="{F0F24529-8E22-465B-99F0-B7E065C70374}" srcOrd="0" destOrd="0" presId="urn:microsoft.com/office/officeart/2008/layout/PictureStrips"/>
    <dgm:cxn modelId="{86CC54D4-9C19-4C7D-8DFE-2CEBC72A7723}" type="presParOf" srcId="{8DBC0EE5-BFE4-4848-931F-D61BB2D4F385}" destId="{83008B84-5030-496A-A759-2C4C497C3C6E}" srcOrd="1" destOrd="0" presId="urn:microsoft.com/office/officeart/2008/layout/PictureStrips"/>
    <dgm:cxn modelId="{AD2DA616-4686-4898-B375-CA94A30684C7}" type="presParOf" srcId="{127F4AD5-DBBE-4353-9E02-FABB992B351A}" destId="{987965DE-433C-417E-8D2F-33FBEB629DD7}" srcOrd="3" destOrd="0" presId="urn:microsoft.com/office/officeart/2008/layout/PictureStrips"/>
    <dgm:cxn modelId="{7F954F2A-9ABC-4DFA-85E2-DEA0EC6ECF9E}" type="presParOf" srcId="{127F4AD5-DBBE-4353-9E02-FABB992B351A}" destId="{95C49027-CEE5-4AA2-932A-63D414FDF189}" srcOrd="4" destOrd="0" presId="urn:microsoft.com/office/officeart/2008/layout/PictureStrips"/>
    <dgm:cxn modelId="{C73BF5D1-59B9-4943-9B85-3D3CE6B6B6ED}" type="presParOf" srcId="{95C49027-CEE5-4AA2-932A-63D414FDF189}" destId="{11A5902E-34C8-4441-8243-71AD5AB77C2C}" srcOrd="0" destOrd="0" presId="urn:microsoft.com/office/officeart/2008/layout/PictureStrips"/>
    <dgm:cxn modelId="{2E0FCD10-0DF6-45F2-8210-B77DB445CB29}" type="presParOf" srcId="{95C49027-CEE5-4AA2-932A-63D414FDF189}" destId="{1A4144D8-92AD-4CBC-A054-D9B05404F881}" srcOrd="1" destOrd="0" presId="urn:microsoft.com/office/officeart/2008/layout/PictureStrips"/>
    <dgm:cxn modelId="{020A5C24-D19F-40F2-A3ED-3EB3A1022AA5}" type="presParOf" srcId="{127F4AD5-DBBE-4353-9E02-FABB992B351A}" destId="{E5130266-D4F6-4682-B0D3-4EC9C361B07C}" srcOrd="5" destOrd="0" presId="urn:microsoft.com/office/officeart/2008/layout/PictureStrips"/>
    <dgm:cxn modelId="{A1DBD448-C325-4F17-9C38-F36E62C366C3}" type="presParOf" srcId="{127F4AD5-DBBE-4353-9E02-FABB992B351A}" destId="{3D061CF1-88DE-4F29-8BD6-E7DDF52444AE}" srcOrd="6" destOrd="0" presId="urn:microsoft.com/office/officeart/2008/layout/PictureStrips"/>
    <dgm:cxn modelId="{A6CE7958-7A68-4ACD-A64D-854815642523}" type="presParOf" srcId="{3D061CF1-88DE-4F29-8BD6-E7DDF52444AE}" destId="{879DCD64-DF66-4C3D-A739-FC99DCD33ED7}" srcOrd="0" destOrd="0" presId="urn:microsoft.com/office/officeart/2008/layout/PictureStrips"/>
    <dgm:cxn modelId="{8D9F88F5-378C-432E-8D12-19F62839BA87}" type="presParOf" srcId="{3D061CF1-88DE-4F29-8BD6-E7DDF52444AE}" destId="{D8E48142-AE5B-4B7F-BA12-7F4E8CE8D1F4}" srcOrd="1" destOrd="0" presId="urn:microsoft.com/office/officeart/2008/layout/PictureStrips"/>
    <dgm:cxn modelId="{245E8F20-E86B-4040-A815-CDA8CD3E7317}" type="presParOf" srcId="{127F4AD5-DBBE-4353-9E02-FABB992B351A}" destId="{B9C6ED64-FA63-41F7-9058-D452D269FAA0}" srcOrd="7" destOrd="0" presId="urn:microsoft.com/office/officeart/2008/layout/PictureStrips"/>
    <dgm:cxn modelId="{C239EC35-00A4-4C97-ADEB-7C15E862D7C9}" type="presParOf" srcId="{127F4AD5-DBBE-4353-9E02-FABB992B351A}" destId="{B0D9BE30-A84D-448A-B103-249FF81BA6A1}" srcOrd="8" destOrd="0" presId="urn:microsoft.com/office/officeart/2008/layout/PictureStrips"/>
    <dgm:cxn modelId="{04D80E68-1B24-4CF1-9B1D-93C5DED8184D}" type="presParOf" srcId="{B0D9BE30-A84D-448A-B103-249FF81BA6A1}" destId="{721E80BD-FCD5-442F-9632-27979F380447}" srcOrd="0" destOrd="0" presId="urn:microsoft.com/office/officeart/2008/layout/PictureStrips"/>
    <dgm:cxn modelId="{63DAD09F-F45C-4A35-861A-DDDD34D6DA8E}" type="presParOf" srcId="{B0D9BE30-A84D-448A-B103-249FF81BA6A1}" destId="{B7EA352B-63FA-4D9D-A1D1-18C11445ED68}" srcOrd="1" destOrd="0" presId="urn:microsoft.com/office/officeart/2008/layout/PictureStrips"/>
    <dgm:cxn modelId="{9B546347-DC6E-4FDC-B97D-B8D87534692E}" type="presParOf" srcId="{127F4AD5-DBBE-4353-9E02-FABB992B351A}" destId="{AEF9CEC5-B6A6-4F42-8A6A-294DBF329135}" srcOrd="9" destOrd="0" presId="urn:microsoft.com/office/officeart/2008/layout/PictureStrips"/>
    <dgm:cxn modelId="{A7818BA4-5EE1-4805-B702-61A30992205E}" type="presParOf" srcId="{127F4AD5-DBBE-4353-9E02-FABB992B351A}" destId="{7B3301F6-F078-4624-8C7D-7E15636968A2}" srcOrd="10" destOrd="0" presId="urn:microsoft.com/office/officeart/2008/layout/PictureStrips"/>
    <dgm:cxn modelId="{2945628B-83BE-4080-A2B0-1261E7637A93}" type="presParOf" srcId="{7B3301F6-F078-4624-8C7D-7E15636968A2}" destId="{C3EF50D0-4501-41D3-A24B-535CB9BEB35B}" srcOrd="0" destOrd="0" presId="urn:microsoft.com/office/officeart/2008/layout/PictureStrips"/>
    <dgm:cxn modelId="{16BAAE84-2F5F-4C65-9FBF-B998A1C9AC81}" type="presParOf" srcId="{7B3301F6-F078-4624-8C7D-7E15636968A2}" destId="{9096DDE9-C7F5-4562-9EC8-393A5DC9498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C5C868B-B896-476F-9AB7-EEC09FECA4A3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5BDD0FC8-E76D-4544-B627-FE5FAA9776CD}">
      <dgm:prSet phldrT="[Texto]"/>
      <dgm:spPr/>
      <dgm:t>
        <a:bodyPr/>
        <a:lstStyle/>
        <a:p>
          <a:r>
            <a:rPr lang="pt-BR">
              <a:solidFill>
                <a:schemeClr val="tx1"/>
              </a:solidFill>
              <a:latin typeface="Garamond" panose="02020404030301010803" pitchFamily="18" charset="0"/>
            </a:rPr>
            <a:t>Avaliação e PDDE</a:t>
          </a:r>
          <a:endParaRPr lang="pt-BR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6BE62E1F-653E-47A3-99C2-2ABED1C43397}" type="parTrans" cxnId="{CA5CD934-57CB-4217-9014-E65B9771275C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02E6ABD4-A0BF-4568-965B-04A7A6B0DEE6}" type="sibTrans" cxnId="{CA5CD934-57CB-4217-9014-E65B9771275C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2D71637B-E347-4DAE-975C-03781E360968}">
      <dgm:prSet phldrT="[Texto]" custT="1"/>
      <dgm:spPr/>
      <dgm:t>
        <a:bodyPr/>
        <a:lstStyle/>
        <a:p>
          <a:pPr algn="l"/>
          <a:r>
            <a:rPr lang="pt-BR" sz="1800">
              <a:solidFill>
                <a:schemeClr val="tx1"/>
              </a:solidFill>
              <a:latin typeface="Garamond" panose="02020404030301010803" pitchFamily="18" charset="0"/>
            </a:rPr>
            <a:t>Vamos considerar na avaliação da Memória do PDDE, uma política pública de financiamento da educação, como um procedimento capaz de estabelecer uma relação de causalidade entre um fenômeno e seus alcances.</a:t>
          </a:r>
          <a:endParaRPr lang="pt-BR" sz="18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34914A59-C3CC-47B6-AF97-9AB34ADA3329}" type="parTrans" cxnId="{877831F1-16F0-4F14-BEAD-30685AC77548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1FEC097B-9CDF-4665-88BF-65DFF4194BF7}" type="sibTrans" cxnId="{877831F1-16F0-4F14-BEAD-30685AC77548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5E9C7BCF-69E4-427F-A0C5-3EF408712601}">
      <dgm:prSet phldrT="[Texto]"/>
      <dgm:spPr/>
      <dgm:t>
        <a:bodyPr/>
        <a:lstStyle/>
        <a:p>
          <a:r>
            <a:rPr lang="pt-BR">
              <a:solidFill>
                <a:schemeClr val="tx1"/>
              </a:solidFill>
              <a:latin typeface="Garamond" panose="02020404030301010803" pitchFamily="18" charset="0"/>
            </a:rPr>
            <a:t>Políticas e Políticas públicas: compreensão e conceitos </a:t>
          </a:r>
          <a:endParaRPr lang="pt-BR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27B92DF7-C5BD-49B9-AE06-139C29FDF255}" type="parTrans" cxnId="{79A0DB40-B63E-4DC5-BC4B-5B37CBC2DF4E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45709D4E-F156-41DD-8B49-797F554FF1D5}" type="sibTrans" cxnId="{79A0DB40-B63E-4DC5-BC4B-5B37CBC2DF4E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B05EFE0B-388B-412D-A833-4BCDE0541328}">
      <dgm:prSet phldrT="[Texto]" custT="1"/>
      <dgm:spPr/>
      <dgm:t>
        <a:bodyPr/>
        <a:lstStyle/>
        <a:p>
          <a:r>
            <a:rPr lang="pt-BR" sz="1800">
              <a:solidFill>
                <a:schemeClr val="tx1"/>
              </a:solidFill>
              <a:latin typeface="Garamond" panose="02020404030301010803" pitchFamily="18" charset="0"/>
            </a:rPr>
            <a:t>Azevedo (2003, p.38 apud. OLIVEIRA, 2010, p.2), defende que “política pública é tudo o que um governo faz e deixa de fazer, com todos os impactos de suas ações e de suas omissões.</a:t>
          </a:r>
          <a:endParaRPr lang="pt-BR" sz="18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7DD3F92D-5976-4420-9ECA-10FA3764D7F2}" type="parTrans" cxnId="{F3E7B6D7-09D2-4E3A-8A01-90CDBEF773A5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97558F6-D6CF-41CB-9846-80CA27E99132}" type="sibTrans" cxnId="{F3E7B6D7-09D2-4E3A-8A01-90CDBEF773A5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9DC5E4E8-4D93-40E3-AA49-6D9C5F37F217}">
      <dgm:prSet phldrT="[Texto]"/>
      <dgm:spPr/>
      <dgm:t>
        <a:bodyPr/>
        <a:lstStyle/>
        <a:p>
          <a:r>
            <a:rPr lang="pt-BR">
              <a:solidFill>
                <a:schemeClr val="tx1"/>
              </a:solidFill>
              <a:latin typeface="Garamond" panose="02020404030301010803" pitchFamily="18" charset="0"/>
            </a:rPr>
            <a:t>Políticas Educacionais </a:t>
          </a:r>
          <a:endParaRPr lang="pt-BR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238A98CD-2A8F-462E-8588-445096AAA1B4}" type="parTrans" cxnId="{3C754530-7A98-499A-AFC4-155E0397618F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BBAD1A5C-2DC7-4EE0-8AF9-BE00F4AF6D94}" type="sibTrans" cxnId="{3C754530-7A98-499A-AFC4-155E0397618F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65CA90C-BC1B-4A58-9E1C-78ECAAE1B97C}">
      <dgm:prSet phldrT="[Texto]" custT="1"/>
      <dgm:spPr/>
      <dgm:t>
        <a:bodyPr/>
        <a:lstStyle/>
        <a:p>
          <a:r>
            <a:rPr lang="pt-BR" sz="1600">
              <a:solidFill>
                <a:schemeClr val="tx1"/>
              </a:solidFill>
              <a:latin typeface="Garamond" panose="02020404030301010803" pitchFamily="18" charset="0"/>
            </a:rPr>
            <a:t>Situa-se o PDDE, como uma política pública educacional do Estado que vem “acompanhando movimentos históricos de modificação da realidade, de disputas e contradições de interesse, entre governantes e governados da dualidade do Estado – que é tanto público quanto defensor dos interesses privados (VIANA, 2020, p. 137).</a:t>
          </a:r>
          <a:endParaRPr lang="pt-BR" sz="16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F7CCCF9B-BC65-4373-9A40-7BB164345ECF}" type="parTrans" cxnId="{121507C5-A0F3-47FA-B78A-C8C7D946AC54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631F75C0-C74E-44EC-BC3B-D4D6C2B6BF72}" type="sibTrans" cxnId="{121507C5-A0F3-47FA-B78A-C8C7D946AC54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D38264D9-2C52-4B8F-920F-B10FD78F3A2E}" type="pres">
      <dgm:prSet presAssocID="{BC5C868B-B896-476F-9AB7-EEC09FECA4A3}" presName="Name0" presStyleCnt="0">
        <dgm:presLayoutVars>
          <dgm:dir/>
          <dgm:animOne val="branch"/>
          <dgm:animLvl val="lvl"/>
        </dgm:presLayoutVars>
      </dgm:prSet>
      <dgm:spPr/>
    </dgm:pt>
    <dgm:pt modelId="{288BD47D-0BBA-44F2-ACAD-98C3A0718DC3}" type="pres">
      <dgm:prSet presAssocID="{5BDD0FC8-E76D-4544-B627-FE5FAA9776CD}" presName="chaos" presStyleCnt="0"/>
      <dgm:spPr/>
    </dgm:pt>
    <dgm:pt modelId="{97FE2A37-3280-458F-BE47-AE84F7D9DA23}" type="pres">
      <dgm:prSet presAssocID="{5BDD0FC8-E76D-4544-B627-FE5FAA9776CD}" presName="parTx1" presStyleLbl="revTx" presStyleIdx="0" presStyleCnt="5"/>
      <dgm:spPr/>
    </dgm:pt>
    <dgm:pt modelId="{6A69D177-0B18-4332-BFAD-7E8E1C80992B}" type="pres">
      <dgm:prSet presAssocID="{5BDD0FC8-E76D-4544-B627-FE5FAA9776CD}" presName="desTx1" presStyleLbl="revTx" presStyleIdx="1" presStyleCnt="5" custScaleX="112816">
        <dgm:presLayoutVars>
          <dgm:bulletEnabled val="1"/>
        </dgm:presLayoutVars>
      </dgm:prSet>
      <dgm:spPr/>
    </dgm:pt>
    <dgm:pt modelId="{57AE00DC-1411-4D9D-92E4-61DBA8087EBD}" type="pres">
      <dgm:prSet presAssocID="{5BDD0FC8-E76D-4544-B627-FE5FAA9776CD}" presName="c1" presStyleLbl="node1" presStyleIdx="0" presStyleCnt="19"/>
      <dgm:spPr/>
    </dgm:pt>
    <dgm:pt modelId="{FD002815-26AC-4CCF-883C-B85E17912259}" type="pres">
      <dgm:prSet presAssocID="{5BDD0FC8-E76D-4544-B627-FE5FAA9776CD}" presName="c2" presStyleLbl="node1" presStyleIdx="1" presStyleCnt="19"/>
      <dgm:spPr/>
    </dgm:pt>
    <dgm:pt modelId="{68A82B35-9961-4D61-9921-A6EEB338FDA3}" type="pres">
      <dgm:prSet presAssocID="{5BDD0FC8-E76D-4544-B627-FE5FAA9776CD}" presName="c3" presStyleLbl="node1" presStyleIdx="2" presStyleCnt="19"/>
      <dgm:spPr/>
    </dgm:pt>
    <dgm:pt modelId="{2DBB72E5-4C11-4DE2-8D4E-60740405B21F}" type="pres">
      <dgm:prSet presAssocID="{5BDD0FC8-E76D-4544-B627-FE5FAA9776CD}" presName="c4" presStyleLbl="node1" presStyleIdx="3" presStyleCnt="19"/>
      <dgm:spPr/>
    </dgm:pt>
    <dgm:pt modelId="{7125CBC6-7A64-4B75-9B54-88C22537691D}" type="pres">
      <dgm:prSet presAssocID="{5BDD0FC8-E76D-4544-B627-FE5FAA9776CD}" presName="c5" presStyleLbl="node1" presStyleIdx="4" presStyleCnt="19"/>
      <dgm:spPr/>
    </dgm:pt>
    <dgm:pt modelId="{3AB45201-68A1-4A9C-AB17-635FDF2918AE}" type="pres">
      <dgm:prSet presAssocID="{5BDD0FC8-E76D-4544-B627-FE5FAA9776CD}" presName="c6" presStyleLbl="node1" presStyleIdx="5" presStyleCnt="19"/>
      <dgm:spPr/>
    </dgm:pt>
    <dgm:pt modelId="{A3CE1C71-822A-46F8-8D4E-B5CA606D55A9}" type="pres">
      <dgm:prSet presAssocID="{5BDD0FC8-E76D-4544-B627-FE5FAA9776CD}" presName="c7" presStyleLbl="node1" presStyleIdx="6" presStyleCnt="19"/>
      <dgm:spPr/>
    </dgm:pt>
    <dgm:pt modelId="{A2DD4DA5-15F0-4EF5-811A-9612EBFDE569}" type="pres">
      <dgm:prSet presAssocID="{5BDD0FC8-E76D-4544-B627-FE5FAA9776CD}" presName="c8" presStyleLbl="node1" presStyleIdx="7" presStyleCnt="19"/>
      <dgm:spPr/>
    </dgm:pt>
    <dgm:pt modelId="{6362AAF0-4BDC-4E62-A5A5-6A4657D49F82}" type="pres">
      <dgm:prSet presAssocID="{5BDD0FC8-E76D-4544-B627-FE5FAA9776CD}" presName="c9" presStyleLbl="node1" presStyleIdx="8" presStyleCnt="19"/>
      <dgm:spPr/>
    </dgm:pt>
    <dgm:pt modelId="{411D0771-8097-45A1-95AE-41F904576B30}" type="pres">
      <dgm:prSet presAssocID="{5BDD0FC8-E76D-4544-B627-FE5FAA9776CD}" presName="c10" presStyleLbl="node1" presStyleIdx="9" presStyleCnt="19"/>
      <dgm:spPr/>
    </dgm:pt>
    <dgm:pt modelId="{6C4FB7C7-1834-483F-A473-C7DCE62EB790}" type="pres">
      <dgm:prSet presAssocID="{5BDD0FC8-E76D-4544-B627-FE5FAA9776CD}" presName="c11" presStyleLbl="node1" presStyleIdx="10" presStyleCnt="19"/>
      <dgm:spPr/>
    </dgm:pt>
    <dgm:pt modelId="{19129779-5479-4B12-A36D-9ED75F5F6D84}" type="pres">
      <dgm:prSet presAssocID="{5BDD0FC8-E76D-4544-B627-FE5FAA9776CD}" presName="c12" presStyleLbl="node1" presStyleIdx="11" presStyleCnt="19"/>
      <dgm:spPr/>
    </dgm:pt>
    <dgm:pt modelId="{8ECAC1C8-8655-48DA-987E-5374F49F2135}" type="pres">
      <dgm:prSet presAssocID="{5BDD0FC8-E76D-4544-B627-FE5FAA9776CD}" presName="c13" presStyleLbl="node1" presStyleIdx="12" presStyleCnt="19"/>
      <dgm:spPr/>
    </dgm:pt>
    <dgm:pt modelId="{71603F14-5AE9-42ED-899E-480F657BF1F6}" type="pres">
      <dgm:prSet presAssocID="{5BDD0FC8-E76D-4544-B627-FE5FAA9776CD}" presName="c14" presStyleLbl="node1" presStyleIdx="13" presStyleCnt="19"/>
      <dgm:spPr/>
    </dgm:pt>
    <dgm:pt modelId="{FEB6801F-22CE-4EB4-962D-062E51220BDE}" type="pres">
      <dgm:prSet presAssocID="{5BDD0FC8-E76D-4544-B627-FE5FAA9776CD}" presName="c15" presStyleLbl="node1" presStyleIdx="14" presStyleCnt="19"/>
      <dgm:spPr/>
    </dgm:pt>
    <dgm:pt modelId="{3A28CC0E-68F0-4360-BE0A-1FF9D8B2388B}" type="pres">
      <dgm:prSet presAssocID="{5BDD0FC8-E76D-4544-B627-FE5FAA9776CD}" presName="c16" presStyleLbl="node1" presStyleIdx="15" presStyleCnt="19"/>
      <dgm:spPr/>
    </dgm:pt>
    <dgm:pt modelId="{88944C66-0D1D-42E1-B4C8-D2BB4FE7CD95}" type="pres">
      <dgm:prSet presAssocID="{5BDD0FC8-E76D-4544-B627-FE5FAA9776CD}" presName="c17" presStyleLbl="node1" presStyleIdx="16" presStyleCnt="19"/>
      <dgm:spPr/>
    </dgm:pt>
    <dgm:pt modelId="{DE8E3907-CAC4-4B1B-BF40-71FCAD8D67D3}" type="pres">
      <dgm:prSet presAssocID="{5BDD0FC8-E76D-4544-B627-FE5FAA9776CD}" presName="c18" presStyleLbl="node1" presStyleIdx="17" presStyleCnt="19"/>
      <dgm:spPr/>
    </dgm:pt>
    <dgm:pt modelId="{C8C32E74-07A0-480D-A156-8F7402B57DE2}" type="pres">
      <dgm:prSet presAssocID="{02E6ABD4-A0BF-4568-965B-04A7A6B0DEE6}" presName="chevronComposite1" presStyleCnt="0"/>
      <dgm:spPr/>
    </dgm:pt>
    <dgm:pt modelId="{22731EFE-A451-4EAD-ADB8-A9FCD1B3EED7}" type="pres">
      <dgm:prSet presAssocID="{02E6ABD4-A0BF-4568-965B-04A7A6B0DEE6}" presName="chevron1" presStyleLbl="sibTrans2D1" presStyleIdx="0" presStyleCnt="2"/>
      <dgm:spPr/>
    </dgm:pt>
    <dgm:pt modelId="{EF3E4A42-9EFE-4F9B-BFA7-A1589646A56B}" type="pres">
      <dgm:prSet presAssocID="{02E6ABD4-A0BF-4568-965B-04A7A6B0DEE6}" presName="spChevron1" presStyleCnt="0"/>
      <dgm:spPr/>
    </dgm:pt>
    <dgm:pt modelId="{70072FAD-0451-4C02-B077-F121FE126E28}" type="pres">
      <dgm:prSet presAssocID="{5E9C7BCF-69E4-427F-A0C5-3EF408712601}" presName="middle" presStyleCnt="0"/>
      <dgm:spPr/>
    </dgm:pt>
    <dgm:pt modelId="{1E3CE8DD-CF74-4ACB-A1A0-95B6E4338D62}" type="pres">
      <dgm:prSet presAssocID="{5E9C7BCF-69E4-427F-A0C5-3EF408712601}" presName="parTxMid" presStyleLbl="revTx" presStyleIdx="2" presStyleCnt="5"/>
      <dgm:spPr/>
    </dgm:pt>
    <dgm:pt modelId="{85D1B651-9D0C-4365-BCC8-1E42119E4B6E}" type="pres">
      <dgm:prSet presAssocID="{5E9C7BCF-69E4-427F-A0C5-3EF408712601}" presName="desTxMid" presStyleLbl="revTx" presStyleIdx="3" presStyleCnt="5">
        <dgm:presLayoutVars>
          <dgm:bulletEnabled val="1"/>
        </dgm:presLayoutVars>
      </dgm:prSet>
      <dgm:spPr/>
    </dgm:pt>
    <dgm:pt modelId="{EF7C041D-2ABE-4E56-9B04-9CF4634866F7}" type="pres">
      <dgm:prSet presAssocID="{5E9C7BCF-69E4-427F-A0C5-3EF408712601}" presName="spMid" presStyleCnt="0"/>
      <dgm:spPr/>
    </dgm:pt>
    <dgm:pt modelId="{FE330217-5924-4A26-BCF8-2DF5FEE0B955}" type="pres">
      <dgm:prSet presAssocID="{45709D4E-F156-41DD-8B49-797F554FF1D5}" presName="chevronComposite1" presStyleCnt="0"/>
      <dgm:spPr/>
    </dgm:pt>
    <dgm:pt modelId="{D3278B6A-9750-4528-83F8-9C147452A0E9}" type="pres">
      <dgm:prSet presAssocID="{45709D4E-F156-41DD-8B49-797F554FF1D5}" presName="chevron1" presStyleLbl="sibTrans2D1" presStyleIdx="1" presStyleCnt="2"/>
      <dgm:spPr/>
    </dgm:pt>
    <dgm:pt modelId="{7E1E06C4-D16B-49AC-9BFF-61270B0D2808}" type="pres">
      <dgm:prSet presAssocID="{45709D4E-F156-41DD-8B49-797F554FF1D5}" presName="spChevron1" presStyleCnt="0"/>
      <dgm:spPr/>
    </dgm:pt>
    <dgm:pt modelId="{19502602-2D32-4FF9-9DDD-45FBF8A3A95F}" type="pres">
      <dgm:prSet presAssocID="{9DC5E4E8-4D93-40E3-AA49-6D9C5F37F217}" presName="last" presStyleCnt="0"/>
      <dgm:spPr/>
    </dgm:pt>
    <dgm:pt modelId="{3D50B062-91A7-4FD2-9BF5-B236832892BF}" type="pres">
      <dgm:prSet presAssocID="{9DC5E4E8-4D93-40E3-AA49-6D9C5F37F217}" presName="circleTx" presStyleLbl="node1" presStyleIdx="18" presStyleCnt="19"/>
      <dgm:spPr/>
    </dgm:pt>
    <dgm:pt modelId="{1D20157D-8DB1-4CD1-8BDE-97F30FE55F44}" type="pres">
      <dgm:prSet presAssocID="{9DC5E4E8-4D93-40E3-AA49-6D9C5F37F217}" presName="desTxN" presStyleLbl="revTx" presStyleIdx="4" presStyleCnt="5">
        <dgm:presLayoutVars>
          <dgm:bulletEnabled val="1"/>
        </dgm:presLayoutVars>
      </dgm:prSet>
      <dgm:spPr/>
    </dgm:pt>
    <dgm:pt modelId="{AB14D0BD-E419-477E-95C3-6B9E59855C01}" type="pres">
      <dgm:prSet presAssocID="{9DC5E4E8-4D93-40E3-AA49-6D9C5F37F217}" presName="spN" presStyleCnt="0"/>
      <dgm:spPr/>
    </dgm:pt>
  </dgm:ptLst>
  <dgm:cxnLst>
    <dgm:cxn modelId="{07A2AC1E-E02C-484C-9624-83ADFCF4D449}" type="presOf" srcId="{5BDD0FC8-E76D-4544-B627-FE5FAA9776CD}" destId="{97FE2A37-3280-458F-BE47-AE84F7D9DA23}" srcOrd="0" destOrd="0" presId="urn:microsoft.com/office/officeart/2009/3/layout/RandomtoResultProcess"/>
    <dgm:cxn modelId="{8AAD942F-EBAB-4700-B6F0-FBC2D5E285B0}" type="presOf" srcId="{5E9C7BCF-69E4-427F-A0C5-3EF408712601}" destId="{1E3CE8DD-CF74-4ACB-A1A0-95B6E4338D62}" srcOrd="0" destOrd="0" presId="urn:microsoft.com/office/officeart/2009/3/layout/RandomtoResultProcess"/>
    <dgm:cxn modelId="{3C754530-7A98-499A-AFC4-155E0397618F}" srcId="{BC5C868B-B896-476F-9AB7-EEC09FECA4A3}" destId="{9DC5E4E8-4D93-40E3-AA49-6D9C5F37F217}" srcOrd="2" destOrd="0" parTransId="{238A98CD-2A8F-462E-8588-445096AAA1B4}" sibTransId="{BBAD1A5C-2DC7-4EE0-8AF9-BE00F4AF6D94}"/>
    <dgm:cxn modelId="{CA5CD934-57CB-4217-9014-E65B9771275C}" srcId="{BC5C868B-B896-476F-9AB7-EEC09FECA4A3}" destId="{5BDD0FC8-E76D-4544-B627-FE5FAA9776CD}" srcOrd="0" destOrd="0" parTransId="{6BE62E1F-653E-47A3-99C2-2ABED1C43397}" sibTransId="{02E6ABD4-A0BF-4568-965B-04A7A6B0DEE6}"/>
    <dgm:cxn modelId="{E0BBF53C-DE96-4F46-AF76-6C4EFB4367B7}" type="presOf" srcId="{2D71637B-E347-4DAE-975C-03781E360968}" destId="{6A69D177-0B18-4332-BFAD-7E8E1C80992B}" srcOrd="0" destOrd="0" presId="urn:microsoft.com/office/officeart/2009/3/layout/RandomtoResultProcess"/>
    <dgm:cxn modelId="{79A0DB40-B63E-4DC5-BC4B-5B37CBC2DF4E}" srcId="{BC5C868B-B896-476F-9AB7-EEC09FECA4A3}" destId="{5E9C7BCF-69E4-427F-A0C5-3EF408712601}" srcOrd="1" destOrd="0" parTransId="{27B92DF7-C5BD-49B9-AE06-139C29FDF255}" sibTransId="{45709D4E-F156-41DD-8B49-797F554FF1D5}"/>
    <dgm:cxn modelId="{7639AC7B-1DF3-43DB-AEBE-823C3A3D727C}" type="presOf" srcId="{BC5C868B-B896-476F-9AB7-EEC09FECA4A3}" destId="{D38264D9-2C52-4B8F-920F-B10FD78F3A2E}" srcOrd="0" destOrd="0" presId="urn:microsoft.com/office/officeart/2009/3/layout/RandomtoResultProcess"/>
    <dgm:cxn modelId="{CA723091-E05C-4D2A-AA04-30E55B548FC2}" type="presOf" srcId="{9DC5E4E8-4D93-40E3-AA49-6D9C5F37F217}" destId="{3D50B062-91A7-4FD2-9BF5-B236832892BF}" srcOrd="0" destOrd="0" presId="urn:microsoft.com/office/officeart/2009/3/layout/RandomtoResultProcess"/>
    <dgm:cxn modelId="{121507C5-A0F3-47FA-B78A-C8C7D946AC54}" srcId="{9DC5E4E8-4D93-40E3-AA49-6D9C5F37F217}" destId="{F65CA90C-BC1B-4A58-9E1C-78ECAAE1B97C}" srcOrd="0" destOrd="0" parTransId="{F7CCCF9B-BC65-4373-9A40-7BB164345ECF}" sibTransId="{631F75C0-C74E-44EC-BC3B-D4D6C2B6BF72}"/>
    <dgm:cxn modelId="{F3E7B6D7-09D2-4E3A-8A01-90CDBEF773A5}" srcId="{5E9C7BCF-69E4-427F-A0C5-3EF408712601}" destId="{B05EFE0B-388B-412D-A833-4BCDE0541328}" srcOrd="0" destOrd="0" parTransId="{7DD3F92D-5976-4420-9ECA-10FA3764D7F2}" sibTransId="{F97558F6-D6CF-41CB-9846-80CA27E99132}"/>
    <dgm:cxn modelId="{96B694EB-1484-4747-A8C0-E3AAB0EB1DC8}" type="presOf" srcId="{F65CA90C-BC1B-4A58-9E1C-78ECAAE1B97C}" destId="{1D20157D-8DB1-4CD1-8BDE-97F30FE55F44}" srcOrd="0" destOrd="0" presId="urn:microsoft.com/office/officeart/2009/3/layout/RandomtoResultProcess"/>
    <dgm:cxn modelId="{877831F1-16F0-4F14-BEAD-30685AC77548}" srcId="{5BDD0FC8-E76D-4544-B627-FE5FAA9776CD}" destId="{2D71637B-E347-4DAE-975C-03781E360968}" srcOrd="0" destOrd="0" parTransId="{34914A59-C3CC-47B6-AF97-9AB34ADA3329}" sibTransId="{1FEC097B-9CDF-4665-88BF-65DFF4194BF7}"/>
    <dgm:cxn modelId="{FC5263F4-C2F9-4E41-95C1-F8D27E4EEB0C}" type="presOf" srcId="{B05EFE0B-388B-412D-A833-4BCDE0541328}" destId="{85D1B651-9D0C-4365-BCC8-1E42119E4B6E}" srcOrd="0" destOrd="0" presId="urn:microsoft.com/office/officeart/2009/3/layout/RandomtoResultProcess"/>
    <dgm:cxn modelId="{6FE4D2B8-F73E-4799-9B07-9299429101B6}" type="presParOf" srcId="{D38264D9-2C52-4B8F-920F-B10FD78F3A2E}" destId="{288BD47D-0BBA-44F2-ACAD-98C3A0718DC3}" srcOrd="0" destOrd="0" presId="urn:microsoft.com/office/officeart/2009/3/layout/RandomtoResultProcess"/>
    <dgm:cxn modelId="{EB658790-F389-4CA6-AF27-560B7BFD2BEA}" type="presParOf" srcId="{288BD47D-0BBA-44F2-ACAD-98C3A0718DC3}" destId="{97FE2A37-3280-458F-BE47-AE84F7D9DA23}" srcOrd="0" destOrd="0" presId="urn:microsoft.com/office/officeart/2009/3/layout/RandomtoResultProcess"/>
    <dgm:cxn modelId="{6AC41FC6-0F27-4E3E-A820-BD36CED8B47F}" type="presParOf" srcId="{288BD47D-0BBA-44F2-ACAD-98C3A0718DC3}" destId="{6A69D177-0B18-4332-BFAD-7E8E1C80992B}" srcOrd="1" destOrd="0" presId="urn:microsoft.com/office/officeart/2009/3/layout/RandomtoResultProcess"/>
    <dgm:cxn modelId="{33A3FFC4-3102-4C1A-A463-5D2BF0D2C83C}" type="presParOf" srcId="{288BD47D-0BBA-44F2-ACAD-98C3A0718DC3}" destId="{57AE00DC-1411-4D9D-92E4-61DBA8087EBD}" srcOrd="2" destOrd="0" presId="urn:microsoft.com/office/officeart/2009/3/layout/RandomtoResultProcess"/>
    <dgm:cxn modelId="{AFED7F30-B2D6-4115-AA4F-58C97A7FCA60}" type="presParOf" srcId="{288BD47D-0BBA-44F2-ACAD-98C3A0718DC3}" destId="{FD002815-26AC-4CCF-883C-B85E17912259}" srcOrd="3" destOrd="0" presId="urn:microsoft.com/office/officeart/2009/3/layout/RandomtoResultProcess"/>
    <dgm:cxn modelId="{01025662-21B2-4976-B735-1B42B7EC416C}" type="presParOf" srcId="{288BD47D-0BBA-44F2-ACAD-98C3A0718DC3}" destId="{68A82B35-9961-4D61-9921-A6EEB338FDA3}" srcOrd="4" destOrd="0" presId="urn:microsoft.com/office/officeart/2009/3/layout/RandomtoResultProcess"/>
    <dgm:cxn modelId="{F4F07096-14C3-446F-BF9A-F93E9F3E111B}" type="presParOf" srcId="{288BD47D-0BBA-44F2-ACAD-98C3A0718DC3}" destId="{2DBB72E5-4C11-4DE2-8D4E-60740405B21F}" srcOrd="5" destOrd="0" presId="urn:microsoft.com/office/officeart/2009/3/layout/RandomtoResultProcess"/>
    <dgm:cxn modelId="{DF52C9DA-8245-46C3-ADC4-E77362528903}" type="presParOf" srcId="{288BD47D-0BBA-44F2-ACAD-98C3A0718DC3}" destId="{7125CBC6-7A64-4B75-9B54-88C22537691D}" srcOrd="6" destOrd="0" presId="urn:microsoft.com/office/officeart/2009/3/layout/RandomtoResultProcess"/>
    <dgm:cxn modelId="{C43BF0FF-C40B-4BE8-9F4C-5539D30F50F4}" type="presParOf" srcId="{288BD47D-0BBA-44F2-ACAD-98C3A0718DC3}" destId="{3AB45201-68A1-4A9C-AB17-635FDF2918AE}" srcOrd="7" destOrd="0" presId="urn:microsoft.com/office/officeart/2009/3/layout/RandomtoResultProcess"/>
    <dgm:cxn modelId="{07794DE9-6D35-4418-B134-CDECA9D91061}" type="presParOf" srcId="{288BD47D-0BBA-44F2-ACAD-98C3A0718DC3}" destId="{A3CE1C71-822A-46F8-8D4E-B5CA606D55A9}" srcOrd="8" destOrd="0" presId="urn:microsoft.com/office/officeart/2009/3/layout/RandomtoResultProcess"/>
    <dgm:cxn modelId="{168F4379-7F3E-4318-AD0A-3D151671DF58}" type="presParOf" srcId="{288BD47D-0BBA-44F2-ACAD-98C3A0718DC3}" destId="{A2DD4DA5-15F0-4EF5-811A-9612EBFDE569}" srcOrd="9" destOrd="0" presId="urn:microsoft.com/office/officeart/2009/3/layout/RandomtoResultProcess"/>
    <dgm:cxn modelId="{144087C9-6169-4A79-A246-34D19EE895DD}" type="presParOf" srcId="{288BD47D-0BBA-44F2-ACAD-98C3A0718DC3}" destId="{6362AAF0-4BDC-4E62-A5A5-6A4657D49F82}" srcOrd="10" destOrd="0" presId="urn:microsoft.com/office/officeart/2009/3/layout/RandomtoResultProcess"/>
    <dgm:cxn modelId="{2B8C56AF-DA0B-4816-912C-BB257006F8FE}" type="presParOf" srcId="{288BD47D-0BBA-44F2-ACAD-98C3A0718DC3}" destId="{411D0771-8097-45A1-95AE-41F904576B30}" srcOrd="11" destOrd="0" presId="urn:microsoft.com/office/officeart/2009/3/layout/RandomtoResultProcess"/>
    <dgm:cxn modelId="{76EF0EB2-44DD-4B5A-97A5-2D02BB13C128}" type="presParOf" srcId="{288BD47D-0BBA-44F2-ACAD-98C3A0718DC3}" destId="{6C4FB7C7-1834-483F-A473-C7DCE62EB790}" srcOrd="12" destOrd="0" presId="urn:microsoft.com/office/officeart/2009/3/layout/RandomtoResultProcess"/>
    <dgm:cxn modelId="{F1536D5A-876E-4468-9526-8CFCB7C68AE5}" type="presParOf" srcId="{288BD47D-0BBA-44F2-ACAD-98C3A0718DC3}" destId="{19129779-5479-4B12-A36D-9ED75F5F6D84}" srcOrd="13" destOrd="0" presId="urn:microsoft.com/office/officeart/2009/3/layout/RandomtoResultProcess"/>
    <dgm:cxn modelId="{A2397390-09EB-45D4-AA65-3E5301BEF8D8}" type="presParOf" srcId="{288BD47D-0BBA-44F2-ACAD-98C3A0718DC3}" destId="{8ECAC1C8-8655-48DA-987E-5374F49F2135}" srcOrd="14" destOrd="0" presId="urn:microsoft.com/office/officeart/2009/3/layout/RandomtoResultProcess"/>
    <dgm:cxn modelId="{3761F475-7D58-4D1E-B9EF-C89899FC710B}" type="presParOf" srcId="{288BD47D-0BBA-44F2-ACAD-98C3A0718DC3}" destId="{71603F14-5AE9-42ED-899E-480F657BF1F6}" srcOrd="15" destOrd="0" presId="urn:microsoft.com/office/officeart/2009/3/layout/RandomtoResultProcess"/>
    <dgm:cxn modelId="{A855B559-83C2-4A24-84A2-E3C98676B4A3}" type="presParOf" srcId="{288BD47D-0BBA-44F2-ACAD-98C3A0718DC3}" destId="{FEB6801F-22CE-4EB4-962D-062E51220BDE}" srcOrd="16" destOrd="0" presId="urn:microsoft.com/office/officeart/2009/3/layout/RandomtoResultProcess"/>
    <dgm:cxn modelId="{60A49CBE-F604-4992-AB53-009E8359FE0B}" type="presParOf" srcId="{288BD47D-0BBA-44F2-ACAD-98C3A0718DC3}" destId="{3A28CC0E-68F0-4360-BE0A-1FF9D8B2388B}" srcOrd="17" destOrd="0" presId="urn:microsoft.com/office/officeart/2009/3/layout/RandomtoResultProcess"/>
    <dgm:cxn modelId="{74DF8E5E-0433-4DAC-AFB7-9E976A8023C1}" type="presParOf" srcId="{288BD47D-0BBA-44F2-ACAD-98C3A0718DC3}" destId="{88944C66-0D1D-42E1-B4C8-D2BB4FE7CD95}" srcOrd="18" destOrd="0" presId="urn:microsoft.com/office/officeart/2009/3/layout/RandomtoResultProcess"/>
    <dgm:cxn modelId="{C4D493F4-F97F-4156-93D0-CC25E9F0AFB2}" type="presParOf" srcId="{288BD47D-0BBA-44F2-ACAD-98C3A0718DC3}" destId="{DE8E3907-CAC4-4B1B-BF40-71FCAD8D67D3}" srcOrd="19" destOrd="0" presId="urn:microsoft.com/office/officeart/2009/3/layout/RandomtoResultProcess"/>
    <dgm:cxn modelId="{CAF6B831-EB2A-457E-AFEF-8BF21BA9B70D}" type="presParOf" srcId="{D38264D9-2C52-4B8F-920F-B10FD78F3A2E}" destId="{C8C32E74-07A0-480D-A156-8F7402B57DE2}" srcOrd="1" destOrd="0" presId="urn:microsoft.com/office/officeart/2009/3/layout/RandomtoResultProcess"/>
    <dgm:cxn modelId="{857C78DD-74A4-4EDB-8A2D-029BDD931FEA}" type="presParOf" srcId="{C8C32E74-07A0-480D-A156-8F7402B57DE2}" destId="{22731EFE-A451-4EAD-ADB8-A9FCD1B3EED7}" srcOrd="0" destOrd="0" presId="urn:microsoft.com/office/officeart/2009/3/layout/RandomtoResultProcess"/>
    <dgm:cxn modelId="{9F979D26-F343-4D03-8AD4-2172D816B5AE}" type="presParOf" srcId="{C8C32E74-07A0-480D-A156-8F7402B57DE2}" destId="{EF3E4A42-9EFE-4F9B-BFA7-A1589646A56B}" srcOrd="1" destOrd="0" presId="urn:microsoft.com/office/officeart/2009/3/layout/RandomtoResultProcess"/>
    <dgm:cxn modelId="{3317F931-1E3F-412D-B25B-8881AAD78655}" type="presParOf" srcId="{D38264D9-2C52-4B8F-920F-B10FD78F3A2E}" destId="{70072FAD-0451-4C02-B077-F121FE126E28}" srcOrd="2" destOrd="0" presId="urn:microsoft.com/office/officeart/2009/3/layout/RandomtoResultProcess"/>
    <dgm:cxn modelId="{02631850-1B92-4201-9AD5-8238504160CE}" type="presParOf" srcId="{70072FAD-0451-4C02-B077-F121FE126E28}" destId="{1E3CE8DD-CF74-4ACB-A1A0-95B6E4338D62}" srcOrd="0" destOrd="0" presId="urn:microsoft.com/office/officeart/2009/3/layout/RandomtoResultProcess"/>
    <dgm:cxn modelId="{6B83BF80-0F9A-4244-B867-154DFE1C0883}" type="presParOf" srcId="{70072FAD-0451-4C02-B077-F121FE126E28}" destId="{85D1B651-9D0C-4365-BCC8-1E42119E4B6E}" srcOrd="1" destOrd="0" presId="urn:microsoft.com/office/officeart/2009/3/layout/RandomtoResultProcess"/>
    <dgm:cxn modelId="{7F6AE8A0-E517-45C5-BAC5-86F829FBCE5D}" type="presParOf" srcId="{70072FAD-0451-4C02-B077-F121FE126E28}" destId="{EF7C041D-2ABE-4E56-9B04-9CF4634866F7}" srcOrd="2" destOrd="0" presId="urn:microsoft.com/office/officeart/2009/3/layout/RandomtoResultProcess"/>
    <dgm:cxn modelId="{731C16C0-68AB-4327-B354-702014831AD6}" type="presParOf" srcId="{D38264D9-2C52-4B8F-920F-B10FD78F3A2E}" destId="{FE330217-5924-4A26-BCF8-2DF5FEE0B955}" srcOrd="3" destOrd="0" presId="urn:microsoft.com/office/officeart/2009/3/layout/RandomtoResultProcess"/>
    <dgm:cxn modelId="{A6120106-64E9-4156-A4CD-80306BBDB892}" type="presParOf" srcId="{FE330217-5924-4A26-BCF8-2DF5FEE0B955}" destId="{D3278B6A-9750-4528-83F8-9C147452A0E9}" srcOrd="0" destOrd="0" presId="urn:microsoft.com/office/officeart/2009/3/layout/RandomtoResultProcess"/>
    <dgm:cxn modelId="{5E4B2AA8-C408-48A9-A798-968C9E844C09}" type="presParOf" srcId="{FE330217-5924-4A26-BCF8-2DF5FEE0B955}" destId="{7E1E06C4-D16B-49AC-9BFF-61270B0D2808}" srcOrd="1" destOrd="0" presId="urn:microsoft.com/office/officeart/2009/3/layout/RandomtoResultProcess"/>
    <dgm:cxn modelId="{D935C5DC-D78D-4FB7-952E-08303377C40D}" type="presParOf" srcId="{D38264D9-2C52-4B8F-920F-B10FD78F3A2E}" destId="{19502602-2D32-4FF9-9DDD-45FBF8A3A95F}" srcOrd="4" destOrd="0" presId="urn:microsoft.com/office/officeart/2009/3/layout/RandomtoResultProcess"/>
    <dgm:cxn modelId="{0F5AAD6A-5FDD-4885-A503-A0B354CA4D20}" type="presParOf" srcId="{19502602-2D32-4FF9-9DDD-45FBF8A3A95F}" destId="{3D50B062-91A7-4FD2-9BF5-B236832892BF}" srcOrd="0" destOrd="0" presId="urn:microsoft.com/office/officeart/2009/3/layout/RandomtoResultProcess"/>
    <dgm:cxn modelId="{3BE64190-0515-4FD8-BBB7-62E5B4F77E5D}" type="presParOf" srcId="{19502602-2D32-4FF9-9DDD-45FBF8A3A95F}" destId="{1D20157D-8DB1-4CD1-8BDE-97F30FE55F44}" srcOrd="1" destOrd="0" presId="urn:microsoft.com/office/officeart/2009/3/layout/RandomtoResultProcess"/>
    <dgm:cxn modelId="{88A90874-B80B-4A21-ACDB-888DA00A3D4E}" type="presParOf" srcId="{19502602-2D32-4FF9-9DDD-45FBF8A3A95F}" destId="{AB14D0BD-E419-477E-95C3-6B9E59855C01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C1B148B-A895-46DE-B39B-92E29091FA77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AFC49804-5074-4F0F-B92F-90F4A3039010}">
      <dgm:prSet phldrT="[Texto]"/>
      <dgm:spPr/>
      <dgm:t>
        <a:bodyPr/>
        <a:lstStyle/>
        <a:p>
          <a:r>
            <a:rPr lang="pt-BR" dirty="0">
              <a:solidFill>
                <a:schemeClr val="tx1"/>
              </a:solidFill>
              <a:latin typeface="Garamond" panose="02020404030301010803" pitchFamily="18" charset="0"/>
            </a:rPr>
            <a:t>Avaliação de Políticas Públicas: enfoques históricos, teóricos e metodológicos.  </a:t>
          </a:r>
        </a:p>
      </dgm:t>
    </dgm:pt>
    <dgm:pt modelId="{5699F91F-220A-4FCD-BE32-B8CD2D1780A2}" type="parTrans" cxnId="{68428843-A0BD-433C-A698-2B229846979F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65D8CECE-E508-4B8D-A540-0C391B093D2B}" type="sibTrans" cxnId="{68428843-A0BD-433C-A698-2B229846979F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01563006-8E1B-4E6F-BDD1-9C46150E1FA7}">
      <dgm:prSet phldrT="[Texto]" custT="1"/>
      <dgm:spPr/>
      <dgm:t>
        <a:bodyPr/>
        <a:lstStyle/>
        <a:p>
          <a:r>
            <a:rPr lang="pt-BR" sz="1600" dirty="0">
              <a:latin typeface="Garamond" panose="02020404030301010803" pitchFamily="18" charset="0"/>
            </a:rPr>
            <a:t>O </a:t>
          </a:r>
          <a:r>
            <a:rPr lang="pt-BR" sz="1800" b="1" dirty="0">
              <a:latin typeface="Garamond" panose="02020404030301010803" pitchFamily="18" charset="0"/>
            </a:rPr>
            <a:t>modelo de avaliação </a:t>
          </a:r>
          <a:r>
            <a:rPr lang="pt-BR" sz="1600" dirty="0">
              <a:latin typeface="Garamond" panose="02020404030301010803" pitchFamily="18" charset="0"/>
            </a:rPr>
            <a:t>que busca se construir reside na capacidade de promover a integração e diversificação de: “a) as funções de avaliação; b) os atores intervenientes; c) os momentos em que a avaliação é realizada; d) os usos da informação que a avaliação proporciona” (JAIME </a:t>
          </a:r>
          <a:r>
            <a:rPr lang="pt-BR" sz="1600" i="1" dirty="0">
              <a:latin typeface="Garamond" panose="02020404030301010803" pitchFamily="18" charset="0"/>
            </a:rPr>
            <a:t>et al.</a:t>
          </a:r>
          <a:r>
            <a:rPr lang="pt-BR" sz="1600" dirty="0">
              <a:latin typeface="Garamond" panose="02020404030301010803" pitchFamily="18" charset="0"/>
            </a:rPr>
            <a:t> 2013, p. 230). </a:t>
          </a:r>
          <a:endParaRPr lang="pt-BR" sz="1600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BC19475B-B174-4040-906D-C62AA37E366F}" type="parTrans" cxnId="{2E2946B3-0E8F-4E12-B3E0-8AE54CBE9A55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E8B835AD-B220-4837-8EB1-278C013B07E7}" type="sibTrans" cxnId="{2E2946B3-0E8F-4E12-B3E0-8AE54CBE9A55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00D9966D-B771-40CD-BE8C-E5EACE6A42F2}">
      <dgm:prSet phldrT="[Texto]"/>
      <dgm:spPr/>
      <dgm:t>
        <a:bodyPr/>
        <a:lstStyle/>
        <a:p>
          <a:r>
            <a:rPr lang="pt-BR" dirty="0">
              <a:solidFill>
                <a:schemeClr val="tx1"/>
              </a:solidFill>
              <a:latin typeface="Garamond" panose="02020404030301010803" pitchFamily="18" charset="0"/>
            </a:rPr>
            <a:t>Avaliação de Políticas Públicas no Brasil </a:t>
          </a:r>
        </a:p>
      </dgm:t>
    </dgm:pt>
    <dgm:pt modelId="{1BA4A1DA-5B3B-4B45-BE4E-EFB046F8BAE8}" type="parTrans" cxnId="{F4ECDDE6-DD0F-431C-8844-7D93C1B61313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D5AE6B6D-66F4-4C8D-A755-486E2BAC354B}" type="sibTrans" cxnId="{F4ECDDE6-DD0F-431C-8844-7D93C1B61313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EB4EB64E-A23A-4CBB-B0AD-EC8593A163A0}">
      <dgm:prSet phldrT="[Texto]"/>
      <dgm:spPr/>
      <dgm:t>
        <a:bodyPr/>
        <a:lstStyle/>
        <a:p>
          <a:r>
            <a:rPr lang="pt-BR" dirty="0">
              <a:latin typeface="Garamond" panose="02020404030301010803" pitchFamily="18" charset="0"/>
            </a:rPr>
            <a:t>Em 2017, Lei n.º 10.744 de 5 de outubro, criou o </a:t>
          </a:r>
          <a:r>
            <a:rPr lang="pt-BR" dirty="0" err="1">
              <a:latin typeface="Garamond" panose="02020404030301010803" pitchFamily="18" charset="0"/>
            </a:rPr>
            <a:t>Simapp</a:t>
          </a:r>
          <a:r>
            <a:rPr lang="pt-BR" dirty="0">
              <a:latin typeface="Garamond" panose="02020404030301010803" pitchFamily="18" charset="0"/>
            </a:rPr>
            <a:t> (Sistema de Monitoramento e Avaliação de Políticas Públicas), cujo principal propósito foi a </a:t>
          </a:r>
          <a:r>
            <a:rPr lang="pt-BR" b="1" dirty="0">
              <a:latin typeface="Garamond" panose="02020404030301010803" pitchFamily="18" charset="0"/>
            </a:rPr>
            <a:t>melhoria da qualidade do gasto público</a:t>
          </a:r>
          <a:r>
            <a:rPr lang="pt-BR" dirty="0">
              <a:latin typeface="Garamond" panose="02020404030301010803" pitchFamily="18" charset="0"/>
            </a:rPr>
            <a:t> e do </a:t>
          </a:r>
          <a:r>
            <a:rPr lang="pt-BR" b="1" dirty="0">
              <a:latin typeface="Garamond" panose="02020404030301010803" pitchFamily="18" charset="0"/>
            </a:rPr>
            <a:t>aperfeiçoamento das políticas públicas</a:t>
          </a:r>
          <a:r>
            <a:rPr lang="pt-BR" dirty="0">
              <a:latin typeface="Garamond" panose="02020404030301010803" pitchFamily="18" charset="0"/>
            </a:rPr>
            <a:t>.</a:t>
          </a:r>
          <a:endParaRPr lang="pt-BR" dirty="0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69B912CD-2747-4D71-95C0-42B29744431D}" type="parTrans" cxnId="{AE29AED0-270F-47BE-9C39-6A46AA83E673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0C96ABCE-FB7C-49A3-94F6-192CC9B9BDA3}" type="sibTrans" cxnId="{AE29AED0-270F-47BE-9C39-6A46AA83E673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A4E968EE-7920-4CA7-AB2D-A1E95BD12B24}">
      <dgm:prSet phldrT="[Texto]"/>
      <dgm:spPr/>
      <dgm:t>
        <a:bodyPr/>
        <a:lstStyle/>
        <a:p>
          <a:r>
            <a:rPr lang="pt-BR" dirty="0">
              <a:solidFill>
                <a:schemeClr val="tx1"/>
              </a:solidFill>
              <a:latin typeface="Garamond" panose="02020404030301010803" pitchFamily="18" charset="0"/>
            </a:rPr>
            <a:t>Avaliação de Políticas públicas educacionais: o caso do Programa Dinheiro Direto na Escola </a:t>
          </a:r>
        </a:p>
      </dgm:t>
    </dgm:pt>
    <dgm:pt modelId="{CE281EE6-8C46-4080-8205-2833CC014B04}" type="parTrans" cxnId="{27DC05BA-C2E7-4F3A-8F0B-DFF91FC7EB4F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ACC5FB22-2508-4D50-822F-25B1110947C0}" type="sibTrans" cxnId="{27DC05BA-C2E7-4F3A-8F0B-DFF91FC7EB4F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7EDE7192-EC9F-4B55-843B-A8E3FC444FAB}">
      <dgm:prSet phldrT="[Texto]" custT="1"/>
      <dgm:spPr/>
      <dgm:t>
        <a:bodyPr/>
        <a:lstStyle/>
        <a:p>
          <a:r>
            <a:rPr lang="pt-BR" sz="1600" dirty="0">
              <a:solidFill>
                <a:schemeClr val="tx1"/>
              </a:solidFill>
              <a:latin typeface="Garamond" panose="02020404030301010803" pitchFamily="18" charset="0"/>
            </a:rPr>
            <a:t>O contexto político e os elementos a serem considerados na avaliação do PDDE;</a:t>
          </a:r>
        </a:p>
      </dgm:t>
    </dgm:pt>
    <dgm:pt modelId="{DD0FDD5B-FB33-46D7-A568-9A27CCDAAC54}" type="parTrans" cxnId="{6CF032DE-1854-4190-8B70-0CD7954AB2C1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A1014AC7-8C47-437E-BAAF-C2A64BFC5AD2}" type="sibTrans" cxnId="{6CF032DE-1854-4190-8B70-0CD7954AB2C1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8F86AC05-AA9F-424E-9674-302D6EA3BCE8}">
      <dgm:prSet phldrT="[Texto]" custT="1"/>
      <dgm:spPr/>
      <dgm:t>
        <a:bodyPr/>
        <a:lstStyle/>
        <a:p>
          <a:r>
            <a:rPr lang="pt-BR" sz="1600" dirty="0">
              <a:solidFill>
                <a:schemeClr val="tx1"/>
              </a:solidFill>
              <a:latin typeface="Garamond" panose="02020404030301010803" pitchFamily="18" charset="0"/>
            </a:rPr>
            <a:t>Avaliação e sua relação com o aprimoramento da gestão pública nas políticas educacionais de financiamento. </a:t>
          </a:r>
        </a:p>
      </dgm:t>
    </dgm:pt>
    <dgm:pt modelId="{9190E1EC-D4FF-4B3F-A447-0C9F384A152F}" type="parTrans" cxnId="{673CF12B-8A51-4E44-892A-27A3F3112933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31DAB345-6AE0-42E5-BBBD-CCCF729EA9E8}" type="sibTrans" cxnId="{673CF12B-8A51-4E44-892A-27A3F3112933}">
      <dgm:prSet/>
      <dgm:spPr/>
      <dgm:t>
        <a:bodyPr/>
        <a:lstStyle/>
        <a:p>
          <a:endParaRPr lang="pt-BR">
            <a:solidFill>
              <a:schemeClr val="tx1"/>
            </a:solidFill>
            <a:latin typeface="Garamond" panose="02020404030301010803" pitchFamily="18" charset="0"/>
          </a:endParaRPr>
        </a:p>
      </dgm:t>
    </dgm:pt>
    <dgm:pt modelId="{572D33F7-E9AA-482A-B890-4B2132E00F23}" type="pres">
      <dgm:prSet presAssocID="{BC1B148B-A895-46DE-B39B-92E29091FA77}" presName="Name0" presStyleCnt="0">
        <dgm:presLayoutVars>
          <dgm:dir/>
          <dgm:animLvl val="lvl"/>
          <dgm:resizeHandles val="exact"/>
        </dgm:presLayoutVars>
      </dgm:prSet>
      <dgm:spPr/>
    </dgm:pt>
    <dgm:pt modelId="{F2B25D24-852B-4E01-A3ED-4FED42B0EC8D}" type="pres">
      <dgm:prSet presAssocID="{BC1B148B-A895-46DE-B39B-92E29091FA77}" presName="tSp" presStyleCnt="0"/>
      <dgm:spPr/>
    </dgm:pt>
    <dgm:pt modelId="{CB9E28EB-8D9A-44D5-91D3-28E03DED05E3}" type="pres">
      <dgm:prSet presAssocID="{BC1B148B-A895-46DE-B39B-92E29091FA77}" presName="bSp" presStyleCnt="0"/>
      <dgm:spPr/>
    </dgm:pt>
    <dgm:pt modelId="{C9B9073F-9F03-44FE-B4C5-B15F382D6A58}" type="pres">
      <dgm:prSet presAssocID="{BC1B148B-A895-46DE-B39B-92E29091FA77}" presName="process" presStyleCnt="0"/>
      <dgm:spPr/>
    </dgm:pt>
    <dgm:pt modelId="{42F799B7-10AE-4770-B59A-2E8154216DD2}" type="pres">
      <dgm:prSet presAssocID="{AFC49804-5074-4F0F-B92F-90F4A3039010}" presName="composite1" presStyleCnt="0"/>
      <dgm:spPr/>
    </dgm:pt>
    <dgm:pt modelId="{578407F0-3C01-4A03-AE8C-3A237DAACD83}" type="pres">
      <dgm:prSet presAssocID="{AFC49804-5074-4F0F-B92F-90F4A3039010}" presName="dummyNode1" presStyleLbl="node1" presStyleIdx="0" presStyleCnt="3"/>
      <dgm:spPr/>
    </dgm:pt>
    <dgm:pt modelId="{6BF8E88E-992C-40F2-B525-2DEFE0C7E041}" type="pres">
      <dgm:prSet presAssocID="{AFC49804-5074-4F0F-B92F-90F4A3039010}" presName="childNode1" presStyleLbl="bgAcc1" presStyleIdx="0" presStyleCnt="3" custLinFactNeighborX="830" custLinFactNeighborY="-9396">
        <dgm:presLayoutVars>
          <dgm:bulletEnabled val="1"/>
        </dgm:presLayoutVars>
      </dgm:prSet>
      <dgm:spPr/>
    </dgm:pt>
    <dgm:pt modelId="{1F40D238-B37C-4FEE-A42D-9DDD7FF314ED}" type="pres">
      <dgm:prSet presAssocID="{AFC49804-5074-4F0F-B92F-90F4A3039010}" presName="childNode1tx" presStyleLbl="bgAcc1" presStyleIdx="0" presStyleCnt="3">
        <dgm:presLayoutVars>
          <dgm:bulletEnabled val="1"/>
        </dgm:presLayoutVars>
      </dgm:prSet>
      <dgm:spPr/>
    </dgm:pt>
    <dgm:pt modelId="{2317CB80-0560-4A55-88F8-5B3E037BFB1D}" type="pres">
      <dgm:prSet presAssocID="{AFC49804-5074-4F0F-B92F-90F4A3039010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8131CB00-B1ED-4E16-974B-86519D0F194E}" type="pres">
      <dgm:prSet presAssocID="{AFC49804-5074-4F0F-B92F-90F4A3039010}" presName="connSite1" presStyleCnt="0"/>
      <dgm:spPr/>
    </dgm:pt>
    <dgm:pt modelId="{B2C325EC-D608-400F-A5C6-AEBC84C41F02}" type="pres">
      <dgm:prSet presAssocID="{65D8CECE-E508-4B8D-A540-0C391B093D2B}" presName="Name9" presStyleLbl="sibTrans2D1" presStyleIdx="0" presStyleCnt="2"/>
      <dgm:spPr/>
    </dgm:pt>
    <dgm:pt modelId="{573CF64B-9E33-44A1-B8F3-961342D29243}" type="pres">
      <dgm:prSet presAssocID="{00D9966D-B771-40CD-BE8C-E5EACE6A42F2}" presName="composite2" presStyleCnt="0"/>
      <dgm:spPr/>
    </dgm:pt>
    <dgm:pt modelId="{18C9B54C-CCB9-46FE-B9F1-D53AAE3C68C6}" type="pres">
      <dgm:prSet presAssocID="{00D9966D-B771-40CD-BE8C-E5EACE6A42F2}" presName="dummyNode2" presStyleLbl="node1" presStyleIdx="0" presStyleCnt="3"/>
      <dgm:spPr/>
    </dgm:pt>
    <dgm:pt modelId="{0B36E216-6A11-4AEF-8E32-D60E86F5747E}" type="pres">
      <dgm:prSet presAssocID="{00D9966D-B771-40CD-BE8C-E5EACE6A42F2}" presName="childNode2" presStyleLbl="bgAcc1" presStyleIdx="1" presStyleCnt="3">
        <dgm:presLayoutVars>
          <dgm:bulletEnabled val="1"/>
        </dgm:presLayoutVars>
      </dgm:prSet>
      <dgm:spPr/>
    </dgm:pt>
    <dgm:pt modelId="{A94BC01F-13DB-4901-B254-F0D5B90DF226}" type="pres">
      <dgm:prSet presAssocID="{00D9966D-B771-40CD-BE8C-E5EACE6A42F2}" presName="childNode2tx" presStyleLbl="bgAcc1" presStyleIdx="1" presStyleCnt="3">
        <dgm:presLayoutVars>
          <dgm:bulletEnabled val="1"/>
        </dgm:presLayoutVars>
      </dgm:prSet>
      <dgm:spPr/>
    </dgm:pt>
    <dgm:pt modelId="{91F35D94-B5F9-4BDA-80AC-DB49530FB7A4}" type="pres">
      <dgm:prSet presAssocID="{00D9966D-B771-40CD-BE8C-E5EACE6A42F2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EAAB78E-7AC0-48A5-A4C7-033819EA4115}" type="pres">
      <dgm:prSet presAssocID="{00D9966D-B771-40CD-BE8C-E5EACE6A42F2}" presName="connSite2" presStyleCnt="0"/>
      <dgm:spPr/>
    </dgm:pt>
    <dgm:pt modelId="{A7E10C0C-AE80-4677-B812-C9910677B8A8}" type="pres">
      <dgm:prSet presAssocID="{D5AE6B6D-66F4-4C8D-A755-486E2BAC354B}" presName="Name18" presStyleLbl="sibTrans2D1" presStyleIdx="1" presStyleCnt="2"/>
      <dgm:spPr/>
    </dgm:pt>
    <dgm:pt modelId="{01A88964-4B1F-4965-8C5C-B7A7D5D206A6}" type="pres">
      <dgm:prSet presAssocID="{A4E968EE-7920-4CA7-AB2D-A1E95BD12B24}" presName="composite1" presStyleCnt="0"/>
      <dgm:spPr/>
    </dgm:pt>
    <dgm:pt modelId="{8937A0E3-91EB-4AA0-96A3-D21BC2CC9C0F}" type="pres">
      <dgm:prSet presAssocID="{A4E968EE-7920-4CA7-AB2D-A1E95BD12B24}" presName="dummyNode1" presStyleLbl="node1" presStyleIdx="1" presStyleCnt="3"/>
      <dgm:spPr/>
    </dgm:pt>
    <dgm:pt modelId="{93D422F4-04E0-40DD-AAE3-84F77A1C196F}" type="pres">
      <dgm:prSet presAssocID="{A4E968EE-7920-4CA7-AB2D-A1E95BD12B24}" presName="childNode1" presStyleLbl="bgAcc1" presStyleIdx="2" presStyleCnt="3">
        <dgm:presLayoutVars>
          <dgm:bulletEnabled val="1"/>
        </dgm:presLayoutVars>
      </dgm:prSet>
      <dgm:spPr/>
    </dgm:pt>
    <dgm:pt modelId="{A021ED37-75A8-4B6D-BE16-520DA64CEBAC}" type="pres">
      <dgm:prSet presAssocID="{A4E968EE-7920-4CA7-AB2D-A1E95BD12B24}" presName="childNode1tx" presStyleLbl="bgAcc1" presStyleIdx="2" presStyleCnt="3">
        <dgm:presLayoutVars>
          <dgm:bulletEnabled val="1"/>
        </dgm:presLayoutVars>
      </dgm:prSet>
      <dgm:spPr/>
    </dgm:pt>
    <dgm:pt modelId="{C4D842FB-B2BF-4427-8157-6DFE796C7BBF}" type="pres">
      <dgm:prSet presAssocID="{A4E968EE-7920-4CA7-AB2D-A1E95BD12B24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A2363B83-E431-45B5-9A78-41E9197D3C38}" type="pres">
      <dgm:prSet presAssocID="{A4E968EE-7920-4CA7-AB2D-A1E95BD12B24}" presName="connSite1" presStyleCnt="0"/>
      <dgm:spPr/>
    </dgm:pt>
  </dgm:ptLst>
  <dgm:cxnLst>
    <dgm:cxn modelId="{E70CBF2A-E82B-40E1-AFDB-969A1EE33204}" type="presOf" srcId="{A4E968EE-7920-4CA7-AB2D-A1E95BD12B24}" destId="{C4D842FB-B2BF-4427-8157-6DFE796C7BBF}" srcOrd="0" destOrd="0" presId="urn:microsoft.com/office/officeart/2005/8/layout/hProcess4"/>
    <dgm:cxn modelId="{673CF12B-8A51-4E44-892A-27A3F3112933}" srcId="{A4E968EE-7920-4CA7-AB2D-A1E95BD12B24}" destId="{8F86AC05-AA9F-424E-9674-302D6EA3BCE8}" srcOrd="1" destOrd="0" parTransId="{9190E1EC-D4FF-4B3F-A447-0C9F384A152F}" sibTransId="{31DAB345-6AE0-42E5-BBBD-CCCF729EA9E8}"/>
    <dgm:cxn modelId="{68428843-A0BD-433C-A698-2B229846979F}" srcId="{BC1B148B-A895-46DE-B39B-92E29091FA77}" destId="{AFC49804-5074-4F0F-B92F-90F4A3039010}" srcOrd="0" destOrd="0" parTransId="{5699F91F-220A-4FCD-BE32-B8CD2D1780A2}" sibTransId="{65D8CECE-E508-4B8D-A540-0C391B093D2B}"/>
    <dgm:cxn modelId="{5CC66F68-0738-4385-95C1-73FC409308B2}" type="presOf" srcId="{D5AE6B6D-66F4-4C8D-A755-486E2BAC354B}" destId="{A7E10C0C-AE80-4677-B812-C9910677B8A8}" srcOrd="0" destOrd="0" presId="urn:microsoft.com/office/officeart/2005/8/layout/hProcess4"/>
    <dgm:cxn modelId="{532F8476-3658-442C-BD87-56BE3AC0C802}" type="presOf" srcId="{AFC49804-5074-4F0F-B92F-90F4A3039010}" destId="{2317CB80-0560-4A55-88F8-5B3E037BFB1D}" srcOrd="0" destOrd="0" presId="urn:microsoft.com/office/officeart/2005/8/layout/hProcess4"/>
    <dgm:cxn modelId="{ECDBE57D-7EAC-4C95-AA91-F54452BB864B}" type="presOf" srcId="{BC1B148B-A895-46DE-B39B-92E29091FA77}" destId="{572D33F7-E9AA-482A-B890-4B2132E00F23}" srcOrd="0" destOrd="0" presId="urn:microsoft.com/office/officeart/2005/8/layout/hProcess4"/>
    <dgm:cxn modelId="{1C544E90-BA58-4FE5-8CC5-F7A8A1812203}" type="presOf" srcId="{00D9966D-B771-40CD-BE8C-E5EACE6A42F2}" destId="{91F35D94-B5F9-4BDA-80AC-DB49530FB7A4}" srcOrd="0" destOrd="0" presId="urn:microsoft.com/office/officeart/2005/8/layout/hProcess4"/>
    <dgm:cxn modelId="{B404AF90-1CEB-4E97-BCE1-7E26C37E7F16}" type="presOf" srcId="{8F86AC05-AA9F-424E-9674-302D6EA3BCE8}" destId="{A021ED37-75A8-4B6D-BE16-520DA64CEBAC}" srcOrd="1" destOrd="1" presId="urn:microsoft.com/office/officeart/2005/8/layout/hProcess4"/>
    <dgm:cxn modelId="{6FE6B599-6D4C-4C02-A8FF-9F6B7CDA420E}" type="presOf" srcId="{7EDE7192-EC9F-4B55-843B-A8E3FC444FAB}" destId="{93D422F4-04E0-40DD-AAE3-84F77A1C196F}" srcOrd="0" destOrd="0" presId="urn:microsoft.com/office/officeart/2005/8/layout/hProcess4"/>
    <dgm:cxn modelId="{E6128EA1-C635-4E27-A68A-69C4B4D6D66A}" type="presOf" srcId="{01563006-8E1B-4E6F-BDD1-9C46150E1FA7}" destId="{6BF8E88E-992C-40F2-B525-2DEFE0C7E041}" srcOrd="0" destOrd="0" presId="urn:microsoft.com/office/officeart/2005/8/layout/hProcess4"/>
    <dgm:cxn modelId="{2E2946B3-0E8F-4E12-B3E0-8AE54CBE9A55}" srcId="{AFC49804-5074-4F0F-B92F-90F4A3039010}" destId="{01563006-8E1B-4E6F-BDD1-9C46150E1FA7}" srcOrd="0" destOrd="0" parTransId="{BC19475B-B174-4040-906D-C62AA37E366F}" sibTransId="{E8B835AD-B220-4837-8EB1-278C013B07E7}"/>
    <dgm:cxn modelId="{27DC05BA-C2E7-4F3A-8F0B-DFF91FC7EB4F}" srcId="{BC1B148B-A895-46DE-B39B-92E29091FA77}" destId="{A4E968EE-7920-4CA7-AB2D-A1E95BD12B24}" srcOrd="2" destOrd="0" parTransId="{CE281EE6-8C46-4080-8205-2833CC014B04}" sibTransId="{ACC5FB22-2508-4D50-822F-25B1110947C0}"/>
    <dgm:cxn modelId="{D11A08BF-2D7A-4452-AB1C-4255EB1FD8C3}" type="presOf" srcId="{01563006-8E1B-4E6F-BDD1-9C46150E1FA7}" destId="{1F40D238-B37C-4FEE-A42D-9DDD7FF314ED}" srcOrd="1" destOrd="0" presId="urn:microsoft.com/office/officeart/2005/8/layout/hProcess4"/>
    <dgm:cxn modelId="{65BE16C4-CA35-4DB5-BA36-6860B622C2C4}" type="presOf" srcId="{65D8CECE-E508-4B8D-A540-0C391B093D2B}" destId="{B2C325EC-D608-400F-A5C6-AEBC84C41F02}" srcOrd="0" destOrd="0" presId="urn:microsoft.com/office/officeart/2005/8/layout/hProcess4"/>
    <dgm:cxn modelId="{BEB20FCE-5CEA-4F1F-94CD-B0901606D203}" type="presOf" srcId="{EB4EB64E-A23A-4CBB-B0AD-EC8593A163A0}" destId="{A94BC01F-13DB-4901-B254-F0D5B90DF226}" srcOrd="1" destOrd="0" presId="urn:microsoft.com/office/officeart/2005/8/layout/hProcess4"/>
    <dgm:cxn modelId="{AE29AED0-270F-47BE-9C39-6A46AA83E673}" srcId="{00D9966D-B771-40CD-BE8C-E5EACE6A42F2}" destId="{EB4EB64E-A23A-4CBB-B0AD-EC8593A163A0}" srcOrd="0" destOrd="0" parTransId="{69B912CD-2747-4D71-95C0-42B29744431D}" sibTransId="{0C96ABCE-FB7C-49A3-94F6-192CC9B9BDA3}"/>
    <dgm:cxn modelId="{D59608D2-E037-4A66-8103-1655CC510A56}" type="presOf" srcId="{7EDE7192-EC9F-4B55-843B-A8E3FC444FAB}" destId="{A021ED37-75A8-4B6D-BE16-520DA64CEBAC}" srcOrd="1" destOrd="0" presId="urn:microsoft.com/office/officeart/2005/8/layout/hProcess4"/>
    <dgm:cxn modelId="{D5A0C8D8-BCD8-497D-9ED9-073172EBA593}" type="presOf" srcId="{EB4EB64E-A23A-4CBB-B0AD-EC8593A163A0}" destId="{0B36E216-6A11-4AEF-8E32-D60E86F5747E}" srcOrd="0" destOrd="0" presId="urn:microsoft.com/office/officeart/2005/8/layout/hProcess4"/>
    <dgm:cxn modelId="{6CF032DE-1854-4190-8B70-0CD7954AB2C1}" srcId="{A4E968EE-7920-4CA7-AB2D-A1E95BD12B24}" destId="{7EDE7192-EC9F-4B55-843B-A8E3FC444FAB}" srcOrd="0" destOrd="0" parTransId="{DD0FDD5B-FB33-46D7-A568-9A27CCDAAC54}" sibTransId="{A1014AC7-8C47-437E-BAAF-C2A64BFC5AD2}"/>
    <dgm:cxn modelId="{F4ECDDE6-DD0F-431C-8844-7D93C1B61313}" srcId="{BC1B148B-A895-46DE-B39B-92E29091FA77}" destId="{00D9966D-B771-40CD-BE8C-E5EACE6A42F2}" srcOrd="1" destOrd="0" parTransId="{1BA4A1DA-5B3B-4B45-BE4E-EFB046F8BAE8}" sibTransId="{D5AE6B6D-66F4-4C8D-A755-486E2BAC354B}"/>
    <dgm:cxn modelId="{26C964F5-A671-4E20-82C0-9C2FA1BEB921}" type="presOf" srcId="{8F86AC05-AA9F-424E-9674-302D6EA3BCE8}" destId="{93D422F4-04E0-40DD-AAE3-84F77A1C196F}" srcOrd="0" destOrd="1" presId="urn:microsoft.com/office/officeart/2005/8/layout/hProcess4"/>
    <dgm:cxn modelId="{B617756B-CFE6-46E8-B0CD-8C616D9A2D62}" type="presParOf" srcId="{572D33F7-E9AA-482A-B890-4B2132E00F23}" destId="{F2B25D24-852B-4E01-A3ED-4FED42B0EC8D}" srcOrd="0" destOrd="0" presId="urn:microsoft.com/office/officeart/2005/8/layout/hProcess4"/>
    <dgm:cxn modelId="{8E9E2AC8-4723-4EF2-814D-B52ACC297AF3}" type="presParOf" srcId="{572D33F7-E9AA-482A-B890-4B2132E00F23}" destId="{CB9E28EB-8D9A-44D5-91D3-28E03DED05E3}" srcOrd="1" destOrd="0" presId="urn:microsoft.com/office/officeart/2005/8/layout/hProcess4"/>
    <dgm:cxn modelId="{DFC1040A-91B3-4F7B-A268-F19DC5FABF95}" type="presParOf" srcId="{572D33F7-E9AA-482A-B890-4B2132E00F23}" destId="{C9B9073F-9F03-44FE-B4C5-B15F382D6A58}" srcOrd="2" destOrd="0" presId="urn:microsoft.com/office/officeart/2005/8/layout/hProcess4"/>
    <dgm:cxn modelId="{B221F5AB-0C16-4016-B525-1AB4694854B7}" type="presParOf" srcId="{C9B9073F-9F03-44FE-B4C5-B15F382D6A58}" destId="{42F799B7-10AE-4770-B59A-2E8154216DD2}" srcOrd="0" destOrd="0" presId="urn:microsoft.com/office/officeart/2005/8/layout/hProcess4"/>
    <dgm:cxn modelId="{AE274740-C839-47CA-910F-1F2AADE05650}" type="presParOf" srcId="{42F799B7-10AE-4770-B59A-2E8154216DD2}" destId="{578407F0-3C01-4A03-AE8C-3A237DAACD83}" srcOrd="0" destOrd="0" presId="urn:microsoft.com/office/officeart/2005/8/layout/hProcess4"/>
    <dgm:cxn modelId="{97245C0E-2906-4B94-9D52-91D5BFCDC19A}" type="presParOf" srcId="{42F799B7-10AE-4770-B59A-2E8154216DD2}" destId="{6BF8E88E-992C-40F2-B525-2DEFE0C7E041}" srcOrd="1" destOrd="0" presId="urn:microsoft.com/office/officeart/2005/8/layout/hProcess4"/>
    <dgm:cxn modelId="{EE322079-F8E0-4212-A000-088A59599409}" type="presParOf" srcId="{42F799B7-10AE-4770-B59A-2E8154216DD2}" destId="{1F40D238-B37C-4FEE-A42D-9DDD7FF314ED}" srcOrd="2" destOrd="0" presId="urn:microsoft.com/office/officeart/2005/8/layout/hProcess4"/>
    <dgm:cxn modelId="{78C665A7-4D4D-4328-B2E3-BCC00271413A}" type="presParOf" srcId="{42F799B7-10AE-4770-B59A-2E8154216DD2}" destId="{2317CB80-0560-4A55-88F8-5B3E037BFB1D}" srcOrd="3" destOrd="0" presId="urn:microsoft.com/office/officeart/2005/8/layout/hProcess4"/>
    <dgm:cxn modelId="{7F6238FB-0668-4607-B7CF-405AEA5806EC}" type="presParOf" srcId="{42F799B7-10AE-4770-B59A-2E8154216DD2}" destId="{8131CB00-B1ED-4E16-974B-86519D0F194E}" srcOrd="4" destOrd="0" presId="urn:microsoft.com/office/officeart/2005/8/layout/hProcess4"/>
    <dgm:cxn modelId="{7BAFAD4A-B33B-4CA5-96C1-311BDDEACABD}" type="presParOf" srcId="{C9B9073F-9F03-44FE-B4C5-B15F382D6A58}" destId="{B2C325EC-D608-400F-A5C6-AEBC84C41F02}" srcOrd="1" destOrd="0" presId="urn:microsoft.com/office/officeart/2005/8/layout/hProcess4"/>
    <dgm:cxn modelId="{3FA95C16-5E12-4B37-A0FF-4F2B0C1587AD}" type="presParOf" srcId="{C9B9073F-9F03-44FE-B4C5-B15F382D6A58}" destId="{573CF64B-9E33-44A1-B8F3-961342D29243}" srcOrd="2" destOrd="0" presId="urn:microsoft.com/office/officeart/2005/8/layout/hProcess4"/>
    <dgm:cxn modelId="{BC3E4EB8-3AC3-4D55-A35E-AA230396B609}" type="presParOf" srcId="{573CF64B-9E33-44A1-B8F3-961342D29243}" destId="{18C9B54C-CCB9-46FE-B9F1-D53AAE3C68C6}" srcOrd="0" destOrd="0" presId="urn:microsoft.com/office/officeart/2005/8/layout/hProcess4"/>
    <dgm:cxn modelId="{501389EE-C239-412E-BBA1-667DE0431B82}" type="presParOf" srcId="{573CF64B-9E33-44A1-B8F3-961342D29243}" destId="{0B36E216-6A11-4AEF-8E32-D60E86F5747E}" srcOrd="1" destOrd="0" presId="urn:microsoft.com/office/officeart/2005/8/layout/hProcess4"/>
    <dgm:cxn modelId="{46011CE8-0C81-4B82-AA17-20D7654068D6}" type="presParOf" srcId="{573CF64B-9E33-44A1-B8F3-961342D29243}" destId="{A94BC01F-13DB-4901-B254-F0D5B90DF226}" srcOrd="2" destOrd="0" presId="urn:microsoft.com/office/officeart/2005/8/layout/hProcess4"/>
    <dgm:cxn modelId="{65CC9593-3DCB-415F-8D6F-BCC1CB519396}" type="presParOf" srcId="{573CF64B-9E33-44A1-B8F3-961342D29243}" destId="{91F35D94-B5F9-4BDA-80AC-DB49530FB7A4}" srcOrd="3" destOrd="0" presId="urn:microsoft.com/office/officeart/2005/8/layout/hProcess4"/>
    <dgm:cxn modelId="{3E7DADEE-CA6D-4D9D-BBDC-735262B99168}" type="presParOf" srcId="{573CF64B-9E33-44A1-B8F3-961342D29243}" destId="{BEAAB78E-7AC0-48A5-A4C7-033819EA4115}" srcOrd="4" destOrd="0" presId="urn:microsoft.com/office/officeart/2005/8/layout/hProcess4"/>
    <dgm:cxn modelId="{64806ECF-0812-4EC9-8C17-5F53B65D1B36}" type="presParOf" srcId="{C9B9073F-9F03-44FE-B4C5-B15F382D6A58}" destId="{A7E10C0C-AE80-4677-B812-C9910677B8A8}" srcOrd="3" destOrd="0" presId="urn:microsoft.com/office/officeart/2005/8/layout/hProcess4"/>
    <dgm:cxn modelId="{332D7C0B-4FE9-4317-A9A1-6FE64FC45A45}" type="presParOf" srcId="{C9B9073F-9F03-44FE-B4C5-B15F382D6A58}" destId="{01A88964-4B1F-4965-8C5C-B7A7D5D206A6}" srcOrd="4" destOrd="0" presId="urn:microsoft.com/office/officeart/2005/8/layout/hProcess4"/>
    <dgm:cxn modelId="{B6BB5EB8-D38E-4DA6-AA4C-D073C51609C8}" type="presParOf" srcId="{01A88964-4B1F-4965-8C5C-B7A7D5D206A6}" destId="{8937A0E3-91EB-4AA0-96A3-D21BC2CC9C0F}" srcOrd="0" destOrd="0" presId="urn:microsoft.com/office/officeart/2005/8/layout/hProcess4"/>
    <dgm:cxn modelId="{249625E8-F685-4244-9585-379D3F7C3C85}" type="presParOf" srcId="{01A88964-4B1F-4965-8C5C-B7A7D5D206A6}" destId="{93D422F4-04E0-40DD-AAE3-84F77A1C196F}" srcOrd="1" destOrd="0" presId="urn:microsoft.com/office/officeart/2005/8/layout/hProcess4"/>
    <dgm:cxn modelId="{E0ABFA57-FF88-4992-9E31-EE12BC806EC9}" type="presParOf" srcId="{01A88964-4B1F-4965-8C5C-B7A7D5D206A6}" destId="{A021ED37-75A8-4B6D-BE16-520DA64CEBAC}" srcOrd="2" destOrd="0" presId="urn:microsoft.com/office/officeart/2005/8/layout/hProcess4"/>
    <dgm:cxn modelId="{9E4DC75B-357E-4DBA-A7CB-3DDE4C6BA28A}" type="presParOf" srcId="{01A88964-4B1F-4965-8C5C-B7A7D5D206A6}" destId="{C4D842FB-B2BF-4427-8157-6DFE796C7BBF}" srcOrd="3" destOrd="0" presId="urn:microsoft.com/office/officeart/2005/8/layout/hProcess4"/>
    <dgm:cxn modelId="{A233625A-0D8F-4646-BBCB-9AEB23F1A623}" type="presParOf" srcId="{01A88964-4B1F-4965-8C5C-B7A7D5D206A6}" destId="{A2363B83-E431-45B5-9A78-41E9197D3C3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B0E450-5FEF-4C9C-B911-C1D2DB3C32F2}">
      <dsp:nvSpPr>
        <dsp:cNvPr id="0" name=""/>
        <dsp:cNvSpPr/>
      </dsp:nvSpPr>
      <dsp:spPr>
        <a:xfrm>
          <a:off x="70502" y="0"/>
          <a:ext cx="4892467" cy="489246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0" u="none" strike="noStrike" kern="1200" cap="none" dirty="0">
              <a:latin typeface="Garamond"/>
              <a:ea typeface="Garamond"/>
              <a:cs typeface="Garamond"/>
              <a:sym typeface="Garamond"/>
            </a:rPr>
            <a:t>Produto 2 - Disseminação de Informações sobre o PDDE.</a:t>
          </a:r>
          <a:endParaRPr lang="pt-BR" sz="1800" b="1" i="0" kern="1200" dirty="0"/>
        </a:p>
      </dsp:txBody>
      <dsp:txXfrm>
        <a:off x="786987" y="716485"/>
        <a:ext cx="3459497" cy="34594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A5D1F-F592-4533-B9EE-B614328201E6}">
      <dsp:nvSpPr>
        <dsp:cNvPr id="0" name=""/>
        <dsp:cNvSpPr/>
      </dsp:nvSpPr>
      <dsp:spPr>
        <a:xfrm>
          <a:off x="98451" y="1084028"/>
          <a:ext cx="1443668" cy="475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Eixo: Avaliação</a:t>
          </a:r>
        </a:p>
      </dsp:txBody>
      <dsp:txXfrm>
        <a:off x="98451" y="1084028"/>
        <a:ext cx="1443668" cy="475754"/>
      </dsp:txXfrm>
    </dsp:sp>
    <dsp:sp modelId="{ECF25364-A15B-4726-AACE-6E6239E0A21D}">
      <dsp:nvSpPr>
        <dsp:cNvPr id="0" name=""/>
        <dsp:cNvSpPr/>
      </dsp:nvSpPr>
      <dsp:spPr>
        <a:xfrm>
          <a:off x="96811" y="939333"/>
          <a:ext cx="114837" cy="11483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53EFB-6955-4E29-B920-0552595522EC}">
      <dsp:nvSpPr>
        <dsp:cNvPr id="0" name=""/>
        <dsp:cNvSpPr/>
      </dsp:nvSpPr>
      <dsp:spPr>
        <a:xfrm>
          <a:off x="177197" y="778561"/>
          <a:ext cx="114837" cy="114837"/>
        </a:xfrm>
        <a:prstGeom prst="ellipse">
          <a:avLst/>
        </a:prstGeom>
        <a:solidFill>
          <a:schemeClr val="accent4">
            <a:hueOff val="544494"/>
            <a:satOff val="-2265"/>
            <a:lumOff val="53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086755-1EF7-4757-8AC8-97C3CC72EDAA}">
      <dsp:nvSpPr>
        <dsp:cNvPr id="0" name=""/>
        <dsp:cNvSpPr/>
      </dsp:nvSpPr>
      <dsp:spPr>
        <a:xfrm>
          <a:off x="370123" y="810716"/>
          <a:ext cx="180458" cy="180458"/>
        </a:xfrm>
        <a:prstGeom prst="ellipse">
          <a:avLst/>
        </a:prstGeom>
        <a:solidFill>
          <a:schemeClr val="accent4">
            <a:hueOff val="1088988"/>
            <a:satOff val="-4531"/>
            <a:lumOff val="10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486D4-5900-45A2-80FC-45020F68FA73}">
      <dsp:nvSpPr>
        <dsp:cNvPr id="0" name=""/>
        <dsp:cNvSpPr/>
      </dsp:nvSpPr>
      <dsp:spPr>
        <a:xfrm>
          <a:off x="530896" y="633866"/>
          <a:ext cx="114837" cy="114837"/>
        </a:xfrm>
        <a:prstGeom prst="ellipse">
          <a:avLst/>
        </a:prstGeom>
        <a:solidFill>
          <a:schemeClr val="accent4">
            <a:hueOff val="1633482"/>
            <a:satOff val="-6796"/>
            <a:lumOff val="16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4358E-45DC-425A-B4B9-4101A441BDFA}">
      <dsp:nvSpPr>
        <dsp:cNvPr id="0" name=""/>
        <dsp:cNvSpPr/>
      </dsp:nvSpPr>
      <dsp:spPr>
        <a:xfrm>
          <a:off x="739899" y="569557"/>
          <a:ext cx="114837" cy="114837"/>
        </a:xfrm>
        <a:prstGeom prst="ellipse">
          <a:avLst/>
        </a:prstGeom>
        <a:solidFill>
          <a:schemeClr val="accent4">
            <a:hueOff val="2177976"/>
            <a:satOff val="-9062"/>
            <a:lumOff val="2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D909C-DEED-4E60-A3D0-56F059F8A0D7}">
      <dsp:nvSpPr>
        <dsp:cNvPr id="0" name=""/>
        <dsp:cNvSpPr/>
      </dsp:nvSpPr>
      <dsp:spPr>
        <a:xfrm>
          <a:off x="997135" y="682098"/>
          <a:ext cx="114837" cy="114837"/>
        </a:xfrm>
        <a:prstGeom prst="ellipse">
          <a:avLst/>
        </a:prstGeom>
        <a:solidFill>
          <a:schemeClr val="accent4">
            <a:hueOff val="2722470"/>
            <a:satOff val="-11327"/>
            <a:lumOff val="26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7E1712-71B7-4FCC-998E-C082DDFE5B99}">
      <dsp:nvSpPr>
        <dsp:cNvPr id="0" name=""/>
        <dsp:cNvSpPr/>
      </dsp:nvSpPr>
      <dsp:spPr>
        <a:xfrm>
          <a:off x="1157907" y="762484"/>
          <a:ext cx="180458" cy="180458"/>
        </a:xfrm>
        <a:prstGeom prst="ellipse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9DE37-E2BB-498D-9806-03E51A8E5FED}">
      <dsp:nvSpPr>
        <dsp:cNvPr id="0" name=""/>
        <dsp:cNvSpPr/>
      </dsp:nvSpPr>
      <dsp:spPr>
        <a:xfrm>
          <a:off x="1382988" y="939333"/>
          <a:ext cx="114837" cy="114837"/>
        </a:xfrm>
        <a:prstGeom prst="ellipse">
          <a:avLst/>
        </a:prstGeom>
        <a:solidFill>
          <a:schemeClr val="accent4">
            <a:hueOff val="3811458"/>
            <a:satOff val="-15858"/>
            <a:lumOff val="37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4BB2B6-CDB0-4096-AC83-F696B4015F0A}">
      <dsp:nvSpPr>
        <dsp:cNvPr id="0" name=""/>
        <dsp:cNvSpPr/>
      </dsp:nvSpPr>
      <dsp:spPr>
        <a:xfrm>
          <a:off x="1479451" y="1116183"/>
          <a:ext cx="114837" cy="114837"/>
        </a:xfrm>
        <a:prstGeom prst="ellipse">
          <a:avLst/>
        </a:prstGeom>
        <a:solidFill>
          <a:schemeClr val="accent4">
            <a:hueOff val="4355951"/>
            <a:satOff val="-18123"/>
            <a:lumOff val="42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A4A9C-302C-4F9F-A180-F94EB8A5B465}">
      <dsp:nvSpPr>
        <dsp:cNvPr id="0" name=""/>
        <dsp:cNvSpPr/>
      </dsp:nvSpPr>
      <dsp:spPr>
        <a:xfrm>
          <a:off x="643436" y="778561"/>
          <a:ext cx="295295" cy="295295"/>
        </a:xfrm>
        <a:prstGeom prst="ellipse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5C93B2-7701-4CC4-97B4-A821E5A991A2}">
      <dsp:nvSpPr>
        <dsp:cNvPr id="0" name=""/>
        <dsp:cNvSpPr/>
      </dsp:nvSpPr>
      <dsp:spPr>
        <a:xfrm>
          <a:off x="16425" y="1389496"/>
          <a:ext cx="114837" cy="114837"/>
        </a:xfrm>
        <a:prstGeom prst="ellipse">
          <a:avLst/>
        </a:prstGeom>
        <a:solidFill>
          <a:schemeClr val="accent4">
            <a:hueOff val="5444940"/>
            <a:satOff val="-22654"/>
            <a:lumOff val="53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A18FDC-D12C-4D01-8B46-4E545D46B5CD}">
      <dsp:nvSpPr>
        <dsp:cNvPr id="0" name=""/>
        <dsp:cNvSpPr/>
      </dsp:nvSpPr>
      <dsp:spPr>
        <a:xfrm>
          <a:off x="112888" y="1534191"/>
          <a:ext cx="180458" cy="180458"/>
        </a:xfrm>
        <a:prstGeom prst="ellipse">
          <a:avLst/>
        </a:prstGeom>
        <a:solidFill>
          <a:schemeClr val="accent4">
            <a:hueOff val="5989433"/>
            <a:satOff val="-24919"/>
            <a:lumOff val="58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67B8D4-6111-4639-BDB0-1BBAA6D22B3C}">
      <dsp:nvSpPr>
        <dsp:cNvPr id="0" name=""/>
        <dsp:cNvSpPr/>
      </dsp:nvSpPr>
      <dsp:spPr>
        <a:xfrm>
          <a:off x="354046" y="1662808"/>
          <a:ext cx="262485" cy="262485"/>
        </a:xfrm>
        <a:prstGeom prst="ellipse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EC102B-B850-4B9D-91E2-0B2DE75EC696}">
      <dsp:nvSpPr>
        <dsp:cNvPr id="0" name=""/>
        <dsp:cNvSpPr/>
      </dsp:nvSpPr>
      <dsp:spPr>
        <a:xfrm>
          <a:off x="691668" y="1871812"/>
          <a:ext cx="114837" cy="114837"/>
        </a:xfrm>
        <a:prstGeom prst="ellipse">
          <a:avLst/>
        </a:prstGeom>
        <a:solidFill>
          <a:schemeClr val="accent4">
            <a:hueOff val="7078421"/>
            <a:satOff val="-29450"/>
            <a:lumOff val="69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DBE050-C789-49CE-9E53-A6064855AE83}">
      <dsp:nvSpPr>
        <dsp:cNvPr id="0" name=""/>
        <dsp:cNvSpPr/>
      </dsp:nvSpPr>
      <dsp:spPr>
        <a:xfrm>
          <a:off x="755977" y="1662808"/>
          <a:ext cx="180458" cy="180458"/>
        </a:xfrm>
        <a:prstGeom prst="ellipse">
          <a:avLst/>
        </a:prstGeom>
        <a:solidFill>
          <a:schemeClr val="accent4">
            <a:hueOff val="7622915"/>
            <a:satOff val="-31715"/>
            <a:lumOff val="74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1A74C5-72FC-4453-9086-EF78FDC6590F}">
      <dsp:nvSpPr>
        <dsp:cNvPr id="0" name=""/>
        <dsp:cNvSpPr/>
      </dsp:nvSpPr>
      <dsp:spPr>
        <a:xfrm>
          <a:off x="916749" y="1887889"/>
          <a:ext cx="114837" cy="114837"/>
        </a:xfrm>
        <a:prstGeom prst="ellipse">
          <a:avLst/>
        </a:prstGeom>
        <a:solidFill>
          <a:schemeClr val="accent4">
            <a:hueOff val="8167408"/>
            <a:satOff val="-33981"/>
            <a:lumOff val="80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C5BA97-3F88-42F8-9B76-B204D50B3426}">
      <dsp:nvSpPr>
        <dsp:cNvPr id="0" name=""/>
        <dsp:cNvSpPr/>
      </dsp:nvSpPr>
      <dsp:spPr>
        <a:xfrm>
          <a:off x="1061444" y="1630654"/>
          <a:ext cx="262485" cy="262485"/>
        </a:xfrm>
        <a:prstGeom prst="ellipse">
          <a:avLst/>
        </a:prstGeom>
        <a:solidFill>
          <a:schemeClr val="accent4">
            <a:hueOff val="8711903"/>
            <a:satOff val="-36246"/>
            <a:lumOff val="85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D74CA4-0101-4DD1-B232-DC7734233270}">
      <dsp:nvSpPr>
        <dsp:cNvPr id="0" name=""/>
        <dsp:cNvSpPr/>
      </dsp:nvSpPr>
      <dsp:spPr>
        <a:xfrm>
          <a:off x="1415143" y="1566345"/>
          <a:ext cx="180458" cy="180458"/>
        </a:xfrm>
        <a:prstGeom prst="ellipse">
          <a:avLst/>
        </a:prstGeom>
        <a:solidFill>
          <a:schemeClr val="accent4">
            <a:hueOff val="9256396"/>
            <a:satOff val="-38512"/>
            <a:lumOff val="90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485442-E1F7-4A41-BA55-BAC9CE375908}">
      <dsp:nvSpPr>
        <dsp:cNvPr id="0" name=""/>
        <dsp:cNvSpPr/>
      </dsp:nvSpPr>
      <dsp:spPr>
        <a:xfrm>
          <a:off x="1595601" y="810448"/>
          <a:ext cx="529981" cy="1011791"/>
        </a:xfrm>
        <a:prstGeom prst="chevron">
          <a:avLst>
            <a:gd name="adj" fmla="val 623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C34C4C-40C8-47E5-B6D8-B6D9D6A9BE11}">
      <dsp:nvSpPr>
        <dsp:cNvPr id="0" name=""/>
        <dsp:cNvSpPr/>
      </dsp:nvSpPr>
      <dsp:spPr>
        <a:xfrm>
          <a:off x="2125582" y="810940"/>
          <a:ext cx="1445403" cy="10117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Produto </a:t>
          </a:r>
        </a:p>
      </dsp:txBody>
      <dsp:txXfrm>
        <a:off x="2125582" y="810940"/>
        <a:ext cx="1445403" cy="1011782"/>
      </dsp:txXfrm>
    </dsp:sp>
    <dsp:sp modelId="{A202F186-DD53-46D1-B5D0-4ABAC31D088F}">
      <dsp:nvSpPr>
        <dsp:cNvPr id="0" name=""/>
        <dsp:cNvSpPr/>
      </dsp:nvSpPr>
      <dsp:spPr>
        <a:xfrm>
          <a:off x="3570985" y="810448"/>
          <a:ext cx="529981" cy="1011791"/>
        </a:xfrm>
        <a:prstGeom prst="chevron">
          <a:avLst>
            <a:gd name="adj" fmla="val 6231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D0A95-57AE-4B5A-BF90-804847689FDB}">
      <dsp:nvSpPr>
        <dsp:cNvPr id="0" name=""/>
        <dsp:cNvSpPr/>
      </dsp:nvSpPr>
      <dsp:spPr>
        <a:xfrm>
          <a:off x="4158783" y="726832"/>
          <a:ext cx="1228592" cy="1228592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Subproduto</a:t>
          </a:r>
        </a:p>
      </dsp:txBody>
      <dsp:txXfrm>
        <a:off x="4338706" y="906755"/>
        <a:ext cx="868746" cy="8687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5300D3-8E2B-470A-98D6-F77695C1BAE2}">
      <dsp:nvSpPr>
        <dsp:cNvPr id="0" name=""/>
        <dsp:cNvSpPr/>
      </dsp:nvSpPr>
      <dsp:spPr>
        <a:xfrm>
          <a:off x="3532899" y="1536078"/>
          <a:ext cx="3142233" cy="4522019"/>
        </a:xfrm>
        <a:prstGeom prst="gear9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</a:rPr>
            <a:t>AS PALAVRAS-CHAVE </a:t>
          </a:r>
          <a:r>
            <a:rPr lang="pt-BR" sz="1400" b="1" i="1" kern="1200" dirty="0">
              <a:solidFill>
                <a:schemeClr val="tx1"/>
              </a:solidFill>
            </a:rPr>
            <a:t>“</a:t>
          </a:r>
          <a:r>
            <a:rPr lang="pt-BR" sz="1400" b="0" i="1" kern="1200" dirty="0">
              <a:solidFill>
                <a:schemeClr val="tx1"/>
              </a:solidFill>
            </a:rPr>
            <a:t>PDDE”</a:t>
          </a:r>
          <a:r>
            <a:rPr lang="pt-BR" sz="1400" b="0" kern="1200" dirty="0">
              <a:solidFill>
                <a:schemeClr val="tx1"/>
              </a:solidFill>
            </a:rPr>
            <a:t>, </a:t>
          </a:r>
          <a:r>
            <a:rPr lang="pt-BR" sz="1400" b="0" i="1" kern="1200" dirty="0">
              <a:solidFill>
                <a:schemeClr val="tx1"/>
              </a:solidFill>
            </a:rPr>
            <a:t>“FNDE”</a:t>
          </a:r>
          <a:r>
            <a:rPr lang="pt-BR" sz="1400" b="0" kern="1200" dirty="0">
              <a:solidFill>
                <a:schemeClr val="tx1"/>
              </a:solidFill>
            </a:rPr>
            <a:t> e </a:t>
          </a:r>
          <a:r>
            <a:rPr lang="pt-BR" sz="1400" b="0" i="1" kern="1200" dirty="0">
              <a:solidFill>
                <a:schemeClr val="tx1"/>
              </a:solidFill>
            </a:rPr>
            <a:t>“Programa Dinheiro Direto na Escola”. </a:t>
          </a:r>
          <a:r>
            <a:rPr lang="pt-BR" sz="1400" b="1" i="1" kern="1200" dirty="0">
              <a:solidFill>
                <a:schemeClr val="tx1"/>
              </a:solidFill>
            </a:rPr>
            <a:t>AS</a:t>
          </a:r>
          <a:r>
            <a:rPr lang="pt-BR" sz="1400" b="1" kern="1200" dirty="0">
              <a:solidFill>
                <a:schemeClr val="tx1"/>
              </a:solidFill>
            </a:rPr>
            <a:t> A</a:t>
          </a:r>
          <a:r>
            <a:rPr lang="pt-BR" sz="16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ÇÕES AGREGADAS</a:t>
          </a:r>
          <a:r>
            <a:rPr lang="pt-BR" sz="1600" b="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,; </a:t>
          </a:r>
          <a:r>
            <a:rPr lang="pt-BR" sz="1400" b="0" i="1" kern="1200" dirty="0">
              <a:solidFill>
                <a:schemeClr val="tx1"/>
              </a:solidFill>
            </a:rPr>
            <a:t>“PDDE Estrutura”</a:t>
          </a:r>
          <a:r>
            <a:rPr lang="pt-BR" sz="1400" b="0" kern="1200" dirty="0">
              <a:solidFill>
                <a:schemeClr val="tx1"/>
              </a:solidFill>
            </a:rPr>
            <a:t> que engloba </a:t>
          </a:r>
          <a:r>
            <a:rPr lang="pt-BR" sz="1400" b="0" i="1" kern="1200" dirty="0">
              <a:solidFill>
                <a:schemeClr val="tx1"/>
              </a:solidFill>
            </a:rPr>
            <a:t>“Água e Esgotamento Sanitário”</a:t>
          </a:r>
          <a:r>
            <a:rPr lang="pt-BR" sz="1400" b="0" kern="1200" dirty="0">
              <a:solidFill>
                <a:schemeClr val="tx1"/>
              </a:solidFill>
            </a:rPr>
            <a:t> e </a:t>
          </a:r>
          <a:r>
            <a:rPr lang="pt-BR" sz="1400" b="0" i="1" kern="1200" dirty="0">
              <a:solidFill>
                <a:schemeClr val="tx1"/>
              </a:solidFill>
            </a:rPr>
            <a:t>“PDDE Escola Acessível”</a:t>
          </a:r>
          <a:r>
            <a:rPr lang="pt-BR" sz="1400" b="0" kern="1200" dirty="0">
              <a:solidFill>
                <a:schemeClr val="tx1"/>
              </a:solidFill>
            </a:rPr>
            <a:t> e </a:t>
          </a:r>
          <a:r>
            <a:rPr lang="pt-BR" sz="1400" b="0" i="1" kern="1200" dirty="0">
              <a:solidFill>
                <a:schemeClr val="tx1"/>
              </a:solidFill>
            </a:rPr>
            <a:t>“PDDE Qualidade”</a:t>
          </a:r>
          <a:r>
            <a:rPr lang="pt-BR" sz="1400" b="0" kern="1200" dirty="0">
              <a:solidFill>
                <a:schemeClr val="tx1"/>
              </a:solidFill>
            </a:rPr>
            <a:t> que envolve </a:t>
          </a:r>
          <a:r>
            <a:rPr lang="pt-BR" sz="1400" b="0" i="1" kern="1200" dirty="0">
              <a:solidFill>
                <a:schemeClr val="tx1"/>
              </a:solidFill>
            </a:rPr>
            <a:t>“Programa de Inovação Educação Conectada”, “PDDE Novo Ensino Médio”</a:t>
          </a:r>
          <a:r>
            <a:rPr lang="pt-BR" sz="1400" b="0" kern="1200" dirty="0">
              <a:solidFill>
                <a:schemeClr val="tx1"/>
              </a:solidFill>
            </a:rPr>
            <a:t>, </a:t>
          </a:r>
          <a:r>
            <a:rPr lang="pt-BR" sz="1400" b="0" i="1" kern="1200" dirty="0">
              <a:solidFill>
                <a:schemeClr val="tx1"/>
              </a:solidFill>
            </a:rPr>
            <a:t>“PDDE Emergencial”</a:t>
          </a:r>
          <a:r>
            <a:rPr lang="pt-BR" sz="1400" b="0" kern="1200" dirty="0">
              <a:solidFill>
                <a:schemeClr val="tx1"/>
              </a:solidFill>
            </a:rPr>
            <a:t> e </a:t>
          </a:r>
          <a:r>
            <a:rPr lang="pt-BR" sz="1400" kern="1200" dirty="0">
              <a:solidFill>
                <a:schemeClr val="tx1"/>
              </a:solidFill>
            </a:rPr>
            <a:t>por fim </a:t>
          </a:r>
          <a:r>
            <a:rPr lang="pt-BR" sz="1400" i="1" kern="1200" dirty="0">
              <a:solidFill>
                <a:schemeClr val="tx1"/>
              </a:solidFill>
            </a:rPr>
            <a:t>“PDDE Interativo</a:t>
          </a:r>
          <a:r>
            <a:rPr lang="pt-BR" sz="1400" i="1" kern="1200" dirty="0"/>
            <a:t>”</a:t>
          </a:r>
          <a:r>
            <a:rPr lang="pt-BR" sz="1400" kern="1200" dirty="0"/>
            <a:t>.</a:t>
          </a:r>
          <a:endParaRPr lang="pt-BR" sz="14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4164628" y="2503668"/>
        <a:ext cx="1878775" cy="2501721"/>
      </dsp:txXfrm>
    </dsp:sp>
    <dsp:sp modelId="{67537B1A-C7F3-4D7D-A1BA-005DCD31050C}">
      <dsp:nvSpPr>
        <dsp:cNvPr id="0" name=""/>
        <dsp:cNvSpPr/>
      </dsp:nvSpPr>
      <dsp:spPr>
        <a:xfrm>
          <a:off x="1290922" y="1483261"/>
          <a:ext cx="2285260" cy="2285260"/>
        </a:xfrm>
        <a:prstGeom prst="gear6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tx1"/>
              </a:solidFill>
              <a:latin typeface="Garamond" panose="02020404030301010803" pitchFamily="18" charset="0"/>
            </a:rPr>
            <a:t>Levantamento Bibliográfico </a:t>
          </a:r>
        </a:p>
      </dsp:txBody>
      <dsp:txXfrm>
        <a:off x="1866243" y="2062059"/>
        <a:ext cx="1134618" cy="1127664"/>
      </dsp:txXfrm>
    </dsp:sp>
    <dsp:sp modelId="{B034F3FD-28EE-45D7-8944-768C0C5A7C1B}">
      <dsp:nvSpPr>
        <dsp:cNvPr id="0" name=""/>
        <dsp:cNvSpPr/>
      </dsp:nvSpPr>
      <dsp:spPr>
        <a:xfrm rot="20700000">
          <a:off x="2570901" y="-93334"/>
          <a:ext cx="2239088" cy="2239088"/>
        </a:xfrm>
        <a:prstGeom prst="gear6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tx1"/>
              </a:solidFill>
              <a:latin typeface="Garamond" panose="02020404030301010803" pitchFamily="18" charset="0"/>
            </a:rPr>
            <a:t>Criação do google drive Organização das pastas </a:t>
          </a:r>
        </a:p>
      </dsp:txBody>
      <dsp:txXfrm rot="-20700000">
        <a:off x="3061998" y="397763"/>
        <a:ext cx="1256893" cy="1256893"/>
      </dsp:txXfrm>
    </dsp:sp>
    <dsp:sp modelId="{AEB4C05D-5C28-4FB4-B392-69788DF3722C}">
      <dsp:nvSpPr>
        <dsp:cNvPr id="0" name=""/>
        <dsp:cNvSpPr/>
      </dsp:nvSpPr>
      <dsp:spPr>
        <a:xfrm>
          <a:off x="2931861" y="1555445"/>
          <a:ext cx="4022058" cy="4022058"/>
        </a:xfrm>
        <a:prstGeom prst="circularArrow">
          <a:avLst>
            <a:gd name="adj1" fmla="val 4688"/>
            <a:gd name="adj2" fmla="val 299029"/>
            <a:gd name="adj3" fmla="val 2543510"/>
            <a:gd name="adj4" fmla="val 15803581"/>
            <a:gd name="adj5" fmla="val 546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E902DB-7225-4035-86B1-CF862B5C265F}">
      <dsp:nvSpPr>
        <dsp:cNvPr id="0" name=""/>
        <dsp:cNvSpPr/>
      </dsp:nvSpPr>
      <dsp:spPr>
        <a:xfrm>
          <a:off x="886206" y="971101"/>
          <a:ext cx="2922276" cy="292227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C24427-58FC-484B-B21B-59B639004420}">
      <dsp:nvSpPr>
        <dsp:cNvPr id="0" name=""/>
        <dsp:cNvSpPr/>
      </dsp:nvSpPr>
      <dsp:spPr>
        <a:xfrm>
          <a:off x="2052976" y="-590297"/>
          <a:ext cx="3150802" cy="315080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AA2087-9E70-49FB-81C5-6CF2E506359D}">
      <dsp:nvSpPr>
        <dsp:cNvPr id="0" name=""/>
        <dsp:cNvSpPr/>
      </dsp:nvSpPr>
      <dsp:spPr>
        <a:xfrm>
          <a:off x="1656688" y="988569"/>
          <a:ext cx="3505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597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822457" y="1032383"/>
        <a:ext cx="19059" cy="3811"/>
      </dsp:txXfrm>
    </dsp:sp>
    <dsp:sp modelId="{6ED761B5-C4CD-469B-9E7C-7B5B415DCFA8}">
      <dsp:nvSpPr>
        <dsp:cNvPr id="0" name=""/>
        <dsp:cNvSpPr/>
      </dsp:nvSpPr>
      <dsp:spPr>
        <a:xfrm>
          <a:off x="1110" y="537076"/>
          <a:ext cx="1657378" cy="9944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tx1"/>
              </a:solidFill>
              <a:latin typeface="Garamond" panose="02020404030301010803" pitchFamily="18" charset="0"/>
            </a:rPr>
            <a:t>I. Informações sobre o documento pesquisado </a:t>
          </a:r>
        </a:p>
      </dsp:txBody>
      <dsp:txXfrm>
        <a:off x="1110" y="537076"/>
        <a:ext cx="1657378" cy="994427"/>
      </dsp:txXfrm>
    </dsp:sp>
    <dsp:sp modelId="{EC874B00-447B-4C71-8F1E-1DCF617B88FA}">
      <dsp:nvSpPr>
        <dsp:cNvPr id="0" name=""/>
        <dsp:cNvSpPr/>
      </dsp:nvSpPr>
      <dsp:spPr>
        <a:xfrm>
          <a:off x="829799" y="1529703"/>
          <a:ext cx="2038575" cy="350597"/>
        </a:xfrm>
        <a:custGeom>
          <a:avLst/>
          <a:gdLst/>
          <a:ahLst/>
          <a:cxnLst/>
          <a:rect l="0" t="0" r="0" b="0"/>
          <a:pathLst>
            <a:path>
              <a:moveTo>
                <a:pt x="2038575" y="0"/>
              </a:moveTo>
              <a:lnTo>
                <a:pt x="2038575" y="192398"/>
              </a:lnTo>
              <a:lnTo>
                <a:pt x="0" y="192398"/>
              </a:lnTo>
              <a:lnTo>
                <a:pt x="0" y="350597"/>
              </a:lnTo>
            </a:path>
          </a:pathLst>
        </a:custGeom>
        <a:noFill/>
        <a:ln w="6350" cap="flat" cmpd="sng" algn="ctr">
          <a:solidFill>
            <a:schemeClr val="accent4">
              <a:hueOff val="2450223"/>
              <a:satOff val="-10194"/>
              <a:lumOff val="240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797239" y="1703095"/>
        <a:ext cx="103695" cy="3811"/>
      </dsp:txXfrm>
    </dsp:sp>
    <dsp:sp modelId="{CBAA08C3-88A3-4503-8196-7A6148AF495E}">
      <dsp:nvSpPr>
        <dsp:cNvPr id="0" name=""/>
        <dsp:cNvSpPr/>
      </dsp:nvSpPr>
      <dsp:spPr>
        <a:xfrm>
          <a:off x="2039685" y="537076"/>
          <a:ext cx="1657378" cy="994427"/>
        </a:xfrm>
        <a:prstGeom prst="rect">
          <a:avLst/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tx1"/>
              </a:solidFill>
              <a:latin typeface="Garamond" panose="02020404030301010803" pitchFamily="18" charset="0"/>
            </a:rPr>
            <a:t>II. Resumo </a:t>
          </a:r>
        </a:p>
      </dsp:txBody>
      <dsp:txXfrm>
        <a:off x="2039685" y="537076"/>
        <a:ext cx="1657378" cy="994427"/>
      </dsp:txXfrm>
    </dsp:sp>
    <dsp:sp modelId="{10A52CF0-F697-4ED2-9062-12A8ABFB9FF9}">
      <dsp:nvSpPr>
        <dsp:cNvPr id="0" name=""/>
        <dsp:cNvSpPr/>
      </dsp:nvSpPr>
      <dsp:spPr>
        <a:xfrm>
          <a:off x="1656688" y="2364194"/>
          <a:ext cx="3505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597" y="45720"/>
              </a:lnTo>
            </a:path>
          </a:pathLst>
        </a:custGeom>
        <a:noFill/>
        <a:ln w="635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822457" y="2408008"/>
        <a:ext cx="19059" cy="3811"/>
      </dsp:txXfrm>
    </dsp:sp>
    <dsp:sp modelId="{FF686268-411D-49E2-846E-F55192859276}">
      <dsp:nvSpPr>
        <dsp:cNvPr id="0" name=""/>
        <dsp:cNvSpPr/>
      </dsp:nvSpPr>
      <dsp:spPr>
        <a:xfrm>
          <a:off x="1110" y="1912700"/>
          <a:ext cx="1657378" cy="994427"/>
        </a:xfrm>
        <a:prstGeom prst="rect">
          <a:avLst/>
        </a:prstGeom>
        <a:solidFill>
          <a:schemeClr val="accent4">
            <a:hueOff val="3920356"/>
            <a:satOff val="-16311"/>
            <a:lumOff val="3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tx1"/>
              </a:solidFill>
              <a:latin typeface="Garamond" panose="02020404030301010803" pitchFamily="18" charset="0"/>
            </a:rPr>
            <a:t>III. Temáticas abordadas </a:t>
          </a:r>
        </a:p>
      </dsp:txBody>
      <dsp:txXfrm>
        <a:off x="1110" y="1912700"/>
        <a:ext cx="1657378" cy="994427"/>
      </dsp:txXfrm>
    </dsp:sp>
    <dsp:sp modelId="{2C62B079-E123-42F1-8054-90F975B89DF8}">
      <dsp:nvSpPr>
        <dsp:cNvPr id="0" name=""/>
        <dsp:cNvSpPr/>
      </dsp:nvSpPr>
      <dsp:spPr>
        <a:xfrm>
          <a:off x="829799" y="2905327"/>
          <a:ext cx="2040257" cy="350597"/>
        </a:xfrm>
        <a:custGeom>
          <a:avLst/>
          <a:gdLst/>
          <a:ahLst/>
          <a:cxnLst/>
          <a:rect l="0" t="0" r="0" b="0"/>
          <a:pathLst>
            <a:path>
              <a:moveTo>
                <a:pt x="2040257" y="0"/>
              </a:moveTo>
              <a:lnTo>
                <a:pt x="2040257" y="192398"/>
              </a:lnTo>
              <a:lnTo>
                <a:pt x="0" y="192398"/>
              </a:lnTo>
              <a:lnTo>
                <a:pt x="0" y="350597"/>
              </a:lnTo>
            </a:path>
          </a:pathLst>
        </a:custGeom>
        <a:noFill/>
        <a:ln w="6350" cap="flat" cmpd="sng" algn="ctr">
          <a:solidFill>
            <a:schemeClr val="accent4">
              <a:hueOff val="7350668"/>
              <a:satOff val="-30583"/>
              <a:lumOff val="720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798039" y="3078720"/>
        <a:ext cx="103778" cy="3811"/>
      </dsp:txXfrm>
    </dsp:sp>
    <dsp:sp modelId="{5CDF2208-FB57-49A1-9D7C-6545F739C8B1}">
      <dsp:nvSpPr>
        <dsp:cNvPr id="0" name=""/>
        <dsp:cNvSpPr/>
      </dsp:nvSpPr>
      <dsp:spPr>
        <a:xfrm>
          <a:off x="2039685" y="1912700"/>
          <a:ext cx="1660743" cy="994427"/>
        </a:xfrm>
        <a:prstGeom prst="rect">
          <a:avLst/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tx1"/>
              </a:solidFill>
              <a:latin typeface="Garamond" panose="02020404030301010803" pitchFamily="18" charset="0"/>
            </a:rPr>
            <a:t>IV. Abrangência do Estudo </a:t>
          </a:r>
        </a:p>
      </dsp:txBody>
      <dsp:txXfrm>
        <a:off x="2039685" y="1912700"/>
        <a:ext cx="1660743" cy="994427"/>
      </dsp:txXfrm>
    </dsp:sp>
    <dsp:sp modelId="{748C667C-A33A-44D9-9A53-5DBB9B348815}">
      <dsp:nvSpPr>
        <dsp:cNvPr id="0" name=""/>
        <dsp:cNvSpPr/>
      </dsp:nvSpPr>
      <dsp:spPr>
        <a:xfrm>
          <a:off x="1656688" y="3739818"/>
          <a:ext cx="3505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597" y="45720"/>
              </a:lnTo>
            </a:path>
          </a:pathLst>
        </a:custGeom>
        <a:noFill/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822457" y="3783632"/>
        <a:ext cx="19059" cy="3811"/>
      </dsp:txXfrm>
    </dsp:sp>
    <dsp:sp modelId="{8FDE4B1B-316F-44CB-82ED-8A46370407F4}">
      <dsp:nvSpPr>
        <dsp:cNvPr id="0" name=""/>
        <dsp:cNvSpPr/>
      </dsp:nvSpPr>
      <dsp:spPr>
        <a:xfrm>
          <a:off x="1110" y="3288324"/>
          <a:ext cx="1657378" cy="994427"/>
        </a:xfrm>
        <a:prstGeom prst="rect">
          <a:avLst/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tx1"/>
              </a:solidFill>
              <a:latin typeface="Garamond" panose="02020404030301010803" pitchFamily="18" charset="0"/>
            </a:rPr>
            <a:t>V. Principais Resultados </a:t>
          </a:r>
        </a:p>
      </dsp:txBody>
      <dsp:txXfrm>
        <a:off x="1110" y="3288324"/>
        <a:ext cx="1657378" cy="994427"/>
      </dsp:txXfrm>
    </dsp:sp>
    <dsp:sp modelId="{94FCF0E9-BE52-4C1B-A3CF-855ECDF93978}">
      <dsp:nvSpPr>
        <dsp:cNvPr id="0" name=""/>
        <dsp:cNvSpPr/>
      </dsp:nvSpPr>
      <dsp:spPr>
        <a:xfrm>
          <a:off x="2039685" y="3288324"/>
          <a:ext cx="1657378" cy="994427"/>
        </a:xfrm>
        <a:prstGeom prst="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tx1"/>
              </a:solidFill>
              <a:latin typeface="Garamond" panose="02020404030301010803" pitchFamily="18" charset="0"/>
            </a:rPr>
            <a:t>VI. Comentários </a:t>
          </a:r>
        </a:p>
      </dsp:txBody>
      <dsp:txXfrm>
        <a:off x="2039685" y="3288324"/>
        <a:ext cx="1657378" cy="9944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AA2087-9E70-49FB-81C5-6CF2E506359D}">
      <dsp:nvSpPr>
        <dsp:cNvPr id="0" name=""/>
        <dsp:cNvSpPr/>
      </dsp:nvSpPr>
      <dsp:spPr>
        <a:xfrm>
          <a:off x="1430883" y="583426"/>
          <a:ext cx="2983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8377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571847" y="627501"/>
        <a:ext cx="16448" cy="3289"/>
      </dsp:txXfrm>
    </dsp:sp>
    <dsp:sp modelId="{6ED761B5-C4CD-469B-9E7C-7B5B415DCFA8}">
      <dsp:nvSpPr>
        <dsp:cNvPr id="0" name=""/>
        <dsp:cNvSpPr/>
      </dsp:nvSpPr>
      <dsp:spPr>
        <a:xfrm>
          <a:off x="2347" y="200045"/>
          <a:ext cx="1430335" cy="8582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I. Ano da publicação </a:t>
          </a:r>
        </a:p>
      </dsp:txBody>
      <dsp:txXfrm>
        <a:off x="2347" y="200045"/>
        <a:ext cx="1430335" cy="858201"/>
      </dsp:txXfrm>
    </dsp:sp>
    <dsp:sp modelId="{EC874B00-447B-4C71-8F1E-1DCF617B88FA}">
      <dsp:nvSpPr>
        <dsp:cNvPr id="0" name=""/>
        <dsp:cNvSpPr/>
      </dsp:nvSpPr>
      <dsp:spPr>
        <a:xfrm>
          <a:off x="3190196" y="583426"/>
          <a:ext cx="2983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8377" y="45720"/>
              </a:lnTo>
            </a:path>
          </a:pathLst>
        </a:custGeom>
        <a:noFill/>
        <a:ln w="6350" cap="flat" cmpd="sng" algn="ctr">
          <a:solidFill>
            <a:schemeClr val="accent4">
              <a:hueOff val="1225111"/>
              <a:satOff val="-5097"/>
              <a:lumOff val="120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3331160" y="627501"/>
        <a:ext cx="16448" cy="3289"/>
      </dsp:txXfrm>
    </dsp:sp>
    <dsp:sp modelId="{CBAA08C3-88A3-4503-8196-7A6148AF495E}">
      <dsp:nvSpPr>
        <dsp:cNvPr id="0" name=""/>
        <dsp:cNvSpPr/>
      </dsp:nvSpPr>
      <dsp:spPr>
        <a:xfrm>
          <a:off x="1761660" y="200045"/>
          <a:ext cx="1430335" cy="858201"/>
        </a:xfrm>
        <a:prstGeom prst="rect">
          <a:avLst/>
        </a:prstGeom>
        <a:solidFill>
          <a:schemeClr val="accent4">
            <a:hueOff val="1088988"/>
            <a:satOff val="-4531"/>
            <a:lumOff val="10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II. Título do Trabalho   </a:t>
          </a:r>
        </a:p>
      </dsp:txBody>
      <dsp:txXfrm>
        <a:off x="1761660" y="200045"/>
        <a:ext cx="1430335" cy="858201"/>
      </dsp:txXfrm>
    </dsp:sp>
    <dsp:sp modelId="{10A52CF0-F697-4ED2-9062-12A8ABFB9FF9}">
      <dsp:nvSpPr>
        <dsp:cNvPr id="0" name=""/>
        <dsp:cNvSpPr/>
      </dsp:nvSpPr>
      <dsp:spPr>
        <a:xfrm>
          <a:off x="718967" y="1056446"/>
          <a:ext cx="3517174" cy="298377"/>
        </a:xfrm>
        <a:custGeom>
          <a:avLst/>
          <a:gdLst/>
          <a:ahLst/>
          <a:cxnLst/>
          <a:rect l="0" t="0" r="0" b="0"/>
          <a:pathLst>
            <a:path>
              <a:moveTo>
                <a:pt x="3517174" y="0"/>
              </a:moveTo>
              <a:lnTo>
                <a:pt x="3517174" y="166288"/>
              </a:lnTo>
              <a:lnTo>
                <a:pt x="0" y="166288"/>
              </a:lnTo>
              <a:lnTo>
                <a:pt x="0" y="298377"/>
              </a:lnTo>
            </a:path>
          </a:pathLst>
        </a:custGeom>
        <a:noFill/>
        <a:ln w="6350" cap="flat" cmpd="sng" algn="ctr">
          <a:solidFill>
            <a:schemeClr val="accent4">
              <a:hueOff val="2450223"/>
              <a:satOff val="-10194"/>
              <a:lumOff val="240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2389241" y="1203990"/>
        <a:ext cx="176626" cy="3289"/>
      </dsp:txXfrm>
    </dsp:sp>
    <dsp:sp modelId="{FF686268-411D-49E2-846E-F55192859276}">
      <dsp:nvSpPr>
        <dsp:cNvPr id="0" name=""/>
        <dsp:cNvSpPr/>
      </dsp:nvSpPr>
      <dsp:spPr>
        <a:xfrm>
          <a:off x="3520973" y="200045"/>
          <a:ext cx="1430335" cy="858201"/>
        </a:xfrm>
        <a:prstGeom prst="rect">
          <a:avLst/>
        </a:prstGeom>
        <a:solidFill>
          <a:schemeClr val="accent4">
            <a:hueOff val="2177976"/>
            <a:satOff val="-9062"/>
            <a:lumOff val="2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III. Autor </a:t>
          </a:r>
        </a:p>
      </dsp:txBody>
      <dsp:txXfrm>
        <a:off x="3520973" y="200045"/>
        <a:ext cx="1430335" cy="858201"/>
      </dsp:txXfrm>
    </dsp:sp>
    <dsp:sp modelId="{2C62B079-E123-42F1-8054-90F975B89DF8}">
      <dsp:nvSpPr>
        <dsp:cNvPr id="0" name=""/>
        <dsp:cNvSpPr/>
      </dsp:nvSpPr>
      <dsp:spPr>
        <a:xfrm>
          <a:off x="1433787" y="1770604"/>
          <a:ext cx="2983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8377" y="45720"/>
              </a:lnTo>
            </a:path>
          </a:pathLst>
        </a:custGeom>
        <a:noFill/>
        <a:ln w="6350" cap="flat" cmpd="sng" algn="ctr">
          <a:solidFill>
            <a:schemeClr val="accent4">
              <a:hueOff val="3675334"/>
              <a:satOff val="-15291"/>
              <a:lumOff val="360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574751" y="1814679"/>
        <a:ext cx="16448" cy="3289"/>
      </dsp:txXfrm>
    </dsp:sp>
    <dsp:sp modelId="{5CDF2208-FB57-49A1-9D7C-6545F739C8B1}">
      <dsp:nvSpPr>
        <dsp:cNvPr id="0" name=""/>
        <dsp:cNvSpPr/>
      </dsp:nvSpPr>
      <dsp:spPr>
        <a:xfrm>
          <a:off x="2347" y="1387223"/>
          <a:ext cx="1433239" cy="858201"/>
        </a:xfrm>
        <a:prstGeom prst="rect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IV. Objeto de Pesquisa </a:t>
          </a:r>
        </a:p>
      </dsp:txBody>
      <dsp:txXfrm>
        <a:off x="2347" y="1387223"/>
        <a:ext cx="1433239" cy="858201"/>
      </dsp:txXfrm>
    </dsp:sp>
    <dsp:sp modelId="{748C667C-A33A-44D9-9A53-5DBB9B348815}">
      <dsp:nvSpPr>
        <dsp:cNvPr id="0" name=""/>
        <dsp:cNvSpPr/>
      </dsp:nvSpPr>
      <dsp:spPr>
        <a:xfrm>
          <a:off x="3193100" y="1770604"/>
          <a:ext cx="2983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8377" y="45720"/>
              </a:lnTo>
            </a:path>
          </a:pathLst>
        </a:custGeom>
        <a:noFill/>
        <a:ln w="635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3334064" y="1814679"/>
        <a:ext cx="16448" cy="3289"/>
      </dsp:txXfrm>
    </dsp:sp>
    <dsp:sp modelId="{8FDE4B1B-316F-44CB-82ED-8A46370407F4}">
      <dsp:nvSpPr>
        <dsp:cNvPr id="0" name=""/>
        <dsp:cNvSpPr/>
      </dsp:nvSpPr>
      <dsp:spPr>
        <a:xfrm>
          <a:off x="1764564" y="1387223"/>
          <a:ext cx="1430335" cy="858201"/>
        </a:xfrm>
        <a:prstGeom prst="rect">
          <a:avLst/>
        </a:prstGeom>
        <a:solidFill>
          <a:schemeClr val="accent4">
            <a:hueOff val="4355951"/>
            <a:satOff val="-18123"/>
            <a:lumOff val="42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V. Objetivo Geral </a:t>
          </a:r>
        </a:p>
      </dsp:txBody>
      <dsp:txXfrm>
        <a:off x="1764564" y="1387223"/>
        <a:ext cx="1430335" cy="858201"/>
      </dsp:txXfrm>
    </dsp:sp>
    <dsp:sp modelId="{51633215-CE9A-4908-95F2-B06821A5EEC0}">
      <dsp:nvSpPr>
        <dsp:cNvPr id="0" name=""/>
        <dsp:cNvSpPr/>
      </dsp:nvSpPr>
      <dsp:spPr>
        <a:xfrm>
          <a:off x="717515" y="2243625"/>
          <a:ext cx="3521529" cy="298377"/>
        </a:xfrm>
        <a:custGeom>
          <a:avLst/>
          <a:gdLst/>
          <a:ahLst/>
          <a:cxnLst/>
          <a:rect l="0" t="0" r="0" b="0"/>
          <a:pathLst>
            <a:path>
              <a:moveTo>
                <a:pt x="3521529" y="0"/>
              </a:moveTo>
              <a:lnTo>
                <a:pt x="3521529" y="166288"/>
              </a:lnTo>
              <a:lnTo>
                <a:pt x="0" y="166288"/>
              </a:lnTo>
              <a:lnTo>
                <a:pt x="0" y="298377"/>
              </a:lnTo>
            </a:path>
          </a:pathLst>
        </a:custGeom>
        <a:noFill/>
        <a:ln w="6350" cap="flat" cmpd="sng" algn="ctr">
          <a:solidFill>
            <a:schemeClr val="accent4">
              <a:hueOff val="6125556"/>
              <a:satOff val="-25486"/>
              <a:lumOff val="600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2389858" y="2391169"/>
        <a:ext cx="176843" cy="3289"/>
      </dsp:txXfrm>
    </dsp:sp>
    <dsp:sp modelId="{94FCF0E9-BE52-4C1B-A3CF-855ECDF93978}">
      <dsp:nvSpPr>
        <dsp:cNvPr id="0" name=""/>
        <dsp:cNvSpPr/>
      </dsp:nvSpPr>
      <dsp:spPr>
        <a:xfrm>
          <a:off x="3523877" y="1387223"/>
          <a:ext cx="1430335" cy="858201"/>
        </a:xfrm>
        <a:prstGeom prst="rect">
          <a:avLst/>
        </a:prstGeom>
        <a:solidFill>
          <a:schemeClr val="accent4">
            <a:hueOff val="5444940"/>
            <a:satOff val="-22654"/>
            <a:lumOff val="53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VI. Abordagem metodológica </a:t>
          </a:r>
        </a:p>
      </dsp:txBody>
      <dsp:txXfrm>
        <a:off x="3523877" y="1387223"/>
        <a:ext cx="1430335" cy="858201"/>
      </dsp:txXfrm>
    </dsp:sp>
    <dsp:sp modelId="{5E68D171-EE6E-43F3-A304-8B5A45717261}">
      <dsp:nvSpPr>
        <dsp:cNvPr id="0" name=""/>
        <dsp:cNvSpPr/>
      </dsp:nvSpPr>
      <dsp:spPr>
        <a:xfrm>
          <a:off x="1430883" y="2957783"/>
          <a:ext cx="2983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8377" y="45720"/>
              </a:lnTo>
            </a:path>
          </a:pathLst>
        </a:custGeom>
        <a:noFill/>
        <a:ln w="6350" cap="flat" cmpd="sng" algn="ctr">
          <a:solidFill>
            <a:schemeClr val="accent4">
              <a:hueOff val="7350668"/>
              <a:satOff val="-30583"/>
              <a:lumOff val="720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1571847" y="3001858"/>
        <a:ext cx="16448" cy="3289"/>
      </dsp:txXfrm>
    </dsp:sp>
    <dsp:sp modelId="{874F222B-AE4A-42E6-A5A7-2CE3423988F1}">
      <dsp:nvSpPr>
        <dsp:cNvPr id="0" name=""/>
        <dsp:cNvSpPr/>
      </dsp:nvSpPr>
      <dsp:spPr>
        <a:xfrm>
          <a:off x="2347" y="2574402"/>
          <a:ext cx="1430335" cy="858201"/>
        </a:xfrm>
        <a:prstGeom prst="rect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VII. Referencial Teórico </a:t>
          </a:r>
        </a:p>
      </dsp:txBody>
      <dsp:txXfrm>
        <a:off x="2347" y="2574402"/>
        <a:ext cx="1430335" cy="858201"/>
      </dsp:txXfrm>
    </dsp:sp>
    <dsp:sp modelId="{FB76154F-AF58-4536-A744-45BC5AE6D1CE}">
      <dsp:nvSpPr>
        <dsp:cNvPr id="0" name=""/>
        <dsp:cNvSpPr/>
      </dsp:nvSpPr>
      <dsp:spPr>
        <a:xfrm>
          <a:off x="3190196" y="2957783"/>
          <a:ext cx="2983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8377" y="45720"/>
              </a:lnTo>
            </a:path>
          </a:pathLst>
        </a:custGeom>
        <a:noFill/>
        <a:ln w="6350" cap="flat" cmpd="sng" algn="ctr">
          <a:solidFill>
            <a:schemeClr val="accent4">
              <a:hueOff val="8575779"/>
              <a:satOff val="-35680"/>
              <a:lumOff val="8407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3331160" y="3001858"/>
        <a:ext cx="16448" cy="3289"/>
      </dsp:txXfrm>
    </dsp:sp>
    <dsp:sp modelId="{091B0AC9-8048-4981-AA0C-EE0716B95086}">
      <dsp:nvSpPr>
        <dsp:cNvPr id="0" name=""/>
        <dsp:cNvSpPr/>
      </dsp:nvSpPr>
      <dsp:spPr>
        <a:xfrm>
          <a:off x="1761660" y="2574402"/>
          <a:ext cx="1430335" cy="858201"/>
        </a:xfrm>
        <a:prstGeom prst="rect">
          <a:avLst/>
        </a:prstGeom>
        <a:solidFill>
          <a:schemeClr val="accent4">
            <a:hueOff val="7622915"/>
            <a:satOff val="-31715"/>
            <a:lumOff val="74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VIII. Palavras-chave</a:t>
          </a:r>
        </a:p>
      </dsp:txBody>
      <dsp:txXfrm>
        <a:off x="1761660" y="2574402"/>
        <a:ext cx="1430335" cy="858201"/>
      </dsp:txXfrm>
    </dsp:sp>
    <dsp:sp modelId="{59FBA65E-8D37-4713-9376-6D49B814AF44}">
      <dsp:nvSpPr>
        <dsp:cNvPr id="0" name=""/>
        <dsp:cNvSpPr/>
      </dsp:nvSpPr>
      <dsp:spPr>
        <a:xfrm>
          <a:off x="717515" y="3430804"/>
          <a:ext cx="3518625" cy="298377"/>
        </a:xfrm>
        <a:custGeom>
          <a:avLst/>
          <a:gdLst/>
          <a:ahLst/>
          <a:cxnLst/>
          <a:rect l="0" t="0" r="0" b="0"/>
          <a:pathLst>
            <a:path>
              <a:moveTo>
                <a:pt x="3518625" y="0"/>
              </a:moveTo>
              <a:lnTo>
                <a:pt x="3518625" y="166288"/>
              </a:lnTo>
              <a:lnTo>
                <a:pt x="0" y="166288"/>
              </a:lnTo>
              <a:lnTo>
                <a:pt x="0" y="298377"/>
              </a:lnTo>
            </a:path>
          </a:pathLst>
        </a:custGeom>
        <a:noFill/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2388479" y="3578347"/>
        <a:ext cx="176698" cy="3289"/>
      </dsp:txXfrm>
    </dsp:sp>
    <dsp:sp modelId="{FF439992-9B2B-4B6B-84AA-C434B8908E92}">
      <dsp:nvSpPr>
        <dsp:cNvPr id="0" name=""/>
        <dsp:cNvSpPr/>
      </dsp:nvSpPr>
      <dsp:spPr>
        <a:xfrm>
          <a:off x="3520973" y="2574402"/>
          <a:ext cx="1430335" cy="858201"/>
        </a:xfrm>
        <a:prstGeom prst="rect">
          <a:avLst/>
        </a:prstGeom>
        <a:solidFill>
          <a:schemeClr val="accent4">
            <a:hueOff val="8711903"/>
            <a:satOff val="-36246"/>
            <a:lumOff val="85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IX. Tipo de Curso </a:t>
          </a:r>
        </a:p>
      </dsp:txBody>
      <dsp:txXfrm>
        <a:off x="3520973" y="2574402"/>
        <a:ext cx="1430335" cy="858201"/>
      </dsp:txXfrm>
    </dsp:sp>
    <dsp:sp modelId="{2A21D10E-D305-4252-BB63-F0621E036352}">
      <dsp:nvSpPr>
        <dsp:cNvPr id="0" name=""/>
        <dsp:cNvSpPr/>
      </dsp:nvSpPr>
      <dsp:spPr>
        <a:xfrm>
          <a:off x="2347" y="3761581"/>
          <a:ext cx="1430335" cy="858201"/>
        </a:xfrm>
        <a:prstGeom prst="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solidFill>
                <a:schemeClr val="tx1"/>
              </a:solidFill>
              <a:latin typeface="Garamond" panose="02020404030301010803" pitchFamily="18" charset="0"/>
            </a:rPr>
            <a:t>X. Orientador (a)</a:t>
          </a:r>
        </a:p>
      </dsp:txBody>
      <dsp:txXfrm>
        <a:off x="2347" y="3761581"/>
        <a:ext cx="1430335" cy="8582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D65E59-92D1-40BD-9404-277C030AC79E}">
      <dsp:nvSpPr>
        <dsp:cNvPr id="0" name=""/>
        <dsp:cNvSpPr/>
      </dsp:nvSpPr>
      <dsp:spPr>
        <a:xfrm>
          <a:off x="1925601" y="183591"/>
          <a:ext cx="3753665" cy="11730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4526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>
              <a:latin typeface="Garamond" panose="02020404030301010803" pitchFamily="18" charset="0"/>
            </a:rPr>
            <a:t>O que entende por memória institucional e como será aplicada no caso do PDDE? </a:t>
          </a:r>
          <a:endParaRPr lang="pt-BR" sz="1500" kern="1200" dirty="0">
            <a:latin typeface="Garamond" panose="02020404030301010803" pitchFamily="18" charset="0"/>
          </a:endParaRPr>
        </a:p>
      </dsp:txBody>
      <dsp:txXfrm>
        <a:off x="1925601" y="183591"/>
        <a:ext cx="3753665" cy="1173020"/>
      </dsp:txXfrm>
    </dsp:sp>
    <dsp:sp modelId="{4DCDBE8A-3FE1-4613-98D1-21E9999F0665}">
      <dsp:nvSpPr>
        <dsp:cNvPr id="0" name=""/>
        <dsp:cNvSpPr/>
      </dsp:nvSpPr>
      <dsp:spPr>
        <a:xfrm>
          <a:off x="1769198" y="14155"/>
          <a:ext cx="821114" cy="1231671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F24529-8E22-465B-99F0-B7E065C70374}">
      <dsp:nvSpPr>
        <dsp:cNvPr id="0" name=""/>
        <dsp:cNvSpPr/>
      </dsp:nvSpPr>
      <dsp:spPr>
        <a:xfrm>
          <a:off x="5982624" y="183591"/>
          <a:ext cx="3753665" cy="11730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4526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>
              <a:latin typeface="Garamond" panose="02020404030301010803" pitchFamily="18" charset="0"/>
            </a:rPr>
            <a:t>O que se entende por avaliação? </a:t>
          </a:r>
          <a:endParaRPr lang="pt-BR" sz="1500" kern="1200" dirty="0">
            <a:latin typeface="Garamond" panose="02020404030301010803" pitchFamily="18" charset="0"/>
          </a:endParaRPr>
        </a:p>
      </dsp:txBody>
      <dsp:txXfrm>
        <a:off x="5982624" y="183591"/>
        <a:ext cx="3753665" cy="1173020"/>
      </dsp:txXfrm>
    </dsp:sp>
    <dsp:sp modelId="{83008B84-5030-496A-A759-2C4C497C3C6E}">
      <dsp:nvSpPr>
        <dsp:cNvPr id="0" name=""/>
        <dsp:cNvSpPr/>
      </dsp:nvSpPr>
      <dsp:spPr>
        <a:xfrm>
          <a:off x="5826221" y="14155"/>
          <a:ext cx="821114" cy="1231671"/>
        </a:xfrm>
        <a:prstGeom prst="rect">
          <a:avLst/>
        </a:prstGeom>
        <a:solidFill>
          <a:schemeClr val="accent4">
            <a:tint val="50000"/>
            <a:hueOff val="2157639"/>
            <a:satOff val="-10041"/>
            <a:lumOff val="-4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A5902E-34C8-4441-8243-71AD5AB77C2C}">
      <dsp:nvSpPr>
        <dsp:cNvPr id="0" name=""/>
        <dsp:cNvSpPr/>
      </dsp:nvSpPr>
      <dsp:spPr>
        <a:xfrm>
          <a:off x="1925601" y="1660294"/>
          <a:ext cx="3753665" cy="11730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4526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>
              <a:latin typeface="Garamond" panose="02020404030301010803" pitchFamily="18" charset="0"/>
            </a:rPr>
            <a:t>O que se entende por políticas públicas e por políticas educacionais?</a:t>
          </a:r>
          <a:endParaRPr lang="pt-BR" sz="1500" kern="1200" dirty="0">
            <a:latin typeface="Garamond" panose="02020404030301010803" pitchFamily="18" charset="0"/>
          </a:endParaRPr>
        </a:p>
      </dsp:txBody>
      <dsp:txXfrm>
        <a:off x="1925601" y="1660294"/>
        <a:ext cx="3753665" cy="1173020"/>
      </dsp:txXfrm>
    </dsp:sp>
    <dsp:sp modelId="{1A4144D8-92AD-4CBC-A054-D9B05404F881}">
      <dsp:nvSpPr>
        <dsp:cNvPr id="0" name=""/>
        <dsp:cNvSpPr/>
      </dsp:nvSpPr>
      <dsp:spPr>
        <a:xfrm>
          <a:off x="1769198" y="1490858"/>
          <a:ext cx="821114" cy="1231671"/>
        </a:xfrm>
        <a:prstGeom prst="rect">
          <a:avLst/>
        </a:prstGeom>
        <a:solidFill>
          <a:schemeClr val="accent4">
            <a:tint val="50000"/>
            <a:hueOff val="4315278"/>
            <a:satOff val="-20082"/>
            <a:lumOff val="-8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9DCD64-DF66-4C3D-A739-FC99DCD33ED7}">
      <dsp:nvSpPr>
        <dsp:cNvPr id="0" name=""/>
        <dsp:cNvSpPr/>
      </dsp:nvSpPr>
      <dsp:spPr>
        <a:xfrm>
          <a:off x="5982624" y="1660294"/>
          <a:ext cx="3753665" cy="11730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4526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>
              <a:latin typeface="Garamond" panose="02020404030301010803" pitchFamily="18" charset="0"/>
            </a:rPr>
            <a:t>O que se entende por avaliação de políticas públicas e por avaliação de políticas educacionais? </a:t>
          </a:r>
          <a:endParaRPr lang="pt-BR" sz="1500" kern="1200" dirty="0">
            <a:latin typeface="Garamond" panose="02020404030301010803" pitchFamily="18" charset="0"/>
          </a:endParaRPr>
        </a:p>
      </dsp:txBody>
      <dsp:txXfrm>
        <a:off x="5982624" y="1660294"/>
        <a:ext cx="3753665" cy="1173020"/>
      </dsp:txXfrm>
    </dsp:sp>
    <dsp:sp modelId="{D8E48142-AE5B-4B7F-BA12-7F4E8CE8D1F4}">
      <dsp:nvSpPr>
        <dsp:cNvPr id="0" name=""/>
        <dsp:cNvSpPr/>
      </dsp:nvSpPr>
      <dsp:spPr>
        <a:xfrm>
          <a:off x="5826221" y="1490858"/>
          <a:ext cx="821114" cy="1231671"/>
        </a:xfrm>
        <a:prstGeom prst="rect">
          <a:avLst/>
        </a:prstGeom>
        <a:solidFill>
          <a:schemeClr val="accent4">
            <a:tint val="50000"/>
            <a:hueOff val="6472917"/>
            <a:satOff val="-30124"/>
            <a:lumOff val="-13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1E80BD-FCD5-442F-9632-27979F380447}">
      <dsp:nvSpPr>
        <dsp:cNvPr id="0" name=""/>
        <dsp:cNvSpPr/>
      </dsp:nvSpPr>
      <dsp:spPr>
        <a:xfrm>
          <a:off x="1925601" y="3136996"/>
          <a:ext cx="3753665" cy="11730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4526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>
              <a:latin typeface="Garamond" panose="02020404030301010803" pitchFamily="18" charset="0"/>
            </a:rPr>
            <a:t>Como se configura o PDDE, enquanto política pública educacional, ao longo da sua trajetória? E, finalmente, </a:t>
          </a:r>
          <a:endParaRPr lang="pt-BR" sz="1500" kern="1200" dirty="0">
            <a:latin typeface="Garamond" panose="02020404030301010803" pitchFamily="18" charset="0"/>
          </a:endParaRPr>
        </a:p>
      </dsp:txBody>
      <dsp:txXfrm>
        <a:off x="1925601" y="3136996"/>
        <a:ext cx="3753665" cy="1173020"/>
      </dsp:txXfrm>
    </dsp:sp>
    <dsp:sp modelId="{B7EA352B-63FA-4D9D-A1D1-18C11445ED68}">
      <dsp:nvSpPr>
        <dsp:cNvPr id="0" name=""/>
        <dsp:cNvSpPr/>
      </dsp:nvSpPr>
      <dsp:spPr>
        <a:xfrm>
          <a:off x="1769198" y="2967560"/>
          <a:ext cx="821114" cy="1231671"/>
        </a:xfrm>
        <a:prstGeom prst="rect">
          <a:avLst/>
        </a:prstGeom>
        <a:solidFill>
          <a:schemeClr val="accent4">
            <a:tint val="50000"/>
            <a:hueOff val="8630555"/>
            <a:satOff val="-40165"/>
            <a:lumOff val="-17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EF50D0-4501-41D3-A24B-535CB9BEB35B}">
      <dsp:nvSpPr>
        <dsp:cNvPr id="0" name=""/>
        <dsp:cNvSpPr/>
      </dsp:nvSpPr>
      <dsp:spPr>
        <a:xfrm>
          <a:off x="5982624" y="3136996"/>
          <a:ext cx="3753665" cy="11730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4526" tIns="57150" rIns="57150" bIns="5715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>
              <a:latin typeface="Garamond" panose="02020404030301010803" pitchFamily="18" charset="0"/>
            </a:rPr>
            <a:t>Que procedimentos metodológicos se deve adotar para identificar, levantar, sistematizar o acervo sobre o PDDE possibilitando a analisar e avaliação da  memória institucional do PDDE?</a:t>
          </a:r>
        </a:p>
      </dsp:txBody>
      <dsp:txXfrm>
        <a:off x="5982624" y="3136996"/>
        <a:ext cx="3753665" cy="1173020"/>
      </dsp:txXfrm>
    </dsp:sp>
    <dsp:sp modelId="{9096DDE9-C7F5-4562-9EC8-393A5DC94980}">
      <dsp:nvSpPr>
        <dsp:cNvPr id="0" name=""/>
        <dsp:cNvSpPr/>
      </dsp:nvSpPr>
      <dsp:spPr>
        <a:xfrm>
          <a:off x="5826221" y="2967560"/>
          <a:ext cx="821114" cy="1231671"/>
        </a:xfrm>
        <a:prstGeom prst="rect">
          <a:avLst/>
        </a:prstGeom>
        <a:solidFill>
          <a:schemeClr val="accent4">
            <a:tint val="50000"/>
            <a:hueOff val="10788194"/>
            <a:satOff val="-50206"/>
            <a:lumOff val="-22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FE2A37-3280-458F-BE47-AE84F7D9DA23}">
      <dsp:nvSpPr>
        <dsp:cNvPr id="0" name=""/>
        <dsp:cNvSpPr/>
      </dsp:nvSpPr>
      <dsp:spPr>
        <a:xfrm>
          <a:off x="200694" y="1538661"/>
          <a:ext cx="2998379" cy="988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>
              <a:solidFill>
                <a:schemeClr val="tx1"/>
              </a:solidFill>
              <a:latin typeface="Garamond" panose="02020404030301010803" pitchFamily="18" charset="0"/>
            </a:rPr>
            <a:t>Avaliação e PDDE</a:t>
          </a:r>
          <a:endParaRPr lang="pt-BR" sz="27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200694" y="1538661"/>
        <a:ext cx="2998379" cy="988102"/>
      </dsp:txXfrm>
    </dsp:sp>
    <dsp:sp modelId="{6A69D177-0B18-4332-BFAD-7E8E1C80992B}">
      <dsp:nvSpPr>
        <dsp:cNvPr id="0" name=""/>
        <dsp:cNvSpPr/>
      </dsp:nvSpPr>
      <dsp:spPr>
        <a:xfrm>
          <a:off x="8558" y="3622229"/>
          <a:ext cx="3382652" cy="1851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>
              <a:solidFill>
                <a:schemeClr val="tx1"/>
              </a:solidFill>
              <a:latin typeface="Garamond" panose="02020404030301010803" pitchFamily="18" charset="0"/>
            </a:rPr>
            <a:t>Vamos considerar na avaliação da Memória do PDDE, uma política pública de financiamento da educação, como um procedimento capaz de estabelecer uma relação de causalidade entre um fenômeno e seus alcances.</a:t>
          </a:r>
          <a:endParaRPr lang="pt-BR" sz="18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8558" y="3622229"/>
        <a:ext cx="3382652" cy="1851222"/>
      </dsp:txXfrm>
    </dsp:sp>
    <dsp:sp modelId="{57AE00DC-1411-4D9D-92E4-61DBA8087EBD}">
      <dsp:nvSpPr>
        <dsp:cNvPr id="0" name=""/>
        <dsp:cNvSpPr/>
      </dsp:nvSpPr>
      <dsp:spPr>
        <a:xfrm>
          <a:off x="197287" y="1238142"/>
          <a:ext cx="238507" cy="23850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002815-26AC-4CCF-883C-B85E17912259}">
      <dsp:nvSpPr>
        <dsp:cNvPr id="0" name=""/>
        <dsp:cNvSpPr/>
      </dsp:nvSpPr>
      <dsp:spPr>
        <a:xfrm>
          <a:off x="364242" y="904231"/>
          <a:ext cx="238507" cy="238507"/>
        </a:xfrm>
        <a:prstGeom prst="ellipse">
          <a:avLst/>
        </a:prstGeom>
        <a:solidFill>
          <a:schemeClr val="accent4">
            <a:hueOff val="544494"/>
            <a:satOff val="-2265"/>
            <a:lumOff val="53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82B35-9961-4D61-9921-A6EEB338FDA3}">
      <dsp:nvSpPr>
        <dsp:cNvPr id="0" name=""/>
        <dsp:cNvSpPr/>
      </dsp:nvSpPr>
      <dsp:spPr>
        <a:xfrm>
          <a:off x="764935" y="971013"/>
          <a:ext cx="374797" cy="374797"/>
        </a:xfrm>
        <a:prstGeom prst="ellipse">
          <a:avLst/>
        </a:prstGeom>
        <a:solidFill>
          <a:schemeClr val="accent4">
            <a:hueOff val="1088988"/>
            <a:satOff val="-4531"/>
            <a:lumOff val="10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BB72E5-4C11-4DE2-8D4E-60740405B21F}">
      <dsp:nvSpPr>
        <dsp:cNvPr id="0" name=""/>
        <dsp:cNvSpPr/>
      </dsp:nvSpPr>
      <dsp:spPr>
        <a:xfrm>
          <a:off x="1098845" y="603712"/>
          <a:ext cx="238507" cy="238507"/>
        </a:xfrm>
        <a:prstGeom prst="ellipse">
          <a:avLst/>
        </a:prstGeom>
        <a:solidFill>
          <a:schemeClr val="accent4">
            <a:hueOff val="1633482"/>
            <a:satOff val="-6796"/>
            <a:lumOff val="16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25CBC6-7A64-4B75-9B54-88C22537691D}">
      <dsp:nvSpPr>
        <dsp:cNvPr id="0" name=""/>
        <dsp:cNvSpPr/>
      </dsp:nvSpPr>
      <dsp:spPr>
        <a:xfrm>
          <a:off x="1532929" y="470148"/>
          <a:ext cx="238507" cy="238507"/>
        </a:xfrm>
        <a:prstGeom prst="ellipse">
          <a:avLst/>
        </a:prstGeom>
        <a:solidFill>
          <a:schemeClr val="accent4">
            <a:hueOff val="2177976"/>
            <a:satOff val="-9062"/>
            <a:lumOff val="2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45201-68A1-4A9C-AB17-635FDF2918AE}">
      <dsp:nvSpPr>
        <dsp:cNvPr id="0" name=""/>
        <dsp:cNvSpPr/>
      </dsp:nvSpPr>
      <dsp:spPr>
        <a:xfrm>
          <a:off x="2067186" y="703885"/>
          <a:ext cx="238507" cy="238507"/>
        </a:xfrm>
        <a:prstGeom prst="ellipse">
          <a:avLst/>
        </a:prstGeom>
        <a:solidFill>
          <a:schemeClr val="accent4">
            <a:hueOff val="2722470"/>
            <a:satOff val="-11327"/>
            <a:lumOff val="26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CE1C71-822A-46F8-8D4E-B5CA606D55A9}">
      <dsp:nvSpPr>
        <dsp:cNvPr id="0" name=""/>
        <dsp:cNvSpPr/>
      </dsp:nvSpPr>
      <dsp:spPr>
        <a:xfrm>
          <a:off x="2401096" y="870840"/>
          <a:ext cx="374797" cy="374797"/>
        </a:xfrm>
        <a:prstGeom prst="ellipse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D4DA5-15F0-4EF5-811A-9612EBFDE569}">
      <dsp:nvSpPr>
        <dsp:cNvPr id="0" name=""/>
        <dsp:cNvSpPr/>
      </dsp:nvSpPr>
      <dsp:spPr>
        <a:xfrm>
          <a:off x="2868571" y="1238142"/>
          <a:ext cx="238507" cy="238507"/>
        </a:xfrm>
        <a:prstGeom prst="ellipse">
          <a:avLst/>
        </a:prstGeom>
        <a:solidFill>
          <a:schemeClr val="accent4">
            <a:hueOff val="3811458"/>
            <a:satOff val="-15858"/>
            <a:lumOff val="37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2AAF0-4BDC-4E62-A5A5-6A4657D49F82}">
      <dsp:nvSpPr>
        <dsp:cNvPr id="0" name=""/>
        <dsp:cNvSpPr/>
      </dsp:nvSpPr>
      <dsp:spPr>
        <a:xfrm>
          <a:off x="3068917" y="1605443"/>
          <a:ext cx="238507" cy="238507"/>
        </a:xfrm>
        <a:prstGeom prst="ellipse">
          <a:avLst/>
        </a:prstGeom>
        <a:solidFill>
          <a:schemeClr val="accent4">
            <a:hueOff val="4355951"/>
            <a:satOff val="-18123"/>
            <a:lumOff val="42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D0771-8097-45A1-95AE-41F904576B30}">
      <dsp:nvSpPr>
        <dsp:cNvPr id="0" name=""/>
        <dsp:cNvSpPr/>
      </dsp:nvSpPr>
      <dsp:spPr>
        <a:xfrm>
          <a:off x="1332583" y="904231"/>
          <a:ext cx="613304" cy="613304"/>
        </a:xfrm>
        <a:prstGeom prst="ellipse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FB7C7-1834-483F-A473-C7DCE62EB790}">
      <dsp:nvSpPr>
        <dsp:cNvPr id="0" name=""/>
        <dsp:cNvSpPr/>
      </dsp:nvSpPr>
      <dsp:spPr>
        <a:xfrm>
          <a:off x="30332" y="2173091"/>
          <a:ext cx="238507" cy="238507"/>
        </a:xfrm>
        <a:prstGeom prst="ellipse">
          <a:avLst/>
        </a:prstGeom>
        <a:solidFill>
          <a:schemeClr val="accent4">
            <a:hueOff val="5444940"/>
            <a:satOff val="-22654"/>
            <a:lumOff val="53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129779-5479-4B12-A36D-9ED75F5F6D84}">
      <dsp:nvSpPr>
        <dsp:cNvPr id="0" name=""/>
        <dsp:cNvSpPr/>
      </dsp:nvSpPr>
      <dsp:spPr>
        <a:xfrm>
          <a:off x="230678" y="2473611"/>
          <a:ext cx="374797" cy="374797"/>
        </a:xfrm>
        <a:prstGeom prst="ellipse">
          <a:avLst/>
        </a:prstGeom>
        <a:solidFill>
          <a:schemeClr val="accent4">
            <a:hueOff val="5989433"/>
            <a:satOff val="-24919"/>
            <a:lumOff val="58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CAC1C8-8655-48DA-987E-5374F49F2135}">
      <dsp:nvSpPr>
        <dsp:cNvPr id="0" name=""/>
        <dsp:cNvSpPr/>
      </dsp:nvSpPr>
      <dsp:spPr>
        <a:xfrm>
          <a:off x="731544" y="2740739"/>
          <a:ext cx="545159" cy="545159"/>
        </a:xfrm>
        <a:prstGeom prst="ellipse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603F14-5AE9-42ED-899E-480F657BF1F6}">
      <dsp:nvSpPr>
        <dsp:cNvPr id="0" name=""/>
        <dsp:cNvSpPr/>
      </dsp:nvSpPr>
      <dsp:spPr>
        <a:xfrm>
          <a:off x="1432756" y="3174823"/>
          <a:ext cx="238507" cy="238507"/>
        </a:xfrm>
        <a:prstGeom prst="ellipse">
          <a:avLst/>
        </a:prstGeom>
        <a:solidFill>
          <a:schemeClr val="accent4">
            <a:hueOff val="7078421"/>
            <a:satOff val="-29450"/>
            <a:lumOff val="69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B6801F-22CE-4EB4-962D-062E51220BDE}">
      <dsp:nvSpPr>
        <dsp:cNvPr id="0" name=""/>
        <dsp:cNvSpPr/>
      </dsp:nvSpPr>
      <dsp:spPr>
        <a:xfrm>
          <a:off x="1566320" y="2740739"/>
          <a:ext cx="374797" cy="374797"/>
        </a:xfrm>
        <a:prstGeom prst="ellipse">
          <a:avLst/>
        </a:prstGeom>
        <a:solidFill>
          <a:schemeClr val="accent4">
            <a:hueOff val="7622915"/>
            <a:satOff val="-31715"/>
            <a:lumOff val="74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28CC0E-68F0-4360-BE0A-1FF9D8B2388B}">
      <dsp:nvSpPr>
        <dsp:cNvPr id="0" name=""/>
        <dsp:cNvSpPr/>
      </dsp:nvSpPr>
      <dsp:spPr>
        <a:xfrm>
          <a:off x="1900231" y="3208214"/>
          <a:ext cx="238507" cy="238507"/>
        </a:xfrm>
        <a:prstGeom prst="ellipse">
          <a:avLst/>
        </a:prstGeom>
        <a:solidFill>
          <a:schemeClr val="accent4">
            <a:hueOff val="8167408"/>
            <a:satOff val="-33981"/>
            <a:lumOff val="80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44C66-0D1D-42E1-B4C8-D2BB4FE7CD95}">
      <dsp:nvSpPr>
        <dsp:cNvPr id="0" name=""/>
        <dsp:cNvSpPr/>
      </dsp:nvSpPr>
      <dsp:spPr>
        <a:xfrm>
          <a:off x="2200750" y="2673957"/>
          <a:ext cx="545159" cy="545159"/>
        </a:xfrm>
        <a:prstGeom prst="ellipse">
          <a:avLst/>
        </a:prstGeom>
        <a:solidFill>
          <a:schemeClr val="accent4">
            <a:hueOff val="8711903"/>
            <a:satOff val="-36246"/>
            <a:lumOff val="854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8E3907-CAC4-4B1B-BF40-71FCAD8D67D3}">
      <dsp:nvSpPr>
        <dsp:cNvPr id="0" name=""/>
        <dsp:cNvSpPr/>
      </dsp:nvSpPr>
      <dsp:spPr>
        <a:xfrm>
          <a:off x="2935353" y="2540393"/>
          <a:ext cx="374797" cy="374797"/>
        </a:xfrm>
        <a:prstGeom prst="ellipse">
          <a:avLst/>
        </a:prstGeom>
        <a:solidFill>
          <a:schemeClr val="accent4">
            <a:hueOff val="9256396"/>
            <a:satOff val="-38512"/>
            <a:lumOff val="90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31EFE-A451-4EAD-ADB8-A9FCD1B3EED7}">
      <dsp:nvSpPr>
        <dsp:cNvPr id="0" name=""/>
        <dsp:cNvSpPr/>
      </dsp:nvSpPr>
      <dsp:spPr>
        <a:xfrm>
          <a:off x="3391210" y="970458"/>
          <a:ext cx="1100726" cy="2101407"/>
        </a:xfrm>
        <a:prstGeom prst="chevron">
          <a:avLst>
            <a:gd name="adj" fmla="val 623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3CE8DD-CF74-4ACB-A1A0-95B6E4338D62}">
      <dsp:nvSpPr>
        <dsp:cNvPr id="0" name=""/>
        <dsp:cNvSpPr/>
      </dsp:nvSpPr>
      <dsp:spPr>
        <a:xfrm>
          <a:off x="4491937" y="971479"/>
          <a:ext cx="3001982" cy="2101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>
              <a:solidFill>
                <a:schemeClr val="tx1"/>
              </a:solidFill>
              <a:latin typeface="Garamond" panose="02020404030301010803" pitchFamily="18" charset="0"/>
            </a:rPr>
            <a:t>Políticas e Políticas públicas: compreensão e conceitos </a:t>
          </a:r>
          <a:endParaRPr lang="pt-BR" sz="27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4491937" y="971479"/>
        <a:ext cx="3001982" cy="2101387"/>
      </dsp:txXfrm>
    </dsp:sp>
    <dsp:sp modelId="{85D1B651-9D0C-4365-BCC8-1E42119E4B6E}">
      <dsp:nvSpPr>
        <dsp:cNvPr id="0" name=""/>
        <dsp:cNvSpPr/>
      </dsp:nvSpPr>
      <dsp:spPr>
        <a:xfrm>
          <a:off x="4491937" y="3622229"/>
          <a:ext cx="3001982" cy="1851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>
              <a:solidFill>
                <a:schemeClr val="tx1"/>
              </a:solidFill>
              <a:latin typeface="Garamond" panose="02020404030301010803" pitchFamily="18" charset="0"/>
            </a:rPr>
            <a:t>Azevedo (2003, p.38 apud. OLIVEIRA, 2010, p.2), defende que “política pública é tudo o que um governo faz e deixa de fazer, com todos os impactos de suas ações e de suas omissões.</a:t>
          </a:r>
          <a:endParaRPr lang="pt-BR" sz="18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4491937" y="3622229"/>
        <a:ext cx="3001982" cy="1851222"/>
      </dsp:txXfrm>
    </dsp:sp>
    <dsp:sp modelId="{D3278B6A-9750-4528-83F8-9C147452A0E9}">
      <dsp:nvSpPr>
        <dsp:cNvPr id="0" name=""/>
        <dsp:cNvSpPr/>
      </dsp:nvSpPr>
      <dsp:spPr>
        <a:xfrm>
          <a:off x="7493920" y="970458"/>
          <a:ext cx="1100726" cy="2101407"/>
        </a:xfrm>
        <a:prstGeom prst="chevron">
          <a:avLst>
            <a:gd name="adj" fmla="val 6231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0B062-91A7-4FD2-9BF5-B236832892BF}">
      <dsp:nvSpPr>
        <dsp:cNvPr id="0" name=""/>
        <dsp:cNvSpPr/>
      </dsp:nvSpPr>
      <dsp:spPr>
        <a:xfrm>
          <a:off x="8819795" y="821379"/>
          <a:ext cx="2551684" cy="2551684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>
              <a:solidFill>
                <a:schemeClr val="tx1"/>
              </a:solidFill>
              <a:latin typeface="Garamond" panose="02020404030301010803" pitchFamily="18" charset="0"/>
            </a:rPr>
            <a:t>Políticas Educacionais </a:t>
          </a:r>
          <a:endParaRPr lang="pt-BR" sz="27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9193480" y="1195064"/>
        <a:ext cx="1804314" cy="1804314"/>
      </dsp:txXfrm>
    </dsp:sp>
    <dsp:sp modelId="{1D20157D-8DB1-4CD1-8BDE-97F30FE55F44}">
      <dsp:nvSpPr>
        <dsp:cNvPr id="0" name=""/>
        <dsp:cNvSpPr/>
      </dsp:nvSpPr>
      <dsp:spPr>
        <a:xfrm>
          <a:off x="8594647" y="3622229"/>
          <a:ext cx="3001982" cy="1851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>
              <a:solidFill>
                <a:schemeClr val="tx1"/>
              </a:solidFill>
              <a:latin typeface="Garamond" panose="02020404030301010803" pitchFamily="18" charset="0"/>
            </a:rPr>
            <a:t>Situa-se o PDDE, como uma política pública educacional do Estado que vem “acompanhando movimentos históricos de modificação da realidade, de disputas e contradições de interesse, entre governantes e governados da dualidade do Estado – que é tanto público quanto defensor dos interesses privados (VIANA, 2020, p. 137).</a:t>
          </a:r>
          <a:endParaRPr lang="pt-BR" sz="16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8594647" y="3622229"/>
        <a:ext cx="3001982" cy="185122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8E88E-992C-40F2-B525-2DEFE0C7E041}">
      <dsp:nvSpPr>
        <dsp:cNvPr id="0" name=""/>
        <dsp:cNvSpPr/>
      </dsp:nvSpPr>
      <dsp:spPr>
        <a:xfrm>
          <a:off x="29299" y="1468931"/>
          <a:ext cx="3176775" cy="2620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>
              <a:latin typeface="Garamond" panose="02020404030301010803" pitchFamily="18" charset="0"/>
            </a:rPr>
            <a:t>O </a:t>
          </a:r>
          <a:r>
            <a:rPr lang="pt-BR" sz="1800" b="1" kern="1200" dirty="0">
              <a:latin typeface="Garamond" panose="02020404030301010803" pitchFamily="18" charset="0"/>
            </a:rPr>
            <a:t>modelo de avaliação </a:t>
          </a:r>
          <a:r>
            <a:rPr lang="pt-BR" sz="1600" kern="1200" dirty="0">
              <a:latin typeface="Garamond" panose="02020404030301010803" pitchFamily="18" charset="0"/>
            </a:rPr>
            <a:t>que busca se construir reside na capacidade de promover a integração e diversificação de: “a) as funções de avaliação; b) os atores intervenientes; c) os momentos em que a avaliação é realizada; d) os usos da informação que a avaliação proporciona” (JAIME </a:t>
          </a:r>
          <a:r>
            <a:rPr lang="pt-BR" sz="1600" i="1" kern="1200" dirty="0">
              <a:latin typeface="Garamond" panose="02020404030301010803" pitchFamily="18" charset="0"/>
            </a:rPr>
            <a:t>et al.</a:t>
          </a:r>
          <a:r>
            <a:rPr lang="pt-BR" sz="1600" kern="1200" dirty="0">
              <a:latin typeface="Garamond" panose="02020404030301010803" pitchFamily="18" charset="0"/>
            </a:rPr>
            <a:t> 2013, p. 230). </a:t>
          </a:r>
          <a:endParaRPr lang="pt-BR" sz="16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89596" y="1529228"/>
        <a:ext cx="3056181" cy="1938114"/>
      </dsp:txXfrm>
    </dsp:sp>
    <dsp:sp modelId="{B2C325EC-D608-400F-A5C6-AEBC84C41F02}">
      <dsp:nvSpPr>
        <dsp:cNvPr id="0" name=""/>
        <dsp:cNvSpPr/>
      </dsp:nvSpPr>
      <dsp:spPr>
        <a:xfrm>
          <a:off x="1792025" y="2352915"/>
          <a:ext cx="3483083" cy="3483083"/>
        </a:xfrm>
        <a:prstGeom prst="leftCircularArrow">
          <a:avLst>
            <a:gd name="adj1" fmla="val 3096"/>
            <a:gd name="adj2" fmla="val 380540"/>
            <a:gd name="adj3" fmla="val 2156050"/>
            <a:gd name="adj4" fmla="val 9024489"/>
            <a:gd name="adj5" fmla="val 361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17CB80-0560-4A55-88F8-5B3E037BFB1D}">
      <dsp:nvSpPr>
        <dsp:cNvPr id="0" name=""/>
        <dsp:cNvSpPr/>
      </dsp:nvSpPr>
      <dsp:spPr>
        <a:xfrm>
          <a:off x="708882" y="3773831"/>
          <a:ext cx="2823800" cy="112293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chemeClr val="tx1"/>
              </a:solidFill>
              <a:latin typeface="Garamond" panose="02020404030301010803" pitchFamily="18" charset="0"/>
            </a:rPr>
            <a:t>Avaliação de Políticas Públicas: enfoques históricos, teóricos e metodológicos.  </a:t>
          </a:r>
        </a:p>
      </dsp:txBody>
      <dsp:txXfrm>
        <a:off x="741772" y="3806721"/>
        <a:ext cx="2758020" cy="1057152"/>
      </dsp:txXfrm>
    </dsp:sp>
    <dsp:sp modelId="{0B36E216-6A11-4AEF-8E32-D60E86F5747E}">
      <dsp:nvSpPr>
        <dsp:cNvPr id="0" name=""/>
        <dsp:cNvSpPr/>
      </dsp:nvSpPr>
      <dsp:spPr>
        <a:xfrm>
          <a:off x="4046264" y="1715123"/>
          <a:ext cx="3176775" cy="2620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kern="1200" dirty="0">
              <a:latin typeface="Garamond" panose="02020404030301010803" pitchFamily="18" charset="0"/>
            </a:rPr>
            <a:t>Em 2017, Lei n.º 10.744 de 5 de outubro, criou o </a:t>
          </a:r>
          <a:r>
            <a:rPr lang="pt-BR" sz="1700" kern="1200" dirty="0" err="1">
              <a:latin typeface="Garamond" panose="02020404030301010803" pitchFamily="18" charset="0"/>
            </a:rPr>
            <a:t>Simapp</a:t>
          </a:r>
          <a:r>
            <a:rPr lang="pt-BR" sz="1700" kern="1200" dirty="0">
              <a:latin typeface="Garamond" panose="02020404030301010803" pitchFamily="18" charset="0"/>
            </a:rPr>
            <a:t> (Sistema de Monitoramento e Avaliação de Políticas Públicas), cujo principal propósito foi a </a:t>
          </a:r>
          <a:r>
            <a:rPr lang="pt-BR" sz="1700" b="1" kern="1200" dirty="0">
              <a:latin typeface="Garamond" panose="02020404030301010803" pitchFamily="18" charset="0"/>
            </a:rPr>
            <a:t>melhoria da qualidade do gasto público</a:t>
          </a:r>
          <a:r>
            <a:rPr lang="pt-BR" sz="1700" kern="1200" dirty="0">
              <a:latin typeface="Garamond" panose="02020404030301010803" pitchFamily="18" charset="0"/>
            </a:rPr>
            <a:t> e do </a:t>
          </a:r>
          <a:r>
            <a:rPr lang="pt-BR" sz="1700" b="1" kern="1200" dirty="0">
              <a:latin typeface="Garamond" panose="02020404030301010803" pitchFamily="18" charset="0"/>
            </a:rPr>
            <a:t>aperfeiçoamento das políticas públicas</a:t>
          </a:r>
          <a:r>
            <a:rPr lang="pt-BR" sz="1700" kern="1200" dirty="0">
              <a:latin typeface="Garamond" panose="02020404030301010803" pitchFamily="18" charset="0"/>
            </a:rPr>
            <a:t>.</a:t>
          </a:r>
          <a:endParaRPr lang="pt-BR" sz="1700" kern="1200" dirty="0">
            <a:solidFill>
              <a:schemeClr val="tx1"/>
            </a:solidFill>
            <a:latin typeface="Garamond" panose="02020404030301010803" pitchFamily="18" charset="0"/>
          </a:endParaRPr>
        </a:p>
      </dsp:txBody>
      <dsp:txXfrm>
        <a:off x="4106561" y="2336886"/>
        <a:ext cx="3056181" cy="1938114"/>
      </dsp:txXfrm>
    </dsp:sp>
    <dsp:sp modelId="{A7E10C0C-AE80-4677-B812-C9910677B8A8}">
      <dsp:nvSpPr>
        <dsp:cNvPr id="0" name=""/>
        <dsp:cNvSpPr/>
      </dsp:nvSpPr>
      <dsp:spPr>
        <a:xfrm>
          <a:off x="5808884" y="111687"/>
          <a:ext cx="3889004" cy="3889004"/>
        </a:xfrm>
        <a:prstGeom prst="circularArrow">
          <a:avLst>
            <a:gd name="adj1" fmla="val 2773"/>
            <a:gd name="adj2" fmla="val 338245"/>
            <a:gd name="adj3" fmla="val 19486244"/>
            <a:gd name="adj4" fmla="val 12575511"/>
            <a:gd name="adj5" fmla="val 3235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F35D94-B5F9-4BDA-80AC-DB49530FB7A4}">
      <dsp:nvSpPr>
        <dsp:cNvPr id="0" name=""/>
        <dsp:cNvSpPr/>
      </dsp:nvSpPr>
      <dsp:spPr>
        <a:xfrm>
          <a:off x="4752214" y="1153656"/>
          <a:ext cx="2823800" cy="1122932"/>
        </a:xfrm>
        <a:prstGeom prst="roundRect">
          <a:avLst>
            <a:gd name="adj" fmla="val 1000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chemeClr val="tx1"/>
              </a:solidFill>
              <a:latin typeface="Garamond" panose="02020404030301010803" pitchFamily="18" charset="0"/>
            </a:rPr>
            <a:t>Avaliação de Políticas Públicas no Brasil </a:t>
          </a:r>
        </a:p>
      </dsp:txBody>
      <dsp:txXfrm>
        <a:off x="4785104" y="1186546"/>
        <a:ext cx="2758020" cy="1057152"/>
      </dsp:txXfrm>
    </dsp:sp>
    <dsp:sp modelId="{93D422F4-04E0-40DD-AAE3-84F77A1C196F}">
      <dsp:nvSpPr>
        <dsp:cNvPr id="0" name=""/>
        <dsp:cNvSpPr/>
      </dsp:nvSpPr>
      <dsp:spPr>
        <a:xfrm>
          <a:off x="8089597" y="1715123"/>
          <a:ext cx="3176775" cy="2620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>
              <a:solidFill>
                <a:schemeClr val="tx1"/>
              </a:solidFill>
              <a:latin typeface="Garamond" panose="02020404030301010803" pitchFamily="18" charset="0"/>
            </a:rPr>
            <a:t>O contexto político e os elementos a serem considerados na avaliação do PDDE;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>
              <a:solidFill>
                <a:schemeClr val="tx1"/>
              </a:solidFill>
              <a:latin typeface="Garamond" panose="02020404030301010803" pitchFamily="18" charset="0"/>
            </a:rPr>
            <a:t>Avaliação e sua relação com o aprimoramento da gestão pública nas políticas educacionais de financiamento. </a:t>
          </a:r>
        </a:p>
      </dsp:txBody>
      <dsp:txXfrm>
        <a:off x="8149894" y="1775420"/>
        <a:ext cx="3056181" cy="1938114"/>
      </dsp:txXfrm>
    </dsp:sp>
    <dsp:sp modelId="{C4D842FB-B2BF-4427-8157-6DFE796C7BBF}">
      <dsp:nvSpPr>
        <dsp:cNvPr id="0" name=""/>
        <dsp:cNvSpPr/>
      </dsp:nvSpPr>
      <dsp:spPr>
        <a:xfrm>
          <a:off x="8795547" y="3773831"/>
          <a:ext cx="2823800" cy="1122932"/>
        </a:xfrm>
        <a:prstGeom prst="roundRect">
          <a:avLst>
            <a:gd name="adj" fmla="val 1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chemeClr val="tx1"/>
              </a:solidFill>
              <a:latin typeface="Garamond" panose="02020404030301010803" pitchFamily="18" charset="0"/>
            </a:rPr>
            <a:t>Avaliação de Políticas públicas educacionais: o caso do Programa Dinheiro Direto na Escola </a:t>
          </a:r>
        </a:p>
      </dsp:txBody>
      <dsp:txXfrm>
        <a:off x="8828437" y="3806721"/>
        <a:ext cx="2758020" cy="1057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FABB7-001A-40AB-A6EC-F7A9D2413CEA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61B2C-4C2C-4932-92A5-C5905567E4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3824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Google Shape;848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6670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Google Shape;946;p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7" name="Google Shape;947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29875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3A64D9-8CF8-4B6C-97D8-C95B66AAE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7F1652F-B6C5-437A-A7FB-FE295A1E2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BDC7CC-11C3-4C22-B055-3D4CFC1AA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16EECA3-4364-47FE-9A36-FEA1A0A6A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2926791-4490-44EB-9C2D-CF1BEF343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6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02E190-7EA6-489E-9B6B-60C5D8DA1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DBE3CCD-D150-45DF-BA2D-5261510D66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6F39884-F89F-45B9-B1EA-404257A33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8D5C75B-8F19-4D37-8BF0-D5AEA32F5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7F768F-2540-4810-84DD-50AC2EFF5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5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85C3B59-D03A-4DA4-A5FB-47E5ECAF22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DB81924-DCDC-4028-A191-B1668A3AD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C4AB4C-E1B1-4BB8-BC5F-E98EA91D7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FDCC138-7352-4E66-88B1-86FB8C52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940A40-12A9-42F3-BC29-02F47B905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6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C7F0F4-A145-48AF-81CE-17B24E8D53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4018" y="1122363"/>
            <a:ext cx="5233182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A1B03B-6E08-4CFC-8585-0157BF342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54018" y="3602038"/>
            <a:ext cx="5233181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053FB7D-6276-4163-974E-6BAE984B0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938167C-19CC-4B10-B280-19164F5AD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EA6CCC8-B3C7-4781-8184-77B77CEF6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9179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019E58-93EB-4515-9D93-C909E41FEC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6810" y="495755"/>
            <a:ext cx="9106989" cy="1325563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00628F"/>
                </a:solidFill>
                <a:latin typeface="Aharoni" panose="02010803020104030203" pitchFamily="2" charset="-79"/>
                <a:ea typeface="Tahoma" panose="020B0604030504040204" pitchFamily="34" charset="0"/>
                <a:cs typeface="Aharoni" panose="02010803020104030203" pitchFamily="2" charset="-79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C0C8F2-3C48-42DF-81B6-DD8D75DE4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3192"/>
            <a:ext cx="10515600" cy="3765277"/>
          </a:xfrm>
        </p:spPr>
        <p:txBody>
          <a:bodyPr>
            <a:normAutofit/>
          </a:bodyPr>
          <a:lstStyle>
            <a:lvl1pPr>
              <a:defRPr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140EED6-48B7-4459-9C6E-3498AEA9A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BDCADA1-1B50-4538-A9FE-EBEE0A146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1B8650-B494-40EB-8147-40EC2ABA4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948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F20730-0FC1-40E1-9179-89EA61EA9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797AE4A-C52B-41AB-A21D-32C5653C4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C5BD6D0-25F5-4393-8990-2D5314E42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E1D8C55-2EF2-4F40-B925-296A0962C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73F0754-E9DF-4B80-840C-DCF23E7F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5835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BC6118-B5D4-46BA-BBFC-18E24EB7D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94561" y="238513"/>
            <a:ext cx="8961120" cy="1325563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00628F"/>
                </a:solidFill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0589240-C812-4F8E-BA78-EA535ADB0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522EFF3-EAAB-41C9-A5CA-452C6AE90A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606F8B5-1EFD-4732-85A9-6DFB41690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D25EC60-630D-4FE0-95C7-64D5011FF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34BFF26-770C-4139-A603-200CC0FB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09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A863E1-448C-4A86-B226-C7EAF6744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F64A567-4EAC-49A6-91AC-4D83D8AA9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Aharoni" panose="02010803020104030203" pitchFamily="2" charset="-79"/>
                <a:cs typeface="Aharoni" panose="02010803020104030203" pitchFamily="2" charset="-79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1919380-9C79-46C0-BA22-37B5CFA4D0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53E0D84-854F-4A26-8A8B-0B9E97EB6D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Aharoni" panose="02010803020104030203" pitchFamily="2" charset="-79"/>
                <a:cs typeface="Aharoni" panose="02010803020104030203" pitchFamily="2" charset="-79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6723FF6-4B8F-4897-987E-120267D8C2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E607610-0ECE-4876-AB97-26BEB414D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875D1BB-2327-43DC-A564-172E9ACD4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1D6D2A1-D925-4AE3-B319-096E212CC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8845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B821A8-F4BD-48F2-A76A-213F50060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E4896A3-3DDB-4EBE-92B3-66E0BE595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A4DA73E-8530-4C80-9519-0644A208F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73D9576-7272-43B3-9003-87A1A7D8A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25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8B075E0-3A84-4F2A-9250-DB4C11BF2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FEE7426-B2A2-4076-B749-2B6E7A036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588BC6D-FFC8-4A0F-89C5-32434A014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8349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EA7B16-04F1-4F6D-8E72-6630A17B4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C24FF9D-1738-40AD-A63A-B5F9CE19F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CA6DAAB-5F35-433E-9215-FB8554DD4E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619FBB4-5A44-4950-884B-F877BB68F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DD2348F-5E91-4685-8E2E-C3CF85A7A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9AB1A3-6DAA-4403-A377-5A97E2289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7340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537E00-608B-4782-BC01-4C00FF3EE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C11BCE8-4692-4600-80EC-0D256C741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493DE6-A6F7-4046-990E-EEAF07AEE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51ABE99-36AC-4F4A-A0F4-CF172C1F2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B2763E7-8ACC-4000-A12D-B8B98143F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976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CCFF4D-A947-4C91-B516-BCEFCB6AE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B35BC31-2CF1-435B-88D0-6C2C98BF9F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7706E25-14EC-4E67-B2B7-9AB35B849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061EFC6-233E-4D57-B46F-669A22C4B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241A1D0-CE3A-4EA1-8A3D-E402AEDC7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1B1E49-BD6E-436A-A966-658FA861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94797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1257C7-1BD2-4DA7-83FA-1189F99E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FF53ADA-F37E-42F5-947C-A0AE45FB9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63C564B-A164-43FF-A7EF-F1A56202F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22C38FC-FDD7-4F46-8D40-B87C1B75F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155E129-8E92-4CDB-A98C-250134E9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0879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4FA3898-CE2B-49E9-A740-8813B6BFAA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A0DA74E-6F74-4C0F-9ED4-D8991650AF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C0AD232-B191-4D7F-9CA9-CFB0EE2E9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6D2EEBE-7E66-4D1B-BBEB-B77A56EE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E9FB0EA-0A82-40BE-B91E-5797286E1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5221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4804B0-2650-4801-99C2-0582343E4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5EA5D1B-BB66-4FEE-BF96-A26C4341A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D1C36A-944E-4B1B-A8BE-ADD69046C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CE000CC-634A-46BB-8118-8337F7F0D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29C8117-29AE-4308-B373-A9E7F133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1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6C6BE6-DF54-4CA1-A701-BBF65E857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92FA0D2-3998-4A15-A6B9-1DA49DF98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F34C95D-3F13-423F-96D8-CF3873935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619AEB-A530-484E-952E-B5B4CB4DF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23A3B05-0860-4944-A22B-DB0B29989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1A604AE-6A18-4B25-9F53-2EFB23282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7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36AA7A-5B0A-49C5-9DE7-F9CB6933C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217242F-8EA4-4DB7-BF1D-8E4BCE1FF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500B265-D2AF-460C-9E63-D2E78945E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818D100-FB0C-4B1C-A196-174B2A523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3F29AFE-FEBF-41D5-BAE4-26DA3F1DCE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A6555CA-992C-4B41-BEF0-89510A0DA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00DE756-3FC8-4FF9-9520-331B0237C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1C546CE-43C1-4FCB-8C25-81F640C63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413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D8105A-52BF-4282-BDBD-B16AA0C37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B041FDC-E860-4E28-8604-D0944051E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733EC22-E8C4-4EAF-BDED-494D98A84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D10B54F-62DF-41E2-997E-277B4BB75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45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AE6D158-512E-4BB9-8FD4-213602D39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1C3FBF0-E395-45D2-885B-CBEAC586A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F965298-E2C4-4551-B1CA-4B43CFC83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0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C31AE-DBAD-4D84-81CC-4E0EB0986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4EB113F-80A6-4E2D-A84A-C2A713282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75327C5-6B09-43CE-B3E0-014FCB9A7C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E7711EC-1D4F-4ABF-8793-4E0B07DD2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1CB6425-FE8C-407B-AF8E-D7F3DAF7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AF1C478-4F42-4639-BF65-CFBBBF6EC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3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B6FAC1-1204-4D2D-8F36-4040E8ACD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F890349-DC2C-4227-AD2C-616B0C7D6B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E0CD1C3-5030-4A67-A31B-B81A260A7D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7C498B3-6089-456B-8091-69B266806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58187C4-74B6-455B-B231-A7A6FFED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9921A79-93AC-40F3-BEFF-9740F2AEB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7777B7F-0203-469E-A65A-6A6F87D2D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8E214D5-2B24-4E20-880F-339DC1E6E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EEE0363-1A7C-47E1-85CF-624D0F46E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2882AF1-59C6-4884-8CF2-9E4F558CF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D3319CC-4173-4EF2-BA58-ADD866A8AB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2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2257325-5585-4320-8E50-092B4DC2F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ED4FEE6-FF5A-4047-BC10-F9B77B38B3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F8E98A-DF00-4B4B-B6B1-554E161CF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7ED04-0496-445B-A5DE-26FA471CF056}" type="datetimeFigureOut">
              <a:rPr lang="pt-BR" smtClean="0"/>
              <a:t>30/03/2024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63CBE56-2E1B-456F-AC37-B400140AAB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6270646-6A08-4834-9B2F-4AAC7711E8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417CE-FEB5-4CBE-AD99-CB53A0681F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597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0"/>
            <a:ext cx="1191283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7B7C8DD-84C3-490C-8448-02FB6EE4D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8732" y="1008938"/>
            <a:ext cx="6870817" cy="2341743"/>
          </a:xfrm>
        </p:spPr>
        <p:txBody>
          <a:bodyPr>
            <a:normAutofit fontScale="90000"/>
          </a:bodyPr>
          <a:lstStyle/>
          <a:p>
            <a:pPr algn="ctr"/>
            <a:r>
              <a:rPr lang="pt-BR" sz="4400" b="1" dirty="0">
                <a:latin typeface="Garamond" panose="02020404030301010803" pitchFamily="18" charset="0"/>
              </a:rPr>
              <a:t>Memória Institucional do Programa Dinheiro Direto na Escola na Região Nordeste </a:t>
            </a:r>
          </a:p>
        </p:txBody>
      </p:sp>
      <p:sp>
        <p:nvSpPr>
          <p:cNvPr id="5" name="Retângulo 4"/>
          <p:cNvSpPr/>
          <p:nvPr/>
        </p:nvSpPr>
        <p:spPr>
          <a:xfrm>
            <a:off x="5118929" y="3439894"/>
            <a:ext cx="63580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Eixo Avaliação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Professor Ítalo Fittipaldi -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Garamond"/>
                <a:cs typeface="Garamond"/>
                <a:sym typeface="Garamond"/>
              </a:rPr>
              <a:t>Gestor do Eixo Avaliação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Garamond"/>
                <a:cs typeface="Garamond"/>
                <a:sym typeface="Garamond"/>
              </a:rPr>
              <a:t>Emília Maria da Trindade Prestes -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Supervisora do Subproduto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Junielle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 Menezes França - Pesquisadora Bolsista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José Lucas Batista dos Santos – Pesquisador Voluntário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Rafael de Farias Ferreira – Pesquisador Bolsista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0" name="AutoShape 6" descr="Logomarca CECAMPE 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3858" y="6236210"/>
            <a:ext cx="654756" cy="460949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11682101" y="0"/>
            <a:ext cx="230735" cy="6858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11875805" y="0"/>
            <a:ext cx="316195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64623" y="170738"/>
            <a:ext cx="1959033" cy="982530"/>
          </a:xfrm>
          <a:prstGeom prst="rect">
            <a:avLst/>
          </a:prstGeom>
        </p:spPr>
      </p:pic>
      <p:pic>
        <p:nvPicPr>
          <p:cNvPr id="2058" name="Picture 10" descr="brasao-ufpb-grande.png — UNIVERSIDADE FEDERAL DA PARAÍBA - UFPB  PRÓ-REITORIA DE PESQUISA - PROPESQ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0" y="6080268"/>
            <a:ext cx="430137" cy="61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485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6356" y="0"/>
            <a:ext cx="8961120" cy="898078"/>
          </a:xfrm>
        </p:spPr>
        <p:txBody>
          <a:bodyPr/>
          <a:lstStyle/>
          <a:p>
            <a:r>
              <a:rPr lang="pt-BR" dirty="0"/>
              <a:t>Aspectos conceituais da avaliação</a:t>
            </a:r>
          </a:p>
        </p:txBody>
      </p:sp>
      <p:graphicFrame>
        <p:nvGraphicFramePr>
          <p:cNvPr id="3" name="Diagrama 2"/>
          <p:cNvGraphicFramePr/>
          <p:nvPr/>
        </p:nvGraphicFramePr>
        <p:xfrm>
          <a:off x="162371" y="521294"/>
          <a:ext cx="11605188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5467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6356" y="0"/>
            <a:ext cx="8961120" cy="898078"/>
          </a:xfrm>
        </p:spPr>
        <p:txBody>
          <a:bodyPr/>
          <a:lstStyle/>
          <a:p>
            <a:r>
              <a:rPr lang="pt-BR" dirty="0"/>
              <a:t>Aspectos conceituais da avaliação</a:t>
            </a:r>
          </a:p>
        </p:txBody>
      </p:sp>
      <p:graphicFrame>
        <p:nvGraphicFramePr>
          <p:cNvPr id="4" name="Diagrama 3"/>
          <p:cNvGraphicFramePr/>
          <p:nvPr/>
        </p:nvGraphicFramePr>
        <p:xfrm>
          <a:off x="136734" y="717847"/>
          <a:ext cx="11622280" cy="6050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4171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6654018" y="2235200"/>
            <a:ext cx="5233182" cy="2387600"/>
          </a:xfrm>
        </p:spPr>
        <p:txBody>
          <a:bodyPr anchor="ctr"/>
          <a:lstStyle/>
          <a:p>
            <a:r>
              <a:rPr lang="pt-BR" b="1" dirty="0"/>
              <a:t>Processos metodológicos</a:t>
            </a:r>
          </a:p>
        </p:txBody>
      </p:sp>
    </p:spTree>
    <p:extLst>
      <p:ext uri="{BB962C8B-B14F-4D97-AF65-F5344CB8AC3E}">
        <p14:creationId xmlns:p14="http://schemas.microsoft.com/office/powerpoint/2010/main" val="3950165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05D31C-94CF-4FE7-8B23-B04B6C4FD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077" y="1741901"/>
            <a:ext cx="4134198" cy="702110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pt-BR" sz="1800" dirty="0">
                <a:solidFill>
                  <a:schemeClr val="tx1"/>
                </a:solidFill>
              </a:rPr>
              <a:t>REGISTROS NA MÍDIA 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94B1887-D7A8-477E-B713-DD89423B0117}"/>
              </a:ext>
            </a:extLst>
          </p:cNvPr>
          <p:cNvSpPr/>
          <p:nvPr/>
        </p:nvSpPr>
        <p:spPr>
          <a:xfrm>
            <a:off x="545077" y="2946783"/>
            <a:ext cx="3732415" cy="11097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PESQUISA DOCUMENTAL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42361E24-2606-4601-8FA2-C1FD897ABF50}"/>
              </a:ext>
            </a:extLst>
          </p:cNvPr>
          <p:cNvSpPr/>
          <p:nvPr/>
        </p:nvSpPr>
        <p:spPr>
          <a:xfrm>
            <a:off x="545076" y="4544984"/>
            <a:ext cx="3732415" cy="1109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PESQUISA BIBLIOGRÁFICA</a:t>
            </a:r>
          </a:p>
        </p:txBody>
      </p:sp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3BD4E2E7-035F-41C9-8400-66EB73ED6353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 flipH="1">
            <a:off x="2411284" y="4056532"/>
            <a:ext cx="1" cy="4884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2BB092E5-74AD-445E-8BAB-2D480EB39B9F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2411285" y="2444011"/>
            <a:ext cx="0" cy="5027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ângulo 18">
            <a:extLst>
              <a:ext uri="{FF2B5EF4-FFF2-40B4-BE49-F238E27FC236}">
                <a16:creationId xmlns:a16="http://schemas.microsoft.com/office/drawing/2014/main" id="{2A95E2B9-D66C-478B-B734-C7700B827499}"/>
              </a:ext>
            </a:extLst>
          </p:cNvPr>
          <p:cNvSpPr/>
          <p:nvPr/>
        </p:nvSpPr>
        <p:spPr>
          <a:xfrm>
            <a:off x="4650575" y="3257427"/>
            <a:ext cx="3732415" cy="7564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MEMÓRIA INSTITUCIONAL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9AA30D4D-BCFC-4A33-B0B2-18734B63B542}"/>
              </a:ext>
            </a:extLst>
          </p:cNvPr>
          <p:cNvSpPr txBox="1">
            <a:spLocks/>
          </p:cNvSpPr>
          <p:nvPr/>
        </p:nvSpPr>
        <p:spPr>
          <a:xfrm>
            <a:off x="2416231" y="627295"/>
            <a:ext cx="7359536" cy="89393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628F"/>
                </a:solidFill>
                <a:latin typeface="Aharoni" panose="02010803020104030203" pitchFamily="2" charset="-79"/>
                <a:ea typeface="Tahoma" panose="020B0604030504040204" pitchFamily="34" charset="0"/>
                <a:cs typeface="Aharoni" panose="02010803020104030203" pitchFamily="2" charset="-79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Tahoma" panose="020B0604030504040204" pitchFamily="34" charset="0"/>
                <a:cs typeface="Aharoni" panose="02010803020104030203" pitchFamily="2" charset="-79"/>
              </a:rPr>
              <a:t>Procedimentos  metodológicos</a:t>
            </a:r>
          </a:p>
        </p:txBody>
      </p:sp>
      <p:sp>
        <p:nvSpPr>
          <p:cNvPr id="33" name="Google Shape;72;p14">
            <a:extLst>
              <a:ext uri="{FF2B5EF4-FFF2-40B4-BE49-F238E27FC236}">
                <a16:creationId xmlns:a16="http://schemas.microsoft.com/office/drawing/2014/main" id="{5689FAD2-E1D8-4DC3-81AA-955060A7B4CE}"/>
              </a:ext>
            </a:extLst>
          </p:cNvPr>
          <p:cNvSpPr txBox="1">
            <a:spLocks/>
          </p:cNvSpPr>
          <p:nvPr/>
        </p:nvSpPr>
        <p:spPr>
          <a:xfrm>
            <a:off x="545077" y="6160661"/>
            <a:ext cx="2972000" cy="387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Fonte: Dados da pesquisa (2021)</a:t>
            </a: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56" name="Retângulo 55">
            <a:extLst>
              <a:ext uri="{FF2B5EF4-FFF2-40B4-BE49-F238E27FC236}">
                <a16:creationId xmlns:a16="http://schemas.microsoft.com/office/drawing/2014/main" id="{407BBE5D-684E-4A0E-970E-C31FB3CC1062}"/>
              </a:ext>
            </a:extLst>
          </p:cNvPr>
          <p:cNvSpPr/>
          <p:nvPr/>
        </p:nvSpPr>
        <p:spPr>
          <a:xfrm>
            <a:off x="8644642" y="4056532"/>
            <a:ext cx="3002281" cy="6068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PESQUISA QUALITATIVA</a:t>
            </a:r>
          </a:p>
        </p:txBody>
      </p:sp>
      <p:cxnSp>
        <p:nvCxnSpPr>
          <p:cNvPr id="63" name="Conector: Curvo 62">
            <a:extLst>
              <a:ext uri="{FF2B5EF4-FFF2-40B4-BE49-F238E27FC236}">
                <a16:creationId xmlns:a16="http://schemas.microsoft.com/office/drawing/2014/main" id="{60A4DB7E-3423-49FA-A2C8-AA379229EBEF}"/>
              </a:ext>
            </a:extLst>
          </p:cNvPr>
          <p:cNvCxnSpPr>
            <a:cxnSpLocks/>
            <a:stCxn id="56" idx="2"/>
          </p:cNvCxnSpPr>
          <p:nvPr/>
        </p:nvCxnSpPr>
        <p:spPr>
          <a:xfrm rot="5400000">
            <a:off x="9015357" y="4053559"/>
            <a:ext cx="520624" cy="1740229"/>
          </a:xfrm>
          <a:prstGeom prst="curvedConnector2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: Curvo 64">
            <a:extLst>
              <a:ext uri="{FF2B5EF4-FFF2-40B4-BE49-F238E27FC236}">
                <a16:creationId xmlns:a16="http://schemas.microsoft.com/office/drawing/2014/main" id="{C70A1D10-A27F-49C8-A110-DB9E45E3CC35}"/>
              </a:ext>
            </a:extLst>
          </p:cNvPr>
          <p:cNvCxnSpPr>
            <a:cxnSpLocks/>
            <a:stCxn id="56" idx="0"/>
            <a:endCxn id="19" idx="3"/>
          </p:cNvCxnSpPr>
          <p:nvPr/>
        </p:nvCxnSpPr>
        <p:spPr>
          <a:xfrm rot="16200000" flipV="1">
            <a:off x="9053950" y="2964698"/>
            <a:ext cx="420875" cy="1762793"/>
          </a:xfrm>
          <a:prstGeom prst="curvedConnector2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: Angulado 77">
            <a:extLst>
              <a:ext uri="{FF2B5EF4-FFF2-40B4-BE49-F238E27FC236}">
                <a16:creationId xmlns:a16="http://schemas.microsoft.com/office/drawing/2014/main" id="{79A966D5-EFD0-4454-A56F-A3F6EC25828B}"/>
              </a:ext>
            </a:extLst>
          </p:cNvPr>
          <p:cNvCxnSpPr>
            <a:cxnSpLocks/>
            <a:stCxn id="4" idx="2"/>
            <a:endCxn id="19" idx="1"/>
          </p:cNvCxnSpPr>
          <p:nvPr/>
        </p:nvCxnSpPr>
        <p:spPr>
          <a:xfrm rot="5400000" flipH="1" flipV="1">
            <a:off x="3320492" y="2726450"/>
            <a:ext cx="420875" cy="2239290"/>
          </a:xfrm>
          <a:prstGeom prst="bentConnector4">
            <a:avLst>
              <a:gd name="adj1" fmla="val -54315"/>
              <a:gd name="adj2" fmla="val 9167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tângulo 93">
            <a:extLst>
              <a:ext uri="{FF2B5EF4-FFF2-40B4-BE49-F238E27FC236}">
                <a16:creationId xmlns:a16="http://schemas.microsoft.com/office/drawing/2014/main" id="{F027A468-1A5D-4BA0-9C29-2B5F088A034B}"/>
              </a:ext>
            </a:extLst>
          </p:cNvPr>
          <p:cNvSpPr/>
          <p:nvPr/>
        </p:nvSpPr>
        <p:spPr>
          <a:xfrm>
            <a:off x="4679274" y="4721628"/>
            <a:ext cx="3732415" cy="7564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DISSEMINAÇÃO DE INFORMAÇÕES</a:t>
            </a:r>
          </a:p>
        </p:txBody>
      </p:sp>
      <p:cxnSp>
        <p:nvCxnSpPr>
          <p:cNvPr id="115" name="Conector: Angulado 114">
            <a:extLst>
              <a:ext uri="{FF2B5EF4-FFF2-40B4-BE49-F238E27FC236}">
                <a16:creationId xmlns:a16="http://schemas.microsoft.com/office/drawing/2014/main" id="{AEF17341-4D4D-4457-9C7E-32AB5A980316}"/>
              </a:ext>
            </a:extLst>
          </p:cNvPr>
          <p:cNvCxnSpPr>
            <a:cxnSpLocks/>
          </p:cNvCxnSpPr>
          <p:nvPr/>
        </p:nvCxnSpPr>
        <p:spPr>
          <a:xfrm>
            <a:off x="2407230" y="4375492"/>
            <a:ext cx="2267990" cy="793865"/>
          </a:xfrm>
          <a:prstGeom prst="bentConnector3">
            <a:avLst>
              <a:gd name="adj1" fmla="val 91051"/>
            </a:avLst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44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60;p14">
            <a:extLst>
              <a:ext uri="{FF2B5EF4-FFF2-40B4-BE49-F238E27FC236}">
                <a16:creationId xmlns:a16="http://schemas.microsoft.com/office/drawing/2014/main" id="{9DBBF636-B539-479F-A4B4-12FAA47241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04357" y="458667"/>
            <a:ext cx="8332984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buSzPts val="990"/>
            </a:pPr>
            <a:r>
              <a:rPr lang="pt-BR" sz="2800" b="1" dirty="0"/>
              <a:t>Etapas gerais dos processos metodológicos</a:t>
            </a:r>
            <a:endParaRPr sz="2800" b="1" dirty="0"/>
          </a:p>
        </p:txBody>
      </p:sp>
      <p:sp>
        <p:nvSpPr>
          <p:cNvPr id="74" name="Google Shape;61;p14">
            <a:extLst>
              <a:ext uri="{FF2B5EF4-FFF2-40B4-BE49-F238E27FC236}">
                <a16:creationId xmlns:a16="http://schemas.microsoft.com/office/drawing/2014/main" id="{537E0DA0-150A-4240-BEAB-2997ADD0A46F}"/>
              </a:ext>
            </a:extLst>
          </p:cNvPr>
          <p:cNvSpPr txBox="1"/>
          <p:nvPr/>
        </p:nvSpPr>
        <p:spPr>
          <a:xfrm>
            <a:off x="406467" y="5189565"/>
            <a:ext cx="3186800" cy="52850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Exploratória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76" name="Google Shape;62;p14">
            <a:extLst>
              <a:ext uri="{FF2B5EF4-FFF2-40B4-BE49-F238E27FC236}">
                <a16:creationId xmlns:a16="http://schemas.microsoft.com/office/drawing/2014/main" id="{B10A124E-762A-4DC6-9064-BDB459342FDC}"/>
              </a:ext>
            </a:extLst>
          </p:cNvPr>
          <p:cNvSpPr txBox="1"/>
          <p:nvPr/>
        </p:nvSpPr>
        <p:spPr>
          <a:xfrm>
            <a:off x="4498035" y="4201519"/>
            <a:ext cx="3186800" cy="90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Preparação do </a:t>
            </a:r>
            <a:r>
              <a:rPr kumimoji="0" lang="pt-BR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corpus</a:t>
            </a:r>
            <a:endParaRPr kumimoji="0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78" name="Google Shape;63;p14">
            <a:extLst>
              <a:ext uri="{FF2B5EF4-FFF2-40B4-BE49-F238E27FC236}">
                <a16:creationId xmlns:a16="http://schemas.microsoft.com/office/drawing/2014/main" id="{C1F443F1-B2E3-4D62-85C7-C23611BD7C3B}"/>
              </a:ext>
            </a:extLst>
          </p:cNvPr>
          <p:cNvSpPr txBox="1"/>
          <p:nvPr/>
        </p:nvSpPr>
        <p:spPr>
          <a:xfrm>
            <a:off x="8841300" y="4999817"/>
            <a:ext cx="2683404" cy="908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Análise dos documentos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80" name="Google Shape;64;p14">
            <a:extLst>
              <a:ext uri="{FF2B5EF4-FFF2-40B4-BE49-F238E27FC236}">
                <a16:creationId xmlns:a16="http://schemas.microsoft.com/office/drawing/2014/main" id="{A18B3433-FE75-4B58-8BC3-581810B23DDF}"/>
              </a:ext>
            </a:extLst>
          </p:cNvPr>
          <p:cNvSpPr/>
          <p:nvPr/>
        </p:nvSpPr>
        <p:spPr>
          <a:xfrm>
            <a:off x="1132467" y="2831133"/>
            <a:ext cx="1734800" cy="1734800"/>
          </a:xfrm>
          <a:prstGeom prst="ellipse">
            <a:avLst/>
          </a:prstGeom>
          <a:solidFill>
            <a:srgbClr val="93C47D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1</a:t>
            </a:r>
            <a:endParaRPr kumimoji="0" sz="4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82" name="Google Shape;65;p14">
            <a:extLst>
              <a:ext uri="{FF2B5EF4-FFF2-40B4-BE49-F238E27FC236}">
                <a16:creationId xmlns:a16="http://schemas.microsoft.com/office/drawing/2014/main" id="{5871019C-9BDA-4A87-BAC9-13AEAC0CCC55}"/>
              </a:ext>
            </a:extLst>
          </p:cNvPr>
          <p:cNvSpPr/>
          <p:nvPr/>
        </p:nvSpPr>
        <p:spPr>
          <a:xfrm>
            <a:off x="5224051" y="1748467"/>
            <a:ext cx="1734800" cy="1734800"/>
          </a:xfrm>
          <a:prstGeom prst="ellipse">
            <a:avLst/>
          </a:prstGeom>
          <a:solidFill>
            <a:srgbClr val="FFE599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2</a:t>
            </a:r>
            <a:endParaRPr kumimoji="0" sz="4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84" name="Google Shape;66;p14">
            <a:extLst>
              <a:ext uri="{FF2B5EF4-FFF2-40B4-BE49-F238E27FC236}">
                <a16:creationId xmlns:a16="http://schemas.microsoft.com/office/drawing/2014/main" id="{7C10D36C-9C7F-470A-BAA5-234EB1B5AFF7}"/>
              </a:ext>
            </a:extLst>
          </p:cNvPr>
          <p:cNvSpPr/>
          <p:nvPr/>
        </p:nvSpPr>
        <p:spPr>
          <a:xfrm>
            <a:off x="9315633" y="2831133"/>
            <a:ext cx="1734800" cy="1734800"/>
          </a:xfrm>
          <a:prstGeom prst="ellipse">
            <a:avLst/>
          </a:prstGeom>
          <a:solidFill>
            <a:srgbClr val="9FC5E8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3</a:t>
            </a:r>
            <a:endParaRPr kumimoji="0" sz="4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cxnSp>
        <p:nvCxnSpPr>
          <p:cNvPr id="86" name="Google Shape;67;p14">
            <a:extLst>
              <a:ext uri="{FF2B5EF4-FFF2-40B4-BE49-F238E27FC236}">
                <a16:creationId xmlns:a16="http://schemas.microsoft.com/office/drawing/2014/main" id="{4E643510-FD80-44E0-A80B-E5CC40E6A09C}"/>
              </a:ext>
            </a:extLst>
          </p:cNvPr>
          <p:cNvCxnSpPr>
            <a:cxnSpLocks/>
            <a:stCxn id="80" idx="6"/>
            <a:endCxn id="82" idx="2"/>
          </p:cNvCxnSpPr>
          <p:nvPr/>
        </p:nvCxnSpPr>
        <p:spPr>
          <a:xfrm flipV="1">
            <a:off x="2867267" y="2615867"/>
            <a:ext cx="2356784" cy="108266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Google Shape;68;p14">
            <a:extLst>
              <a:ext uri="{FF2B5EF4-FFF2-40B4-BE49-F238E27FC236}">
                <a16:creationId xmlns:a16="http://schemas.microsoft.com/office/drawing/2014/main" id="{CC936317-9279-4A23-8B76-28C3F42ADAF0}"/>
              </a:ext>
            </a:extLst>
          </p:cNvPr>
          <p:cNvCxnSpPr>
            <a:cxnSpLocks/>
            <a:stCxn id="82" idx="6"/>
            <a:endCxn id="84" idx="2"/>
          </p:cNvCxnSpPr>
          <p:nvPr/>
        </p:nvCxnSpPr>
        <p:spPr>
          <a:xfrm>
            <a:off x="6958851" y="2615867"/>
            <a:ext cx="2356782" cy="108266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Google Shape;69;p14">
            <a:extLst>
              <a:ext uri="{FF2B5EF4-FFF2-40B4-BE49-F238E27FC236}">
                <a16:creationId xmlns:a16="http://schemas.microsoft.com/office/drawing/2014/main" id="{E956F454-68EE-47EB-AE54-CBD0C1DC2E29}"/>
              </a:ext>
            </a:extLst>
          </p:cNvPr>
          <p:cNvCxnSpPr>
            <a:cxnSpLocks/>
            <a:stCxn id="80" idx="4"/>
            <a:endCxn id="74" idx="0"/>
          </p:cNvCxnSpPr>
          <p:nvPr/>
        </p:nvCxnSpPr>
        <p:spPr>
          <a:xfrm>
            <a:off x="1999867" y="4565933"/>
            <a:ext cx="0" cy="62363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" name="Google Shape;70;p14">
            <a:extLst>
              <a:ext uri="{FF2B5EF4-FFF2-40B4-BE49-F238E27FC236}">
                <a16:creationId xmlns:a16="http://schemas.microsoft.com/office/drawing/2014/main" id="{0CF43E15-1D95-4B53-8279-20EA50F07643}"/>
              </a:ext>
            </a:extLst>
          </p:cNvPr>
          <p:cNvCxnSpPr>
            <a:cxnSpLocks/>
            <a:stCxn id="82" idx="4"/>
            <a:endCxn id="76" idx="0"/>
          </p:cNvCxnSpPr>
          <p:nvPr/>
        </p:nvCxnSpPr>
        <p:spPr>
          <a:xfrm flipH="1">
            <a:off x="6091435" y="3483267"/>
            <a:ext cx="16" cy="71825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" name="Google Shape;71;p14">
            <a:extLst>
              <a:ext uri="{FF2B5EF4-FFF2-40B4-BE49-F238E27FC236}">
                <a16:creationId xmlns:a16="http://schemas.microsoft.com/office/drawing/2014/main" id="{0A77268A-A3BD-421E-AE33-30A6D2F20C10}"/>
              </a:ext>
            </a:extLst>
          </p:cNvPr>
          <p:cNvCxnSpPr>
            <a:cxnSpLocks/>
            <a:stCxn id="84" idx="4"/>
            <a:endCxn id="78" idx="0"/>
          </p:cNvCxnSpPr>
          <p:nvPr/>
        </p:nvCxnSpPr>
        <p:spPr>
          <a:xfrm flipH="1">
            <a:off x="10183002" y="4565933"/>
            <a:ext cx="31" cy="43388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6" name="Google Shape;72;p14">
            <a:extLst>
              <a:ext uri="{FF2B5EF4-FFF2-40B4-BE49-F238E27FC236}">
                <a16:creationId xmlns:a16="http://schemas.microsoft.com/office/drawing/2014/main" id="{5ED2CAFF-FE52-4855-9EF7-A4F70FD41C0E}"/>
              </a:ext>
            </a:extLst>
          </p:cNvPr>
          <p:cNvSpPr txBox="1">
            <a:spLocks/>
          </p:cNvSpPr>
          <p:nvPr/>
        </p:nvSpPr>
        <p:spPr>
          <a:xfrm>
            <a:off x="4610000" y="6192200"/>
            <a:ext cx="2972000" cy="387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Fonte: Dados da pesquisa (2021)</a:t>
            </a: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01567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77;p15">
            <a:extLst>
              <a:ext uri="{FF2B5EF4-FFF2-40B4-BE49-F238E27FC236}">
                <a16:creationId xmlns:a16="http://schemas.microsoft.com/office/drawing/2014/main" id="{E51B9E86-7FD3-44C7-BE80-ECA7349CE8C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27925" y="453113"/>
            <a:ext cx="4766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 algn="l"/>
            <a:r>
              <a:rPr lang="pt-BR" sz="2800" dirty="0"/>
              <a:t>1.1 - Seleção das fontes de natureza acadêmica.</a:t>
            </a:r>
            <a:endParaRPr sz="2800" dirty="0"/>
          </a:p>
        </p:txBody>
      </p:sp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1B56903E-641B-459D-A87F-9E8F2FC7544C}"/>
              </a:ext>
            </a:extLst>
          </p:cNvPr>
          <p:cNvSpPr txBox="1">
            <a:spLocks/>
          </p:cNvSpPr>
          <p:nvPr/>
        </p:nvSpPr>
        <p:spPr>
          <a:xfrm>
            <a:off x="7315851" y="1680651"/>
            <a:ext cx="3362400" cy="89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Catálogo de Teses e Dissertações da CAPES</a:t>
            </a:r>
          </a:p>
        </p:txBody>
      </p:sp>
      <p:sp>
        <p:nvSpPr>
          <p:cNvPr id="7" name="Google Shape;79;p15">
            <a:extLst>
              <a:ext uri="{FF2B5EF4-FFF2-40B4-BE49-F238E27FC236}">
                <a16:creationId xmlns:a16="http://schemas.microsoft.com/office/drawing/2014/main" id="{D1C594F4-5D9A-4A35-9D30-9BF16EB4C772}"/>
              </a:ext>
            </a:extLst>
          </p:cNvPr>
          <p:cNvSpPr txBox="1">
            <a:spLocks/>
          </p:cNvSpPr>
          <p:nvPr/>
        </p:nvSpPr>
        <p:spPr>
          <a:xfrm>
            <a:off x="1513751" y="1680651"/>
            <a:ext cx="3170000" cy="89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Biblioteca Digital Brasileira de Teses e Dissertações</a:t>
            </a:r>
          </a:p>
        </p:txBody>
      </p:sp>
      <p:pic>
        <p:nvPicPr>
          <p:cNvPr id="9" name="Google Shape;80;p15">
            <a:extLst>
              <a:ext uri="{FF2B5EF4-FFF2-40B4-BE49-F238E27FC236}">
                <a16:creationId xmlns:a16="http://schemas.microsoft.com/office/drawing/2014/main" id="{F73A86F1-23D6-4B74-AABC-AFF83BB6D9E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58981" y="2762567"/>
            <a:ext cx="2479532" cy="1751552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" name="Google Shape;81;p15">
            <a:extLst>
              <a:ext uri="{FF2B5EF4-FFF2-40B4-BE49-F238E27FC236}">
                <a16:creationId xmlns:a16="http://schemas.microsoft.com/office/drawing/2014/main" id="{05131992-2868-4826-91C0-8D84C4B20BB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1684"/>
          <a:stretch/>
        </p:blipFill>
        <p:spPr>
          <a:xfrm>
            <a:off x="7541832" y="2792618"/>
            <a:ext cx="2910449" cy="1691477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3" name="Google Shape;82;p15">
            <a:extLst>
              <a:ext uri="{FF2B5EF4-FFF2-40B4-BE49-F238E27FC236}">
                <a16:creationId xmlns:a16="http://schemas.microsoft.com/office/drawing/2014/main" id="{A84742A6-9215-4062-A11F-ABF623DE8306}"/>
              </a:ext>
            </a:extLst>
          </p:cNvPr>
          <p:cNvCxnSpPr>
            <a:cxnSpLocks/>
            <a:stCxn id="9" idx="2"/>
            <a:endCxn id="11" idx="2"/>
          </p:cNvCxnSpPr>
          <p:nvPr/>
        </p:nvCxnSpPr>
        <p:spPr>
          <a:xfrm rot="5400000" flipH="1" flipV="1">
            <a:off x="6032890" y="1549952"/>
            <a:ext cx="30024" cy="5898310"/>
          </a:xfrm>
          <a:prstGeom prst="curvedConnector3">
            <a:avLst>
              <a:gd name="adj1" fmla="val -76139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83;p15">
            <a:extLst>
              <a:ext uri="{FF2B5EF4-FFF2-40B4-BE49-F238E27FC236}">
                <a16:creationId xmlns:a16="http://schemas.microsoft.com/office/drawing/2014/main" id="{12D53A26-1A67-49DF-B321-E156676FBA34}"/>
              </a:ext>
            </a:extLst>
          </p:cNvPr>
          <p:cNvSpPr txBox="1">
            <a:spLocks/>
          </p:cNvSpPr>
          <p:nvPr/>
        </p:nvSpPr>
        <p:spPr>
          <a:xfrm>
            <a:off x="4462933" y="5510867"/>
            <a:ext cx="3170000" cy="604657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21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Fontes de consulta</a:t>
            </a:r>
          </a:p>
        </p:txBody>
      </p:sp>
      <p:cxnSp>
        <p:nvCxnSpPr>
          <p:cNvPr id="17" name="Google Shape;84;p15">
            <a:extLst>
              <a:ext uri="{FF2B5EF4-FFF2-40B4-BE49-F238E27FC236}">
                <a16:creationId xmlns:a16="http://schemas.microsoft.com/office/drawing/2014/main" id="{6603F5FD-35A3-4065-8CA3-E756D9E34F8B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6047933" y="4761471"/>
            <a:ext cx="0" cy="7493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85;p15">
            <a:extLst>
              <a:ext uri="{FF2B5EF4-FFF2-40B4-BE49-F238E27FC236}">
                <a16:creationId xmlns:a16="http://schemas.microsoft.com/office/drawing/2014/main" id="{6D3628C8-AA82-448D-895C-5F47BB5483D2}"/>
              </a:ext>
            </a:extLst>
          </p:cNvPr>
          <p:cNvSpPr txBox="1">
            <a:spLocks/>
          </p:cNvSpPr>
          <p:nvPr/>
        </p:nvSpPr>
        <p:spPr>
          <a:xfrm>
            <a:off x="8611706" y="6175572"/>
            <a:ext cx="2972000" cy="387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Fonte: Dados da pesquisa (2021)</a:t>
            </a:r>
            <a:endParaRPr kumimoji="0" lang="pt-BR" sz="1333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cxnSp>
        <p:nvCxnSpPr>
          <p:cNvPr id="21" name="Google Shape;86;p15">
            <a:extLst>
              <a:ext uri="{FF2B5EF4-FFF2-40B4-BE49-F238E27FC236}">
                <a16:creationId xmlns:a16="http://schemas.microsoft.com/office/drawing/2014/main" id="{7856E3DF-49D2-4F0B-A570-582253A4A7B4}"/>
              </a:ext>
            </a:extLst>
          </p:cNvPr>
          <p:cNvCxnSpPr>
            <a:cxnSpLocks/>
            <a:stCxn id="7" idx="1"/>
            <a:endCxn id="9" idx="1"/>
          </p:cNvCxnSpPr>
          <p:nvPr/>
        </p:nvCxnSpPr>
        <p:spPr>
          <a:xfrm rot="10800000" flipH="1" flipV="1">
            <a:off x="1513751" y="2127451"/>
            <a:ext cx="345230" cy="1510892"/>
          </a:xfrm>
          <a:prstGeom prst="curvedConnector3">
            <a:avLst>
              <a:gd name="adj1" fmla="val -6621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87;p15">
            <a:extLst>
              <a:ext uri="{FF2B5EF4-FFF2-40B4-BE49-F238E27FC236}">
                <a16:creationId xmlns:a16="http://schemas.microsoft.com/office/drawing/2014/main" id="{A11264B7-2CC2-42AC-B50E-C10335D1251F}"/>
              </a:ext>
            </a:extLst>
          </p:cNvPr>
          <p:cNvCxnSpPr>
            <a:cxnSpLocks/>
            <a:stCxn id="11" idx="3"/>
            <a:endCxn id="5" idx="3"/>
          </p:cNvCxnSpPr>
          <p:nvPr/>
        </p:nvCxnSpPr>
        <p:spPr>
          <a:xfrm flipV="1">
            <a:off x="10452281" y="2127451"/>
            <a:ext cx="225970" cy="1510906"/>
          </a:xfrm>
          <a:prstGeom prst="curvedConnector3">
            <a:avLst>
              <a:gd name="adj1" fmla="val 20116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71111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2;p16">
            <a:extLst>
              <a:ext uri="{FF2B5EF4-FFF2-40B4-BE49-F238E27FC236}">
                <a16:creationId xmlns:a16="http://schemas.microsoft.com/office/drawing/2014/main" id="{4762E4E4-D941-475B-AE58-8628246754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23333" y="499618"/>
            <a:ext cx="8712247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algn="l"/>
            <a:r>
              <a:rPr lang="pt-BR" sz="2800" dirty="0"/>
              <a:t>1.2 - Definição das palavras-chave e/ou descritores</a:t>
            </a:r>
          </a:p>
        </p:txBody>
      </p:sp>
      <p:sp>
        <p:nvSpPr>
          <p:cNvPr id="5" name="Google Shape;93;p16">
            <a:extLst>
              <a:ext uri="{FF2B5EF4-FFF2-40B4-BE49-F238E27FC236}">
                <a16:creationId xmlns:a16="http://schemas.microsoft.com/office/drawing/2014/main" id="{9FF409FC-E65E-43EA-9F69-C83C7F85D6BA}"/>
              </a:ext>
            </a:extLst>
          </p:cNvPr>
          <p:cNvSpPr txBox="1">
            <a:spLocks/>
          </p:cNvSpPr>
          <p:nvPr/>
        </p:nvSpPr>
        <p:spPr>
          <a:xfrm>
            <a:off x="9296733" y="3821087"/>
            <a:ext cx="2024062" cy="763588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Programa Dinheiro Direto na Escola</a:t>
            </a:r>
          </a:p>
        </p:txBody>
      </p:sp>
      <p:sp>
        <p:nvSpPr>
          <p:cNvPr id="7" name="Google Shape;94;p16">
            <a:extLst>
              <a:ext uri="{FF2B5EF4-FFF2-40B4-BE49-F238E27FC236}">
                <a16:creationId xmlns:a16="http://schemas.microsoft.com/office/drawing/2014/main" id="{0A98DD80-27E8-48D4-BD71-8280F298F399}"/>
              </a:ext>
            </a:extLst>
          </p:cNvPr>
          <p:cNvSpPr/>
          <p:nvPr/>
        </p:nvSpPr>
        <p:spPr>
          <a:xfrm>
            <a:off x="8020533" y="2050551"/>
            <a:ext cx="1614400" cy="1518000"/>
          </a:xfrm>
          <a:prstGeom prst="ellipse">
            <a:avLst/>
          </a:prstGeom>
          <a:solidFill>
            <a:srgbClr val="D5A6B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Primária</a:t>
            </a:r>
            <a:endParaRPr kumimoji="0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9" name="Google Shape;95;p16">
            <a:extLst>
              <a:ext uri="{FF2B5EF4-FFF2-40B4-BE49-F238E27FC236}">
                <a16:creationId xmlns:a16="http://schemas.microsoft.com/office/drawing/2014/main" id="{90526CCB-6B19-4DCD-AEAF-9628BFC2D643}"/>
              </a:ext>
            </a:extLst>
          </p:cNvPr>
          <p:cNvSpPr/>
          <p:nvPr/>
        </p:nvSpPr>
        <p:spPr>
          <a:xfrm>
            <a:off x="1794533" y="2050551"/>
            <a:ext cx="1975600" cy="1857600"/>
          </a:xfrm>
          <a:prstGeom prst="ellipse">
            <a:avLst/>
          </a:prstGeom>
          <a:solidFill>
            <a:srgbClr val="F9CB9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Secundária</a:t>
            </a:r>
            <a:endParaRPr kumimoji="0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11" name="Google Shape;96;p16">
            <a:extLst>
              <a:ext uri="{FF2B5EF4-FFF2-40B4-BE49-F238E27FC236}">
                <a16:creationId xmlns:a16="http://schemas.microsoft.com/office/drawing/2014/main" id="{76172A66-FEE9-4272-9418-B15143A636F3}"/>
              </a:ext>
            </a:extLst>
          </p:cNvPr>
          <p:cNvSpPr txBox="1">
            <a:spLocks/>
          </p:cNvSpPr>
          <p:nvPr/>
        </p:nvSpPr>
        <p:spPr>
          <a:xfrm>
            <a:off x="8358733" y="4705084"/>
            <a:ext cx="938000" cy="369424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PDDE</a:t>
            </a:r>
          </a:p>
        </p:txBody>
      </p:sp>
      <p:sp>
        <p:nvSpPr>
          <p:cNvPr id="13" name="Google Shape;97;p16">
            <a:extLst>
              <a:ext uri="{FF2B5EF4-FFF2-40B4-BE49-F238E27FC236}">
                <a16:creationId xmlns:a16="http://schemas.microsoft.com/office/drawing/2014/main" id="{1621F162-92AC-4CC0-AD7B-7CE9B4BF1267}"/>
              </a:ext>
            </a:extLst>
          </p:cNvPr>
          <p:cNvSpPr txBox="1">
            <a:spLocks/>
          </p:cNvSpPr>
          <p:nvPr/>
        </p:nvSpPr>
        <p:spPr>
          <a:xfrm>
            <a:off x="6702533" y="3831833"/>
            <a:ext cx="1318000" cy="76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PDDE e FNDE</a:t>
            </a:r>
          </a:p>
        </p:txBody>
      </p:sp>
      <p:sp>
        <p:nvSpPr>
          <p:cNvPr id="15" name="Google Shape;98;p16">
            <a:extLst>
              <a:ext uri="{FF2B5EF4-FFF2-40B4-BE49-F238E27FC236}">
                <a16:creationId xmlns:a16="http://schemas.microsoft.com/office/drawing/2014/main" id="{341F229F-46CE-4A7D-A542-41E9180BC140}"/>
              </a:ext>
            </a:extLst>
          </p:cNvPr>
          <p:cNvSpPr txBox="1">
            <a:spLocks/>
          </p:cNvSpPr>
          <p:nvPr/>
        </p:nvSpPr>
        <p:spPr>
          <a:xfrm>
            <a:off x="478533" y="4111300"/>
            <a:ext cx="1316000" cy="76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PDDE Qualidade</a:t>
            </a:r>
          </a:p>
        </p:txBody>
      </p:sp>
      <p:sp>
        <p:nvSpPr>
          <p:cNvPr id="17" name="Google Shape;99;p16">
            <a:extLst>
              <a:ext uri="{FF2B5EF4-FFF2-40B4-BE49-F238E27FC236}">
                <a16:creationId xmlns:a16="http://schemas.microsoft.com/office/drawing/2014/main" id="{45BBD5FD-9B80-4A93-A5C8-0C5E1BC7A7B2}"/>
              </a:ext>
            </a:extLst>
          </p:cNvPr>
          <p:cNvSpPr txBox="1">
            <a:spLocks/>
          </p:cNvSpPr>
          <p:nvPr/>
        </p:nvSpPr>
        <p:spPr>
          <a:xfrm>
            <a:off x="2123333" y="5261200"/>
            <a:ext cx="1318000" cy="76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PDDE Estrutura</a:t>
            </a:r>
          </a:p>
        </p:txBody>
      </p:sp>
      <p:sp>
        <p:nvSpPr>
          <p:cNvPr id="19" name="Google Shape;100;p16">
            <a:extLst>
              <a:ext uri="{FF2B5EF4-FFF2-40B4-BE49-F238E27FC236}">
                <a16:creationId xmlns:a16="http://schemas.microsoft.com/office/drawing/2014/main" id="{8F5CA4C1-88A1-49D1-B281-72BD06DD3273}"/>
              </a:ext>
            </a:extLst>
          </p:cNvPr>
          <p:cNvSpPr txBox="1">
            <a:spLocks/>
          </p:cNvSpPr>
          <p:nvPr/>
        </p:nvSpPr>
        <p:spPr>
          <a:xfrm>
            <a:off x="3770133" y="4111300"/>
            <a:ext cx="1318000" cy="76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PDDE Interativo</a:t>
            </a:r>
          </a:p>
        </p:txBody>
      </p:sp>
      <p:cxnSp>
        <p:nvCxnSpPr>
          <p:cNvPr id="21" name="Google Shape;101;p16">
            <a:extLst>
              <a:ext uri="{FF2B5EF4-FFF2-40B4-BE49-F238E27FC236}">
                <a16:creationId xmlns:a16="http://schemas.microsoft.com/office/drawing/2014/main" id="{4FF13BBF-F161-438B-A181-9805F41C8A44}"/>
              </a:ext>
            </a:extLst>
          </p:cNvPr>
          <p:cNvCxnSpPr>
            <a:cxnSpLocks/>
            <a:stCxn id="9" idx="6"/>
            <a:endCxn id="19" idx="0"/>
          </p:cNvCxnSpPr>
          <p:nvPr/>
        </p:nvCxnSpPr>
        <p:spPr>
          <a:xfrm>
            <a:off x="3770133" y="2979351"/>
            <a:ext cx="659000" cy="113194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102;p16">
            <a:extLst>
              <a:ext uri="{FF2B5EF4-FFF2-40B4-BE49-F238E27FC236}">
                <a16:creationId xmlns:a16="http://schemas.microsoft.com/office/drawing/2014/main" id="{D37BCE9A-790F-4EFD-A709-70B1BB33CD6B}"/>
              </a:ext>
            </a:extLst>
          </p:cNvPr>
          <p:cNvCxnSpPr>
            <a:cxnSpLocks/>
            <a:stCxn id="9" idx="4"/>
            <a:endCxn id="17" idx="0"/>
          </p:cNvCxnSpPr>
          <p:nvPr/>
        </p:nvCxnSpPr>
        <p:spPr>
          <a:xfrm>
            <a:off x="2782333" y="3908151"/>
            <a:ext cx="0" cy="135304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103;p16">
            <a:extLst>
              <a:ext uri="{FF2B5EF4-FFF2-40B4-BE49-F238E27FC236}">
                <a16:creationId xmlns:a16="http://schemas.microsoft.com/office/drawing/2014/main" id="{45F97E14-6F33-4B96-88DC-D7EAE3C816AF}"/>
              </a:ext>
            </a:extLst>
          </p:cNvPr>
          <p:cNvCxnSpPr>
            <a:cxnSpLocks/>
            <a:stCxn id="9" idx="2"/>
            <a:endCxn id="15" idx="0"/>
          </p:cNvCxnSpPr>
          <p:nvPr/>
        </p:nvCxnSpPr>
        <p:spPr>
          <a:xfrm flipH="1">
            <a:off x="1136533" y="2979351"/>
            <a:ext cx="658000" cy="113194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" name="Google Shape;104;p16">
            <a:extLst>
              <a:ext uri="{FF2B5EF4-FFF2-40B4-BE49-F238E27FC236}">
                <a16:creationId xmlns:a16="http://schemas.microsoft.com/office/drawing/2014/main" id="{CFD356FC-56E6-4B75-92B2-A66B8F74583A}"/>
              </a:ext>
            </a:extLst>
          </p:cNvPr>
          <p:cNvCxnSpPr>
            <a:cxnSpLocks/>
            <a:stCxn id="7" idx="2"/>
            <a:endCxn id="13" idx="0"/>
          </p:cNvCxnSpPr>
          <p:nvPr/>
        </p:nvCxnSpPr>
        <p:spPr>
          <a:xfrm flipH="1">
            <a:off x="7361533" y="2809551"/>
            <a:ext cx="659000" cy="102228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" name="Google Shape;105;p16">
            <a:extLst>
              <a:ext uri="{FF2B5EF4-FFF2-40B4-BE49-F238E27FC236}">
                <a16:creationId xmlns:a16="http://schemas.microsoft.com/office/drawing/2014/main" id="{4D01A184-BC03-49BF-9FD2-E3C0450A9DF6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>
          <a:xfrm>
            <a:off x="8827733" y="3568551"/>
            <a:ext cx="0" cy="113653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Google Shape;106;p16">
            <a:extLst>
              <a:ext uri="{FF2B5EF4-FFF2-40B4-BE49-F238E27FC236}">
                <a16:creationId xmlns:a16="http://schemas.microsoft.com/office/drawing/2014/main" id="{994890E2-4694-4AA9-84FC-971173537F01}"/>
              </a:ext>
            </a:extLst>
          </p:cNvPr>
          <p:cNvCxnSpPr>
            <a:cxnSpLocks/>
            <a:stCxn id="7" idx="6"/>
            <a:endCxn id="5" idx="0"/>
          </p:cNvCxnSpPr>
          <p:nvPr/>
        </p:nvCxnSpPr>
        <p:spPr>
          <a:xfrm>
            <a:off x="9634933" y="2809551"/>
            <a:ext cx="673831" cy="101153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Google Shape;107;p16">
            <a:extLst>
              <a:ext uri="{FF2B5EF4-FFF2-40B4-BE49-F238E27FC236}">
                <a16:creationId xmlns:a16="http://schemas.microsoft.com/office/drawing/2014/main" id="{9F16EED7-7CF8-4EBA-9669-B06A67429BFF}"/>
              </a:ext>
            </a:extLst>
          </p:cNvPr>
          <p:cNvCxnSpPr>
            <a:cxnSpLocks/>
            <a:stCxn id="9" idx="0"/>
            <a:endCxn id="7" idx="0"/>
          </p:cNvCxnSpPr>
          <p:nvPr/>
        </p:nvCxnSpPr>
        <p:spPr>
          <a:xfrm>
            <a:off x="2782333" y="2050551"/>
            <a:ext cx="6045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" name="Google Shape;108;p16">
            <a:extLst>
              <a:ext uri="{FF2B5EF4-FFF2-40B4-BE49-F238E27FC236}">
                <a16:creationId xmlns:a16="http://schemas.microsoft.com/office/drawing/2014/main" id="{1A3E3245-F5C9-441F-B0EB-10533AB1343E}"/>
              </a:ext>
            </a:extLst>
          </p:cNvPr>
          <p:cNvSpPr txBox="1">
            <a:spLocks/>
          </p:cNvSpPr>
          <p:nvPr/>
        </p:nvSpPr>
        <p:spPr>
          <a:xfrm>
            <a:off x="4997933" y="2253701"/>
            <a:ext cx="1556400" cy="1620858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Operadores </a:t>
            </a:r>
            <a:r>
              <a:rPr kumimoji="0" lang="pt-BR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booleanos e filtro de busca utilizando as palavras  e +que</a:t>
            </a:r>
          </a:p>
        </p:txBody>
      </p:sp>
      <p:cxnSp>
        <p:nvCxnSpPr>
          <p:cNvPr id="37" name="Google Shape;109;p16">
            <a:extLst>
              <a:ext uri="{FF2B5EF4-FFF2-40B4-BE49-F238E27FC236}">
                <a16:creationId xmlns:a16="http://schemas.microsoft.com/office/drawing/2014/main" id="{B012BE5A-29EF-40A1-B9C3-70EED2B18585}"/>
              </a:ext>
            </a:extLst>
          </p:cNvPr>
          <p:cNvCxnSpPr>
            <a:cxnSpLocks/>
          </p:cNvCxnSpPr>
          <p:nvPr/>
        </p:nvCxnSpPr>
        <p:spPr>
          <a:xfrm flipV="1">
            <a:off x="5805133" y="2040168"/>
            <a:ext cx="0" cy="38579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Google Shape;110;p16">
            <a:extLst>
              <a:ext uri="{FF2B5EF4-FFF2-40B4-BE49-F238E27FC236}">
                <a16:creationId xmlns:a16="http://schemas.microsoft.com/office/drawing/2014/main" id="{036A08CE-D000-467E-8227-A2CAF5561D7A}"/>
              </a:ext>
            </a:extLst>
          </p:cNvPr>
          <p:cNvSpPr txBox="1">
            <a:spLocks/>
          </p:cNvSpPr>
          <p:nvPr/>
        </p:nvSpPr>
        <p:spPr>
          <a:xfrm>
            <a:off x="4319133" y="6044033"/>
            <a:ext cx="2972000" cy="387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Fonte: Dados da pesquisa (2021)</a:t>
            </a: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98378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15;p17">
            <a:extLst>
              <a:ext uri="{FF2B5EF4-FFF2-40B4-BE49-F238E27FC236}">
                <a16:creationId xmlns:a16="http://schemas.microsoft.com/office/drawing/2014/main" id="{5578AC72-5570-40A0-8BE9-A81C2C6CAC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11448" y="513100"/>
            <a:ext cx="6499633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pPr algn="l"/>
            <a:r>
              <a:rPr lang="pt-BR" sz="2800"/>
              <a:t>1.3 - Mapeamento temático [critérios]</a:t>
            </a:r>
            <a:endParaRPr sz="2800"/>
          </a:p>
        </p:txBody>
      </p:sp>
      <p:sp>
        <p:nvSpPr>
          <p:cNvPr id="5" name="Google Shape;116;p17">
            <a:extLst>
              <a:ext uri="{FF2B5EF4-FFF2-40B4-BE49-F238E27FC236}">
                <a16:creationId xmlns:a16="http://schemas.microsoft.com/office/drawing/2014/main" id="{729053D9-5667-4BE3-8B31-469E514DEDB4}"/>
              </a:ext>
            </a:extLst>
          </p:cNvPr>
          <p:cNvSpPr txBox="1">
            <a:spLocks/>
          </p:cNvSpPr>
          <p:nvPr/>
        </p:nvSpPr>
        <p:spPr>
          <a:xfrm>
            <a:off x="1879326" y="2883230"/>
            <a:ext cx="2349600" cy="88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Tese ou Dissertação</a:t>
            </a:r>
          </a:p>
        </p:txBody>
      </p:sp>
      <p:sp>
        <p:nvSpPr>
          <p:cNvPr id="7" name="Google Shape;117;p17">
            <a:extLst>
              <a:ext uri="{FF2B5EF4-FFF2-40B4-BE49-F238E27FC236}">
                <a16:creationId xmlns:a16="http://schemas.microsoft.com/office/drawing/2014/main" id="{F89BA3F1-CE38-4CA2-99C5-2130CA0EFFDC}"/>
              </a:ext>
            </a:extLst>
          </p:cNvPr>
          <p:cNvSpPr/>
          <p:nvPr/>
        </p:nvSpPr>
        <p:spPr>
          <a:xfrm>
            <a:off x="1541123" y="1694655"/>
            <a:ext cx="3026000" cy="8836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Inclusão</a:t>
            </a:r>
            <a:endParaRPr kumimoji="0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9" name="Google Shape;118;p17">
            <a:extLst>
              <a:ext uri="{FF2B5EF4-FFF2-40B4-BE49-F238E27FC236}">
                <a16:creationId xmlns:a16="http://schemas.microsoft.com/office/drawing/2014/main" id="{605267EB-55B3-4948-B201-D7D7497819AF}"/>
              </a:ext>
            </a:extLst>
          </p:cNvPr>
          <p:cNvSpPr txBox="1">
            <a:spLocks/>
          </p:cNvSpPr>
          <p:nvPr/>
        </p:nvSpPr>
        <p:spPr>
          <a:xfrm>
            <a:off x="469398" y="4071842"/>
            <a:ext cx="2349600" cy="88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Área de Educação</a:t>
            </a:r>
          </a:p>
        </p:txBody>
      </p:sp>
      <p:sp>
        <p:nvSpPr>
          <p:cNvPr id="11" name="Google Shape;119;p17">
            <a:extLst>
              <a:ext uri="{FF2B5EF4-FFF2-40B4-BE49-F238E27FC236}">
                <a16:creationId xmlns:a16="http://schemas.microsoft.com/office/drawing/2014/main" id="{D5374855-23DD-4314-B4FC-321B3C312F34}"/>
              </a:ext>
            </a:extLst>
          </p:cNvPr>
          <p:cNvSpPr txBox="1">
            <a:spLocks/>
          </p:cNvSpPr>
          <p:nvPr/>
        </p:nvSpPr>
        <p:spPr>
          <a:xfrm>
            <a:off x="3185678" y="5115944"/>
            <a:ext cx="2349600" cy="88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Língua portuguesa</a:t>
            </a:r>
          </a:p>
        </p:txBody>
      </p:sp>
      <p:sp>
        <p:nvSpPr>
          <p:cNvPr id="13" name="Google Shape;120;p17">
            <a:extLst>
              <a:ext uri="{FF2B5EF4-FFF2-40B4-BE49-F238E27FC236}">
                <a16:creationId xmlns:a16="http://schemas.microsoft.com/office/drawing/2014/main" id="{944F8CEF-F8D9-477E-B529-113AC936828E}"/>
              </a:ext>
            </a:extLst>
          </p:cNvPr>
          <p:cNvSpPr txBox="1">
            <a:spLocks/>
          </p:cNvSpPr>
          <p:nvPr/>
        </p:nvSpPr>
        <p:spPr>
          <a:xfrm>
            <a:off x="469378" y="5115964"/>
            <a:ext cx="2349600" cy="58629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Recorte temporal 1995 - 2020</a:t>
            </a:r>
          </a:p>
        </p:txBody>
      </p:sp>
      <p:sp>
        <p:nvSpPr>
          <p:cNvPr id="15" name="Google Shape;121;p17">
            <a:extLst>
              <a:ext uri="{FF2B5EF4-FFF2-40B4-BE49-F238E27FC236}">
                <a16:creationId xmlns:a16="http://schemas.microsoft.com/office/drawing/2014/main" id="{C3C491F2-5EA6-4EFD-83D7-5A73D3DB2571}"/>
              </a:ext>
            </a:extLst>
          </p:cNvPr>
          <p:cNvSpPr txBox="1">
            <a:spLocks/>
          </p:cNvSpPr>
          <p:nvPr/>
        </p:nvSpPr>
        <p:spPr>
          <a:xfrm>
            <a:off x="3185678" y="4071823"/>
            <a:ext cx="2349600" cy="88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Relação temática com o PDDE</a:t>
            </a:r>
          </a:p>
        </p:txBody>
      </p:sp>
      <p:cxnSp>
        <p:nvCxnSpPr>
          <p:cNvPr id="17" name="Google Shape;122;p17">
            <a:extLst>
              <a:ext uri="{FF2B5EF4-FFF2-40B4-BE49-F238E27FC236}">
                <a16:creationId xmlns:a16="http://schemas.microsoft.com/office/drawing/2014/main" id="{452E8060-FF6E-43AC-ACBD-470906295CB4}"/>
              </a:ext>
            </a:extLst>
          </p:cNvPr>
          <p:cNvCxnSpPr>
            <a:cxnSpLocks/>
            <a:stCxn id="5" idx="3"/>
            <a:endCxn id="15" idx="0"/>
          </p:cNvCxnSpPr>
          <p:nvPr/>
        </p:nvCxnSpPr>
        <p:spPr>
          <a:xfrm>
            <a:off x="4228926" y="3325030"/>
            <a:ext cx="131552" cy="746793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23;p17">
            <a:extLst>
              <a:ext uri="{FF2B5EF4-FFF2-40B4-BE49-F238E27FC236}">
                <a16:creationId xmlns:a16="http://schemas.microsoft.com/office/drawing/2014/main" id="{520613D6-E834-4232-9D46-74A34BBC3816}"/>
              </a:ext>
            </a:extLst>
          </p:cNvPr>
          <p:cNvCxnSpPr>
            <a:cxnSpLocks/>
            <a:stCxn id="5" idx="1"/>
            <a:endCxn id="9" idx="0"/>
          </p:cNvCxnSpPr>
          <p:nvPr/>
        </p:nvCxnSpPr>
        <p:spPr>
          <a:xfrm rot="10800000" flipV="1">
            <a:off x="1644198" y="3325030"/>
            <a:ext cx="235128" cy="746812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124;p17">
            <a:extLst>
              <a:ext uri="{FF2B5EF4-FFF2-40B4-BE49-F238E27FC236}">
                <a16:creationId xmlns:a16="http://schemas.microsoft.com/office/drawing/2014/main" id="{8C6FC719-5F3D-48A3-B5F1-853E64DE6664}"/>
              </a:ext>
            </a:extLst>
          </p:cNvPr>
          <p:cNvCxnSpPr>
            <a:cxnSpLocks/>
            <a:stCxn id="7" idx="2"/>
            <a:endCxn id="5" idx="0"/>
          </p:cNvCxnSpPr>
          <p:nvPr/>
        </p:nvCxnSpPr>
        <p:spPr>
          <a:xfrm>
            <a:off x="3054123" y="2578255"/>
            <a:ext cx="3" cy="30497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125;p17">
            <a:extLst>
              <a:ext uri="{FF2B5EF4-FFF2-40B4-BE49-F238E27FC236}">
                <a16:creationId xmlns:a16="http://schemas.microsoft.com/office/drawing/2014/main" id="{0E9431C1-C5ED-4837-9E61-0AABDC7064D7}"/>
              </a:ext>
            </a:extLst>
          </p:cNvPr>
          <p:cNvCxnSpPr>
            <a:cxnSpLocks/>
            <a:stCxn id="15" idx="2"/>
            <a:endCxn id="11" idx="0"/>
          </p:cNvCxnSpPr>
          <p:nvPr/>
        </p:nvCxnSpPr>
        <p:spPr>
          <a:xfrm>
            <a:off x="4360478" y="4955423"/>
            <a:ext cx="0" cy="16052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126;p17">
            <a:extLst>
              <a:ext uri="{FF2B5EF4-FFF2-40B4-BE49-F238E27FC236}">
                <a16:creationId xmlns:a16="http://schemas.microsoft.com/office/drawing/2014/main" id="{430892B7-8C4A-4DA1-B6B1-931612D689AE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1644178" y="4955442"/>
            <a:ext cx="20" cy="16052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Google Shape;127;p17">
            <a:extLst>
              <a:ext uri="{FF2B5EF4-FFF2-40B4-BE49-F238E27FC236}">
                <a16:creationId xmlns:a16="http://schemas.microsoft.com/office/drawing/2014/main" id="{8D5D3995-04D6-43EB-B531-4BDF25610037}"/>
              </a:ext>
            </a:extLst>
          </p:cNvPr>
          <p:cNvSpPr txBox="1">
            <a:spLocks/>
          </p:cNvSpPr>
          <p:nvPr/>
        </p:nvSpPr>
        <p:spPr>
          <a:xfrm>
            <a:off x="8156035" y="2737142"/>
            <a:ext cx="2065200" cy="7748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Outro tipo de documento</a:t>
            </a:r>
          </a:p>
        </p:txBody>
      </p:sp>
      <p:sp>
        <p:nvSpPr>
          <p:cNvPr id="29" name="Google Shape;128;p17">
            <a:extLst>
              <a:ext uri="{FF2B5EF4-FFF2-40B4-BE49-F238E27FC236}">
                <a16:creationId xmlns:a16="http://schemas.microsoft.com/office/drawing/2014/main" id="{9595EC1A-A86D-4694-A7B5-3E7E17121029}"/>
              </a:ext>
            </a:extLst>
          </p:cNvPr>
          <p:cNvSpPr/>
          <p:nvPr/>
        </p:nvSpPr>
        <p:spPr>
          <a:xfrm>
            <a:off x="7675690" y="1694655"/>
            <a:ext cx="3026000" cy="883600"/>
          </a:xfrm>
          <a:prstGeom prst="rect">
            <a:avLst/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Exclusão</a:t>
            </a:r>
            <a:endParaRPr kumimoji="0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31" name="Google Shape;129;p17">
            <a:extLst>
              <a:ext uri="{FF2B5EF4-FFF2-40B4-BE49-F238E27FC236}">
                <a16:creationId xmlns:a16="http://schemas.microsoft.com/office/drawing/2014/main" id="{9B034098-95DC-4E9E-9902-831C319AC418}"/>
              </a:ext>
            </a:extLst>
          </p:cNvPr>
          <p:cNvSpPr txBox="1">
            <a:spLocks/>
          </p:cNvSpPr>
          <p:nvPr/>
        </p:nvSpPr>
        <p:spPr>
          <a:xfrm>
            <a:off x="6916741" y="3779662"/>
            <a:ext cx="2065200" cy="7748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Vínculo com outra área</a:t>
            </a:r>
          </a:p>
        </p:txBody>
      </p:sp>
      <p:sp>
        <p:nvSpPr>
          <p:cNvPr id="33" name="Google Shape;130;p17">
            <a:extLst>
              <a:ext uri="{FF2B5EF4-FFF2-40B4-BE49-F238E27FC236}">
                <a16:creationId xmlns:a16="http://schemas.microsoft.com/office/drawing/2014/main" id="{059F42F1-8953-404E-984E-9E4881AA6DF7}"/>
              </a:ext>
            </a:extLst>
          </p:cNvPr>
          <p:cNvSpPr txBox="1">
            <a:spLocks/>
          </p:cNvSpPr>
          <p:nvPr/>
        </p:nvSpPr>
        <p:spPr>
          <a:xfrm>
            <a:off x="9304289" y="4669558"/>
            <a:ext cx="2065200" cy="7748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Língua estrangeira</a:t>
            </a:r>
          </a:p>
        </p:txBody>
      </p:sp>
      <p:sp>
        <p:nvSpPr>
          <p:cNvPr id="35" name="Google Shape;131;p17">
            <a:extLst>
              <a:ext uri="{FF2B5EF4-FFF2-40B4-BE49-F238E27FC236}">
                <a16:creationId xmlns:a16="http://schemas.microsoft.com/office/drawing/2014/main" id="{4C6D909E-3D63-48F2-96EC-C2402B87BFDB}"/>
              </a:ext>
            </a:extLst>
          </p:cNvPr>
          <p:cNvSpPr txBox="1">
            <a:spLocks/>
          </p:cNvSpPr>
          <p:nvPr/>
        </p:nvSpPr>
        <p:spPr>
          <a:xfrm>
            <a:off x="6916723" y="4669576"/>
            <a:ext cx="2065200" cy="7748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Fora do recorte temporal</a:t>
            </a:r>
          </a:p>
        </p:txBody>
      </p:sp>
      <p:sp>
        <p:nvSpPr>
          <p:cNvPr id="37" name="Google Shape;132;p17">
            <a:extLst>
              <a:ext uri="{FF2B5EF4-FFF2-40B4-BE49-F238E27FC236}">
                <a16:creationId xmlns:a16="http://schemas.microsoft.com/office/drawing/2014/main" id="{0D649A91-E5C9-4827-BF1F-60D82F8B23E4}"/>
              </a:ext>
            </a:extLst>
          </p:cNvPr>
          <p:cNvSpPr txBox="1">
            <a:spLocks/>
          </p:cNvSpPr>
          <p:nvPr/>
        </p:nvSpPr>
        <p:spPr>
          <a:xfrm>
            <a:off x="9304289" y="3779644"/>
            <a:ext cx="2065200" cy="7748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Sem vínculo temático com o PDDE</a:t>
            </a:r>
          </a:p>
        </p:txBody>
      </p:sp>
      <p:cxnSp>
        <p:nvCxnSpPr>
          <p:cNvPr id="39" name="Google Shape;133;p17">
            <a:extLst>
              <a:ext uri="{FF2B5EF4-FFF2-40B4-BE49-F238E27FC236}">
                <a16:creationId xmlns:a16="http://schemas.microsoft.com/office/drawing/2014/main" id="{DDDC6B4A-9DB8-4EE0-81EE-871EDE526CB2}"/>
              </a:ext>
            </a:extLst>
          </p:cNvPr>
          <p:cNvCxnSpPr>
            <a:cxnSpLocks/>
            <a:stCxn id="27" idx="3"/>
            <a:endCxn id="37" idx="0"/>
          </p:cNvCxnSpPr>
          <p:nvPr/>
        </p:nvCxnSpPr>
        <p:spPr>
          <a:xfrm>
            <a:off x="10221235" y="3124542"/>
            <a:ext cx="115654" cy="655102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" name="Google Shape;134;p17">
            <a:extLst>
              <a:ext uri="{FF2B5EF4-FFF2-40B4-BE49-F238E27FC236}">
                <a16:creationId xmlns:a16="http://schemas.microsoft.com/office/drawing/2014/main" id="{009A8434-CC10-4C6F-A0FF-FC29ABB92A00}"/>
              </a:ext>
            </a:extLst>
          </p:cNvPr>
          <p:cNvCxnSpPr>
            <a:cxnSpLocks/>
            <a:stCxn id="27" idx="1"/>
            <a:endCxn id="31" idx="0"/>
          </p:cNvCxnSpPr>
          <p:nvPr/>
        </p:nvCxnSpPr>
        <p:spPr>
          <a:xfrm rot="10800000" flipV="1">
            <a:off x="7949341" y="3124542"/>
            <a:ext cx="206694" cy="65512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" name="Google Shape;135;p17">
            <a:extLst>
              <a:ext uri="{FF2B5EF4-FFF2-40B4-BE49-F238E27FC236}">
                <a16:creationId xmlns:a16="http://schemas.microsoft.com/office/drawing/2014/main" id="{7F122E18-1CA6-421D-B286-9D695AB6CC66}"/>
              </a:ext>
            </a:extLst>
          </p:cNvPr>
          <p:cNvCxnSpPr>
            <a:cxnSpLocks/>
            <a:stCxn id="29" idx="2"/>
            <a:endCxn id="27" idx="0"/>
          </p:cNvCxnSpPr>
          <p:nvPr/>
        </p:nvCxnSpPr>
        <p:spPr>
          <a:xfrm flipH="1">
            <a:off x="9188635" y="2578255"/>
            <a:ext cx="55" cy="1588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" name="Google Shape;136;p17">
            <a:extLst>
              <a:ext uri="{FF2B5EF4-FFF2-40B4-BE49-F238E27FC236}">
                <a16:creationId xmlns:a16="http://schemas.microsoft.com/office/drawing/2014/main" id="{46F44214-8512-4552-9149-6BB606E7F71A}"/>
              </a:ext>
            </a:extLst>
          </p:cNvPr>
          <p:cNvCxnSpPr>
            <a:cxnSpLocks/>
            <a:stCxn id="37" idx="2"/>
            <a:endCxn id="33" idx="0"/>
          </p:cNvCxnSpPr>
          <p:nvPr/>
        </p:nvCxnSpPr>
        <p:spPr>
          <a:xfrm>
            <a:off x="10336889" y="4554444"/>
            <a:ext cx="0" cy="11511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" name="Google Shape;137;p17">
            <a:extLst>
              <a:ext uri="{FF2B5EF4-FFF2-40B4-BE49-F238E27FC236}">
                <a16:creationId xmlns:a16="http://schemas.microsoft.com/office/drawing/2014/main" id="{F4A94426-4E87-4513-9D9F-DBC4D5BC4C05}"/>
              </a:ext>
            </a:extLst>
          </p:cNvPr>
          <p:cNvCxnSpPr>
            <a:cxnSpLocks/>
            <a:stCxn id="31" idx="2"/>
            <a:endCxn id="35" idx="0"/>
          </p:cNvCxnSpPr>
          <p:nvPr/>
        </p:nvCxnSpPr>
        <p:spPr>
          <a:xfrm flipH="1">
            <a:off x="7949323" y="4554462"/>
            <a:ext cx="18" cy="11511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" name="Google Shape;138;p17">
            <a:extLst>
              <a:ext uri="{FF2B5EF4-FFF2-40B4-BE49-F238E27FC236}">
                <a16:creationId xmlns:a16="http://schemas.microsoft.com/office/drawing/2014/main" id="{AEAB7069-F1E3-4C6A-AE29-4DE76E6BE6BC}"/>
              </a:ext>
            </a:extLst>
          </p:cNvPr>
          <p:cNvSpPr txBox="1">
            <a:spLocks/>
          </p:cNvSpPr>
          <p:nvPr/>
        </p:nvSpPr>
        <p:spPr>
          <a:xfrm>
            <a:off x="8156035" y="5585348"/>
            <a:ext cx="2065200" cy="7748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Trabalhos duplicados</a:t>
            </a:r>
          </a:p>
        </p:txBody>
      </p:sp>
      <p:cxnSp>
        <p:nvCxnSpPr>
          <p:cNvPr id="51" name="Google Shape;139;p17">
            <a:extLst>
              <a:ext uri="{FF2B5EF4-FFF2-40B4-BE49-F238E27FC236}">
                <a16:creationId xmlns:a16="http://schemas.microsoft.com/office/drawing/2014/main" id="{DBA56100-6D35-423B-89A6-3DB007872F5D}"/>
              </a:ext>
            </a:extLst>
          </p:cNvPr>
          <p:cNvCxnSpPr>
            <a:cxnSpLocks/>
            <a:stCxn id="35" idx="2"/>
            <a:endCxn id="49" idx="1"/>
          </p:cNvCxnSpPr>
          <p:nvPr/>
        </p:nvCxnSpPr>
        <p:spPr>
          <a:xfrm rot="16200000" flipH="1">
            <a:off x="7788493" y="5605206"/>
            <a:ext cx="528372" cy="206712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Google Shape;140;p17">
            <a:extLst>
              <a:ext uri="{FF2B5EF4-FFF2-40B4-BE49-F238E27FC236}">
                <a16:creationId xmlns:a16="http://schemas.microsoft.com/office/drawing/2014/main" id="{1BE6D32D-B750-4031-81F5-B6B749FA44B0}"/>
              </a:ext>
            </a:extLst>
          </p:cNvPr>
          <p:cNvSpPr txBox="1">
            <a:spLocks/>
          </p:cNvSpPr>
          <p:nvPr/>
        </p:nvSpPr>
        <p:spPr>
          <a:xfrm>
            <a:off x="4610000" y="6417500"/>
            <a:ext cx="2972000" cy="387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Fonte: Dados da pesquisa (2021)</a:t>
            </a: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7054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5;p18">
            <a:extLst>
              <a:ext uri="{FF2B5EF4-FFF2-40B4-BE49-F238E27FC236}">
                <a16:creationId xmlns:a16="http://schemas.microsoft.com/office/drawing/2014/main" id="{F35B04F7-FD0E-41B3-9EB6-A28D2C1841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19733" y="433496"/>
            <a:ext cx="49032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pPr algn="l"/>
            <a:r>
              <a:rPr lang="pt-BR" sz="2800" dirty="0"/>
              <a:t>1.4 - Composição do </a:t>
            </a:r>
            <a:r>
              <a:rPr lang="pt-BR" sz="2800" i="1" dirty="0"/>
              <a:t>corpus</a:t>
            </a:r>
            <a:endParaRPr sz="2800" dirty="0"/>
          </a:p>
        </p:txBody>
      </p:sp>
      <p:sp>
        <p:nvSpPr>
          <p:cNvPr id="5" name="Google Shape;146;p18">
            <a:extLst>
              <a:ext uri="{FF2B5EF4-FFF2-40B4-BE49-F238E27FC236}">
                <a16:creationId xmlns:a16="http://schemas.microsoft.com/office/drawing/2014/main" id="{39EFDC00-988C-476F-90EB-561638AEF990}"/>
              </a:ext>
            </a:extLst>
          </p:cNvPr>
          <p:cNvSpPr txBox="1">
            <a:spLocks/>
          </p:cNvSpPr>
          <p:nvPr/>
        </p:nvSpPr>
        <p:spPr>
          <a:xfrm>
            <a:off x="7327800" y="1975567"/>
            <a:ext cx="2728800" cy="76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284 documentos coletados</a:t>
            </a:r>
          </a:p>
        </p:txBody>
      </p:sp>
      <p:sp>
        <p:nvSpPr>
          <p:cNvPr id="7" name="Google Shape;147;p18">
            <a:extLst>
              <a:ext uri="{FF2B5EF4-FFF2-40B4-BE49-F238E27FC236}">
                <a16:creationId xmlns:a16="http://schemas.microsoft.com/office/drawing/2014/main" id="{5FC4F9C4-7B95-4CC0-AA79-B33F4E35807B}"/>
              </a:ext>
            </a:extLst>
          </p:cNvPr>
          <p:cNvSpPr/>
          <p:nvPr/>
        </p:nvSpPr>
        <p:spPr>
          <a:xfrm>
            <a:off x="1496667" y="1650500"/>
            <a:ext cx="4903200" cy="4903200"/>
          </a:xfrm>
          <a:prstGeom prst="ellipse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9" name="Google Shape;148;p18">
            <a:extLst>
              <a:ext uri="{FF2B5EF4-FFF2-40B4-BE49-F238E27FC236}">
                <a16:creationId xmlns:a16="http://schemas.microsoft.com/office/drawing/2014/main" id="{8F543BC5-12A3-4307-A656-DCB30AD074CF}"/>
              </a:ext>
            </a:extLst>
          </p:cNvPr>
          <p:cNvSpPr/>
          <p:nvPr/>
        </p:nvSpPr>
        <p:spPr>
          <a:xfrm>
            <a:off x="2112868" y="2831300"/>
            <a:ext cx="3670800" cy="3722400"/>
          </a:xfrm>
          <a:prstGeom prst="ellipse">
            <a:avLst/>
          </a:prstGeom>
          <a:solidFill>
            <a:srgbClr val="F9CB9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11" name="Google Shape;149;p18">
            <a:extLst>
              <a:ext uri="{FF2B5EF4-FFF2-40B4-BE49-F238E27FC236}">
                <a16:creationId xmlns:a16="http://schemas.microsoft.com/office/drawing/2014/main" id="{C4ED1BF0-7FB8-4A78-91A4-5DF77ACBB45B}"/>
              </a:ext>
            </a:extLst>
          </p:cNvPr>
          <p:cNvSpPr/>
          <p:nvPr/>
        </p:nvSpPr>
        <p:spPr>
          <a:xfrm>
            <a:off x="2827667" y="4251700"/>
            <a:ext cx="2241200" cy="2302000"/>
          </a:xfrm>
          <a:prstGeom prst="ellipse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cxnSp>
        <p:nvCxnSpPr>
          <p:cNvPr id="13" name="Google Shape;150;p18">
            <a:extLst>
              <a:ext uri="{FF2B5EF4-FFF2-40B4-BE49-F238E27FC236}">
                <a16:creationId xmlns:a16="http://schemas.microsoft.com/office/drawing/2014/main" id="{E5A8F6CF-59A1-4F31-A3FF-29D29189EB82}"/>
              </a:ext>
            </a:extLst>
          </p:cNvPr>
          <p:cNvCxnSpPr>
            <a:cxnSpLocks/>
            <a:stCxn id="7" idx="7"/>
            <a:endCxn id="5" idx="1"/>
          </p:cNvCxnSpPr>
          <p:nvPr/>
        </p:nvCxnSpPr>
        <p:spPr>
          <a:xfrm flipV="1">
            <a:off x="5681810" y="2357367"/>
            <a:ext cx="1645990" cy="111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51;p18">
            <a:extLst>
              <a:ext uri="{FF2B5EF4-FFF2-40B4-BE49-F238E27FC236}">
                <a16:creationId xmlns:a16="http://schemas.microsoft.com/office/drawing/2014/main" id="{B745ED36-DC67-4917-934D-6051A80A42FA}"/>
              </a:ext>
            </a:extLst>
          </p:cNvPr>
          <p:cNvSpPr txBox="1">
            <a:spLocks/>
          </p:cNvSpPr>
          <p:nvPr/>
        </p:nvSpPr>
        <p:spPr>
          <a:xfrm>
            <a:off x="7327800" y="4311100"/>
            <a:ext cx="2728800" cy="76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142 documentos considerados duplicados</a:t>
            </a:r>
          </a:p>
        </p:txBody>
      </p:sp>
      <p:sp>
        <p:nvSpPr>
          <p:cNvPr id="17" name="Google Shape;152;p18">
            <a:extLst>
              <a:ext uri="{FF2B5EF4-FFF2-40B4-BE49-F238E27FC236}">
                <a16:creationId xmlns:a16="http://schemas.microsoft.com/office/drawing/2014/main" id="{9EEE37F9-1543-4962-A475-8F9500747948}"/>
              </a:ext>
            </a:extLst>
          </p:cNvPr>
          <p:cNvSpPr txBox="1">
            <a:spLocks/>
          </p:cNvSpPr>
          <p:nvPr/>
        </p:nvSpPr>
        <p:spPr>
          <a:xfrm>
            <a:off x="7327800" y="5855767"/>
            <a:ext cx="2728800" cy="76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42 trabalhos considerados aptos: Teses, dissertação e Artigos.</a:t>
            </a:r>
          </a:p>
        </p:txBody>
      </p:sp>
      <p:cxnSp>
        <p:nvCxnSpPr>
          <p:cNvPr id="19" name="Google Shape;153;p18">
            <a:extLst>
              <a:ext uri="{FF2B5EF4-FFF2-40B4-BE49-F238E27FC236}">
                <a16:creationId xmlns:a16="http://schemas.microsoft.com/office/drawing/2014/main" id="{D638F9A6-0230-492C-AE15-AD8F2A233429}"/>
              </a:ext>
            </a:extLst>
          </p:cNvPr>
          <p:cNvCxnSpPr>
            <a:cxnSpLocks/>
            <a:stCxn id="11" idx="5"/>
            <a:endCxn id="17" idx="1"/>
          </p:cNvCxnSpPr>
          <p:nvPr/>
        </p:nvCxnSpPr>
        <p:spPr>
          <a:xfrm>
            <a:off x="4740651" y="6216580"/>
            <a:ext cx="2587149" cy="209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Google Shape;154;p18">
            <a:extLst>
              <a:ext uri="{FF2B5EF4-FFF2-40B4-BE49-F238E27FC236}">
                <a16:creationId xmlns:a16="http://schemas.microsoft.com/office/drawing/2014/main" id="{A4F08DD9-2332-4816-A3C3-2B7518446978}"/>
              </a:ext>
            </a:extLst>
          </p:cNvPr>
          <p:cNvSpPr txBox="1">
            <a:spLocks/>
          </p:cNvSpPr>
          <p:nvPr/>
        </p:nvSpPr>
        <p:spPr>
          <a:xfrm>
            <a:off x="7327800" y="3126600"/>
            <a:ext cx="2728800" cy="763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100 documentos considerados não aptos</a:t>
            </a:r>
          </a:p>
        </p:txBody>
      </p:sp>
      <p:cxnSp>
        <p:nvCxnSpPr>
          <p:cNvPr id="23" name="Google Shape;155;p18">
            <a:extLst>
              <a:ext uri="{FF2B5EF4-FFF2-40B4-BE49-F238E27FC236}">
                <a16:creationId xmlns:a16="http://schemas.microsoft.com/office/drawing/2014/main" id="{A62D493F-FE6C-4758-A092-3CFDE22DD587}"/>
              </a:ext>
            </a:extLst>
          </p:cNvPr>
          <p:cNvCxnSpPr>
            <a:cxnSpLocks/>
            <a:stCxn id="9" idx="6"/>
            <a:endCxn id="21" idx="1"/>
          </p:cNvCxnSpPr>
          <p:nvPr/>
        </p:nvCxnSpPr>
        <p:spPr>
          <a:xfrm flipV="1">
            <a:off x="5783668" y="3508400"/>
            <a:ext cx="1544132" cy="1184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156;p18">
            <a:extLst>
              <a:ext uri="{FF2B5EF4-FFF2-40B4-BE49-F238E27FC236}">
                <a16:creationId xmlns:a16="http://schemas.microsoft.com/office/drawing/2014/main" id="{C5F9737A-957A-4311-9DB4-F50BE8642D14}"/>
              </a:ext>
            </a:extLst>
          </p:cNvPr>
          <p:cNvCxnSpPr>
            <a:cxnSpLocks/>
            <a:stCxn id="15" idx="1"/>
            <a:endCxn id="9" idx="6"/>
          </p:cNvCxnSpPr>
          <p:nvPr/>
        </p:nvCxnSpPr>
        <p:spPr>
          <a:xfrm rot="10800000">
            <a:off x="5783668" y="4692500"/>
            <a:ext cx="1544132" cy="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Google Shape;157;p18">
            <a:extLst>
              <a:ext uri="{FF2B5EF4-FFF2-40B4-BE49-F238E27FC236}">
                <a16:creationId xmlns:a16="http://schemas.microsoft.com/office/drawing/2014/main" id="{FB195BA6-C095-40FE-B161-203180504266}"/>
              </a:ext>
            </a:extLst>
          </p:cNvPr>
          <p:cNvSpPr txBox="1"/>
          <p:nvPr/>
        </p:nvSpPr>
        <p:spPr>
          <a:xfrm>
            <a:off x="3225333" y="2204567"/>
            <a:ext cx="14460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Resultados</a:t>
            </a: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29" name="Google Shape;158;p18">
            <a:extLst>
              <a:ext uri="{FF2B5EF4-FFF2-40B4-BE49-F238E27FC236}">
                <a16:creationId xmlns:a16="http://schemas.microsoft.com/office/drawing/2014/main" id="{9A191D5F-8F1A-4CDC-9465-B92D9A53C72A}"/>
              </a:ext>
            </a:extLst>
          </p:cNvPr>
          <p:cNvSpPr txBox="1"/>
          <p:nvPr/>
        </p:nvSpPr>
        <p:spPr>
          <a:xfrm>
            <a:off x="3225333" y="3508500"/>
            <a:ext cx="14460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Triagem</a:t>
            </a: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31" name="Google Shape;159;p18">
            <a:extLst>
              <a:ext uri="{FF2B5EF4-FFF2-40B4-BE49-F238E27FC236}">
                <a16:creationId xmlns:a16="http://schemas.microsoft.com/office/drawing/2014/main" id="{43817DB8-0F2D-4B0A-9CBE-244CC81E9A2F}"/>
              </a:ext>
            </a:extLst>
          </p:cNvPr>
          <p:cNvSpPr txBox="1"/>
          <p:nvPr/>
        </p:nvSpPr>
        <p:spPr>
          <a:xfrm>
            <a:off x="3327640" y="5453433"/>
            <a:ext cx="1241200" cy="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Corpus</a:t>
            </a:r>
            <a:endParaRPr kumimoji="0" sz="160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33" name="Google Shape;160;p18">
            <a:extLst>
              <a:ext uri="{FF2B5EF4-FFF2-40B4-BE49-F238E27FC236}">
                <a16:creationId xmlns:a16="http://schemas.microsoft.com/office/drawing/2014/main" id="{3AD9C3D1-3C2D-42EB-BC19-340C849BF814}"/>
              </a:ext>
            </a:extLst>
          </p:cNvPr>
          <p:cNvSpPr txBox="1">
            <a:spLocks/>
          </p:cNvSpPr>
          <p:nvPr/>
        </p:nvSpPr>
        <p:spPr>
          <a:xfrm>
            <a:off x="182901" y="6553699"/>
            <a:ext cx="3042432" cy="259867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Fonte: Dados da pesquisa (2021)</a:t>
            </a:r>
          </a:p>
        </p:txBody>
      </p:sp>
    </p:spTree>
    <p:extLst>
      <p:ext uri="{BB962C8B-B14F-4D97-AF65-F5344CB8AC3E}">
        <p14:creationId xmlns:p14="http://schemas.microsoft.com/office/powerpoint/2010/main" val="1407986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65;p19">
            <a:extLst>
              <a:ext uri="{FF2B5EF4-FFF2-40B4-BE49-F238E27FC236}">
                <a16:creationId xmlns:a16="http://schemas.microsoft.com/office/drawing/2014/main" id="{13738CD2-3DA2-413F-ABBF-1C5AFB34E1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74600" y="458232"/>
            <a:ext cx="5616895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algn="l"/>
            <a:r>
              <a:rPr lang="pt-BR" sz="2800" b="1"/>
              <a:t>2ª etapa: Preparação do </a:t>
            </a:r>
            <a:r>
              <a:rPr lang="pt-BR" sz="2800" b="1" i="1"/>
              <a:t>corpus</a:t>
            </a:r>
            <a:r>
              <a:rPr lang="pt-BR" sz="2800" b="1"/>
              <a:t> </a:t>
            </a:r>
            <a:endParaRPr sz="2800" b="1"/>
          </a:p>
        </p:txBody>
      </p:sp>
      <p:sp>
        <p:nvSpPr>
          <p:cNvPr id="5" name="Google Shape;166;p19">
            <a:extLst>
              <a:ext uri="{FF2B5EF4-FFF2-40B4-BE49-F238E27FC236}">
                <a16:creationId xmlns:a16="http://schemas.microsoft.com/office/drawing/2014/main" id="{6C03A870-6D51-4865-BF4E-EA01D90184D8}"/>
              </a:ext>
            </a:extLst>
          </p:cNvPr>
          <p:cNvSpPr/>
          <p:nvPr/>
        </p:nvSpPr>
        <p:spPr>
          <a:xfrm>
            <a:off x="3236996" y="2144433"/>
            <a:ext cx="4307688" cy="940752"/>
          </a:xfrm>
          <a:prstGeom prst="flowChartTerminator">
            <a:avLst/>
          </a:prstGeom>
          <a:solidFill>
            <a:srgbClr val="E0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Organização dos trabalhos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7" name="Google Shape;167;p19">
            <a:extLst>
              <a:ext uri="{FF2B5EF4-FFF2-40B4-BE49-F238E27FC236}">
                <a16:creationId xmlns:a16="http://schemas.microsoft.com/office/drawing/2014/main" id="{5CA51A39-BE82-4247-B1FB-4D453DC7D181}"/>
              </a:ext>
            </a:extLst>
          </p:cNvPr>
          <p:cNvSpPr/>
          <p:nvPr/>
        </p:nvSpPr>
        <p:spPr>
          <a:xfrm>
            <a:off x="3236996" y="4793584"/>
            <a:ext cx="4307688" cy="940752"/>
          </a:xfrm>
          <a:prstGeom prst="flowChartTerminator">
            <a:avLst/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Mapeamento de informações externas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9" name="Google Shape;168;p19">
            <a:extLst>
              <a:ext uri="{FF2B5EF4-FFF2-40B4-BE49-F238E27FC236}">
                <a16:creationId xmlns:a16="http://schemas.microsoft.com/office/drawing/2014/main" id="{F8D3CD29-712C-4833-AEE1-A1D45A1007DE}"/>
              </a:ext>
            </a:extLst>
          </p:cNvPr>
          <p:cNvSpPr/>
          <p:nvPr/>
        </p:nvSpPr>
        <p:spPr>
          <a:xfrm>
            <a:off x="8172613" y="1734800"/>
            <a:ext cx="3227200" cy="662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Armazenamento dos trabalhos no </a:t>
            </a:r>
            <a:r>
              <a:rPr kumimoji="0" lang="pt-BR" sz="1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Google Drive </a:t>
            </a:r>
            <a:r>
              <a:rPr kumimoji="0" lang="pt-BR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e organização em fichas</a:t>
            </a:r>
            <a:endParaRPr kumimoji="0" sz="13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/>
              <a:ea typeface="+mn-ea"/>
              <a:cs typeface="Aharoni"/>
            </a:endParaRPr>
          </a:p>
        </p:txBody>
      </p:sp>
      <p:sp>
        <p:nvSpPr>
          <p:cNvPr id="11" name="Google Shape;169;p19">
            <a:extLst>
              <a:ext uri="{FF2B5EF4-FFF2-40B4-BE49-F238E27FC236}">
                <a16:creationId xmlns:a16="http://schemas.microsoft.com/office/drawing/2014/main" id="{31F23162-6D2B-45E9-BC03-DBDABE5E620A}"/>
              </a:ext>
            </a:extLst>
          </p:cNvPr>
          <p:cNvSpPr/>
          <p:nvPr/>
        </p:nvSpPr>
        <p:spPr>
          <a:xfrm>
            <a:off x="8172613" y="2566067"/>
            <a:ext cx="3227200" cy="662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Registro em planilha em </a:t>
            </a:r>
            <a:r>
              <a:rPr kumimoji="0" lang="pt-BR" sz="13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Google </a:t>
            </a:r>
            <a:r>
              <a:rPr kumimoji="0" lang="pt-BR" sz="1333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Spreadsheet</a:t>
            </a:r>
            <a:endParaRPr kumimoji="0" sz="1333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cxnSp>
        <p:nvCxnSpPr>
          <p:cNvPr id="13" name="Google Shape;170;p19">
            <a:extLst>
              <a:ext uri="{FF2B5EF4-FFF2-40B4-BE49-F238E27FC236}">
                <a16:creationId xmlns:a16="http://schemas.microsoft.com/office/drawing/2014/main" id="{9E594613-7E6C-4FDC-889A-B5B4C1290857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>
          <a:xfrm flipV="1">
            <a:off x="7544684" y="2066200"/>
            <a:ext cx="627929" cy="54860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171;p19">
            <a:extLst>
              <a:ext uri="{FF2B5EF4-FFF2-40B4-BE49-F238E27FC236}">
                <a16:creationId xmlns:a16="http://schemas.microsoft.com/office/drawing/2014/main" id="{91135887-B044-47BF-88AE-6D5915DD50A7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>
            <a:off x="7544684" y="2614809"/>
            <a:ext cx="627929" cy="28265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Google Shape;172;p19">
            <a:extLst>
              <a:ext uri="{FF2B5EF4-FFF2-40B4-BE49-F238E27FC236}">
                <a16:creationId xmlns:a16="http://schemas.microsoft.com/office/drawing/2014/main" id="{84079C8B-6CC5-40E7-877F-7B10F3330C7E}"/>
              </a:ext>
            </a:extLst>
          </p:cNvPr>
          <p:cNvSpPr/>
          <p:nvPr/>
        </p:nvSpPr>
        <p:spPr>
          <a:xfrm>
            <a:off x="8420723" y="4244783"/>
            <a:ext cx="2263200" cy="548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Instituição de defesa</a:t>
            </a:r>
            <a:endParaRPr kumimoji="0" sz="1333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19" name="Google Shape;173;p19">
            <a:extLst>
              <a:ext uri="{FF2B5EF4-FFF2-40B4-BE49-F238E27FC236}">
                <a16:creationId xmlns:a16="http://schemas.microsoft.com/office/drawing/2014/main" id="{D3722CFE-6CA8-456A-8440-DB28E2DB630A}"/>
              </a:ext>
            </a:extLst>
          </p:cNvPr>
          <p:cNvSpPr/>
          <p:nvPr/>
        </p:nvSpPr>
        <p:spPr>
          <a:xfrm>
            <a:off x="9530572" y="4904365"/>
            <a:ext cx="2059200" cy="528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Ano de publicação</a:t>
            </a:r>
            <a:endParaRPr kumimoji="0" sz="1333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21" name="Google Shape;174;p19">
            <a:extLst>
              <a:ext uri="{FF2B5EF4-FFF2-40B4-BE49-F238E27FC236}">
                <a16:creationId xmlns:a16="http://schemas.microsoft.com/office/drawing/2014/main" id="{02BA295E-24B6-4812-B609-42F2DC6C8B53}"/>
              </a:ext>
            </a:extLst>
          </p:cNvPr>
          <p:cNvSpPr/>
          <p:nvPr/>
        </p:nvSpPr>
        <p:spPr>
          <a:xfrm>
            <a:off x="8815129" y="5543132"/>
            <a:ext cx="2263200" cy="436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Palavras-chave</a:t>
            </a:r>
            <a:endParaRPr kumimoji="0" sz="1333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23" name="Google Shape;175;p19">
            <a:extLst>
              <a:ext uri="{FF2B5EF4-FFF2-40B4-BE49-F238E27FC236}">
                <a16:creationId xmlns:a16="http://schemas.microsoft.com/office/drawing/2014/main" id="{26CBAC41-7041-42E4-BD81-8AB91BAE4B75}"/>
              </a:ext>
            </a:extLst>
          </p:cNvPr>
          <p:cNvSpPr/>
          <p:nvPr/>
        </p:nvSpPr>
        <p:spPr>
          <a:xfrm>
            <a:off x="8238307" y="6112865"/>
            <a:ext cx="2350800" cy="436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3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Tipo de documento</a:t>
            </a:r>
            <a:endParaRPr kumimoji="0" sz="1333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cxnSp>
        <p:nvCxnSpPr>
          <p:cNvPr id="25" name="Google Shape;176;p19">
            <a:extLst>
              <a:ext uri="{FF2B5EF4-FFF2-40B4-BE49-F238E27FC236}">
                <a16:creationId xmlns:a16="http://schemas.microsoft.com/office/drawing/2014/main" id="{3418083F-8718-4C17-8FD9-D601F87C8EAF}"/>
              </a:ext>
            </a:extLst>
          </p:cNvPr>
          <p:cNvCxnSpPr>
            <a:cxnSpLocks/>
            <a:stCxn id="7" idx="3"/>
            <a:endCxn id="17" idx="1"/>
          </p:cNvCxnSpPr>
          <p:nvPr/>
        </p:nvCxnSpPr>
        <p:spPr>
          <a:xfrm flipV="1">
            <a:off x="7544684" y="4519183"/>
            <a:ext cx="876039" cy="74477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" name="Google Shape;177;p19">
            <a:extLst>
              <a:ext uri="{FF2B5EF4-FFF2-40B4-BE49-F238E27FC236}">
                <a16:creationId xmlns:a16="http://schemas.microsoft.com/office/drawing/2014/main" id="{2C455DB2-1C2F-43FA-94CF-96F123AFC7AE}"/>
              </a:ext>
            </a:extLst>
          </p:cNvPr>
          <p:cNvCxnSpPr>
            <a:cxnSpLocks/>
            <a:stCxn id="7" idx="3"/>
            <a:endCxn id="19" idx="1"/>
          </p:cNvCxnSpPr>
          <p:nvPr/>
        </p:nvCxnSpPr>
        <p:spPr>
          <a:xfrm flipV="1">
            <a:off x="7544684" y="5168365"/>
            <a:ext cx="1985888" cy="9559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" name="Google Shape;178;p19">
            <a:extLst>
              <a:ext uri="{FF2B5EF4-FFF2-40B4-BE49-F238E27FC236}">
                <a16:creationId xmlns:a16="http://schemas.microsoft.com/office/drawing/2014/main" id="{27652CE2-C84D-44C9-BFE8-4BB75B9D50FC}"/>
              </a:ext>
            </a:extLst>
          </p:cNvPr>
          <p:cNvCxnSpPr>
            <a:cxnSpLocks/>
            <a:stCxn id="7" idx="3"/>
            <a:endCxn id="21" idx="1"/>
          </p:cNvCxnSpPr>
          <p:nvPr/>
        </p:nvCxnSpPr>
        <p:spPr>
          <a:xfrm>
            <a:off x="7544684" y="5263960"/>
            <a:ext cx="1270445" cy="49737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Google Shape;179;p19">
            <a:extLst>
              <a:ext uri="{FF2B5EF4-FFF2-40B4-BE49-F238E27FC236}">
                <a16:creationId xmlns:a16="http://schemas.microsoft.com/office/drawing/2014/main" id="{DA5D6A94-9FA3-4D78-B7CF-CD69BABD0986}"/>
              </a:ext>
            </a:extLst>
          </p:cNvPr>
          <p:cNvCxnSpPr>
            <a:cxnSpLocks/>
            <a:stCxn id="7" idx="3"/>
            <a:endCxn id="23" idx="1"/>
          </p:cNvCxnSpPr>
          <p:nvPr/>
        </p:nvCxnSpPr>
        <p:spPr>
          <a:xfrm>
            <a:off x="7544684" y="5263960"/>
            <a:ext cx="693623" cy="106710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Google Shape;180;p19">
            <a:extLst>
              <a:ext uri="{FF2B5EF4-FFF2-40B4-BE49-F238E27FC236}">
                <a16:creationId xmlns:a16="http://schemas.microsoft.com/office/drawing/2014/main" id="{8C8C352C-68B0-4C14-8CDD-BE5E6061FCEE}"/>
              </a:ext>
            </a:extLst>
          </p:cNvPr>
          <p:cNvCxnSpPr>
            <a:cxnSpLocks/>
            <a:stCxn id="5" idx="1"/>
            <a:endCxn id="7" idx="1"/>
          </p:cNvCxnSpPr>
          <p:nvPr/>
        </p:nvCxnSpPr>
        <p:spPr>
          <a:xfrm rot="10800000" flipV="1">
            <a:off x="3236996" y="2614808"/>
            <a:ext cx="12700" cy="2649151"/>
          </a:xfrm>
          <a:prstGeom prst="bentConnector3">
            <a:avLst>
              <a:gd name="adj1" fmla="val 180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" name="Google Shape;181;p19">
            <a:extLst>
              <a:ext uri="{FF2B5EF4-FFF2-40B4-BE49-F238E27FC236}">
                <a16:creationId xmlns:a16="http://schemas.microsoft.com/office/drawing/2014/main" id="{3B7BB89C-560F-44DE-8AAF-D39D43A41841}"/>
              </a:ext>
            </a:extLst>
          </p:cNvPr>
          <p:cNvSpPr/>
          <p:nvPr/>
        </p:nvSpPr>
        <p:spPr>
          <a:xfrm>
            <a:off x="68500" y="3751932"/>
            <a:ext cx="2461464" cy="662832"/>
          </a:xfrm>
          <a:prstGeom prst="flowChartTerminator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Preparação do </a:t>
            </a:r>
            <a:r>
              <a:rPr kumimoji="0" lang="pt-BR" sz="16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corpus</a:t>
            </a:r>
            <a:endParaRPr kumimoji="0" sz="160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cxnSp>
        <p:nvCxnSpPr>
          <p:cNvPr id="37" name="Google Shape;182;p19">
            <a:extLst>
              <a:ext uri="{FF2B5EF4-FFF2-40B4-BE49-F238E27FC236}">
                <a16:creationId xmlns:a16="http://schemas.microsoft.com/office/drawing/2014/main" id="{28D25742-BDDF-4E64-B734-F59D41850FA7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2529964" y="4083348"/>
            <a:ext cx="486286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Google Shape;183;p19">
            <a:extLst>
              <a:ext uri="{FF2B5EF4-FFF2-40B4-BE49-F238E27FC236}">
                <a16:creationId xmlns:a16="http://schemas.microsoft.com/office/drawing/2014/main" id="{39FF65E7-89FE-4C3B-8666-3853229C6F10}"/>
              </a:ext>
            </a:extLst>
          </p:cNvPr>
          <p:cNvSpPr txBox="1">
            <a:spLocks/>
          </p:cNvSpPr>
          <p:nvPr/>
        </p:nvSpPr>
        <p:spPr>
          <a:xfrm>
            <a:off x="4409841" y="6355465"/>
            <a:ext cx="2972000" cy="387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Fonte: Dados da pesquisa (2021)</a:t>
            </a:r>
            <a:endParaRPr kumimoji="0" lang="pt-BR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69556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BA2513-56AA-6DF6-48AF-B6BEA59E4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1" y="238514"/>
            <a:ext cx="8961120" cy="843838"/>
          </a:xfrm>
        </p:spPr>
        <p:txBody>
          <a:bodyPr>
            <a:normAutofit/>
          </a:bodyPr>
          <a:lstStyle/>
          <a:p>
            <a:r>
              <a:rPr lang="pt-BR" sz="1400" dirty="0"/>
              <a:t>JUSTIFICANDO A IMPORTANCIA DA AVALIAÇÃO PARA A MELHORIA DA QUALIDADE DO PDDE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BE6BDED-76AB-60D7-3632-E5952A6BEE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268963"/>
            <a:ext cx="10954139" cy="549634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avaliação do PDDE é essencial para o aprimoramento do Programa e consequente impactos na melhoria da qualidade da educação básica pública, oferecida em todo o território nacional.  Com essa visão, a proposta de avaliação que se apresenta pretende servir como referência para a operacionalização da avaliação do PDDE, pautado pelo Projeto “O fortalecimento do Programa Dinheiro Direto na Escola na Região Nordeste como estratégia para a gestão democrática e para a qualidade da educação”, desenvolvido pela Universidade Federal da Paraíba – UFPB. 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ideia final é propiciar ao FNDE e as escolas beneficiadas pelos recursos oriundos do PDDE, subsídios capazes de destacar os resultados e os impactos dessa política, destacando sua eficiência, eficácia e efetividade social através de diferentes percepções dos sujeitos envolvidos direto e indiretamente com os benefícios, ampliando o seu valor público e melhorando as mudanças qualitativas que já vem sendo efetivadas com a introdução dos recursos advindo do PDDE nas escolas, tanto nos procedimentos relacionados com a gestão democrática, como na melhoria da qualidade da educação, ampliando o atendimento dos interesses da sociedade, ou seja do seu impacto social. 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definição de impacto de um programa irá depender do desenho dos métodos e dos procedimentos aplicados em sua avaliação e para isso é necessário a formulação inicial dos Problemas e dos objetivos do Programa que se pretende melhor  conhecer e/ou aperfeiçoar</a:t>
            </a:r>
            <a:r>
              <a:rPr lang="pt-BR" sz="2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Também deverá envolver o seu monitoramento, a ser organizada através de duas categorias avaliativas: Desempenho e Qualidade do Programa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avaliação do PDDE – que A categoria Desempenho envolver variáveis que contribuem para apontar aspectos relacionados com a </a:t>
            </a:r>
            <a:r>
              <a:rPr lang="pt-BR" sz="22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produtividade, eficiência, eficácia e efetividade </a:t>
            </a:r>
            <a:r>
              <a:rPr lang="pt-BR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Programa e devem ser organizadas  em três blocos analíticos: conceitual,  técnico-operacional ( metodológico), e analítico:  pedagógico e a político. 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04567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8;p20">
            <a:extLst>
              <a:ext uri="{FF2B5EF4-FFF2-40B4-BE49-F238E27FC236}">
                <a16:creationId xmlns:a16="http://schemas.microsoft.com/office/drawing/2014/main" id="{A615471C-56DB-400D-8D71-BC9446099C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92860" y="389821"/>
            <a:ext cx="8326048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l">
              <a:buSzPts val="990"/>
            </a:pPr>
            <a:r>
              <a:rPr lang="pt-BR" sz="2800" b="1" dirty="0"/>
              <a:t>3ª etapa: Dimensões do Modelo de avaliação </a:t>
            </a:r>
            <a:endParaRPr sz="2800" b="1" dirty="0"/>
          </a:p>
        </p:txBody>
      </p:sp>
      <p:sp>
        <p:nvSpPr>
          <p:cNvPr id="5" name="Google Shape;189;p20">
            <a:extLst>
              <a:ext uri="{FF2B5EF4-FFF2-40B4-BE49-F238E27FC236}">
                <a16:creationId xmlns:a16="http://schemas.microsoft.com/office/drawing/2014/main" id="{AD958DD3-1BF8-427E-ABC5-A500A602CE4E}"/>
              </a:ext>
            </a:extLst>
          </p:cNvPr>
          <p:cNvSpPr txBox="1">
            <a:spLocks/>
          </p:cNvSpPr>
          <p:nvPr/>
        </p:nvSpPr>
        <p:spPr>
          <a:xfrm>
            <a:off x="663000" y="1871292"/>
            <a:ext cx="469600" cy="624000"/>
          </a:xfrm>
          <a:prstGeom prst="rect">
            <a:avLst/>
          </a:prstGeom>
          <a:ln>
            <a:noFill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I</a:t>
            </a:r>
          </a:p>
        </p:txBody>
      </p:sp>
      <p:cxnSp>
        <p:nvCxnSpPr>
          <p:cNvPr id="7" name="Google Shape;190;p20">
            <a:extLst>
              <a:ext uri="{FF2B5EF4-FFF2-40B4-BE49-F238E27FC236}">
                <a16:creationId xmlns:a16="http://schemas.microsoft.com/office/drawing/2014/main" id="{38C30875-FD1A-4B2D-B9DB-AFC593F77CE8}"/>
              </a:ext>
            </a:extLst>
          </p:cNvPr>
          <p:cNvCxnSpPr>
            <a:cxnSpLocks/>
          </p:cNvCxnSpPr>
          <p:nvPr/>
        </p:nvCxnSpPr>
        <p:spPr>
          <a:xfrm>
            <a:off x="1421600" y="3054958"/>
            <a:ext cx="75696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191;p20">
            <a:extLst>
              <a:ext uri="{FF2B5EF4-FFF2-40B4-BE49-F238E27FC236}">
                <a16:creationId xmlns:a16="http://schemas.microsoft.com/office/drawing/2014/main" id="{171F79F7-EDE9-422B-A806-B60609C2A158}"/>
              </a:ext>
            </a:extLst>
          </p:cNvPr>
          <p:cNvCxnSpPr>
            <a:cxnSpLocks/>
          </p:cNvCxnSpPr>
          <p:nvPr/>
        </p:nvCxnSpPr>
        <p:spPr>
          <a:xfrm>
            <a:off x="1481833" y="4835392"/>
            <a:ext cx="96052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192;p20">
            <a:extLst>
              <a:ext uri="{FF2B5EF4-FFF2-40B4-BE49-F238E27FC236}">
                <a16:creationId xmlns:a16="http://schemas.microsoft.com/office/drawing/2014/main" id="{50C2FAD9-A443-4B90-B67E-D53D4D41EB2F}"/>
              </a:ext>
            </a:extLst>
          </p:cNvPr>
          <p:cNvCxnSpPr>
            <a:cxnSpLocks/>
          </p:cNvCxnSpPr>
          <p:nvPr/>
        </p:nvCxnSpPr>
        <p:spPr>
          <a:xfrm>
            <a:off x="1481833" y="5945583"/>
            <a:ext cx="103104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93;p20">
            <a:extLst>
              <a:ext uri="{FF2B5EF4-FFF2-40B4-BE49-F238E27FC236}">
                <a16:creationId xmlns:a16="http://schemas.microsoft.com/office/drawing/2014/main" id="{5878DA7A-2240-41A0-99C1-03A0C232A5A4}"/>
              </a:ext>
            </a:extLst>
          </p:cNvPr>
          <p:cNvSpPr txBox="1">
            <a:spLocks/>
          </p:cNvSpPr>
          <p:nvPr/>
        </p:nvSpPr>
        <p:spPr>
          <a:xfrm>
            <a:off x="663000" y="3658558"/>
            <a:ext cx="469600" cy="624000"/>
          </a:xfrm>
          <a:prstGeom prst="rect">
            <a:avLst/>
          </a:prstGeom>
          <a:ln>
            <a:noFill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II</a:t>
            </a:r>
          </a:p>
        </p:txBody>
      </p:sp>
      <p:sp>
        <p:nvSpPr>
          <p:cNvPr id="15" name="Google Shape;194;p20">
            <a:extLst>
              <a:ext uri="{FF2B5EF4-FFF2-40B4-BE49-F238E27FC236}">
                <a16:creationId xmlns:a16="http://schemas.microsoft.com/office/drawing/2014/main" id="{5C833029-9013-4B03-A899-0BAC663A0F5F}"/>
              </a:ext>
            </a:extLst>
          </p:cNvPr>
          <p:cNvSpPr txBox="1">
            <a:spLocks/>
          </p:cNvSpPr>
          <p:nvPr/>
        </p:nvSpPr>
        <p:spPr>
          <a:xfrm>
            <a:off x="663000" y="5162568"/>
            <a:ext cx="469600" cy="624000"/>
          </a:xfrm>
          <a:prstGeom prst="rect">
            <a:avLst/>
          </a:prstGeom>
          <a:ln>
            <a:noFill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III</a:t>
            </a:r>
          </a:p>
        </p:txBody>
      </p:sp>
      <p:sp>
        <p:nvSpPr>
          <p:cNvPr id="17" name="Google Shape;195;p20">
            <a:extLst>
              <a:ext uri="{FF2B5EF4-FFF2-40B4-BE49-F238E27FC236}">
                <a16:creationId xmlns:a16="http://schemas.microsoft.com/office/drawing/2014/main" id="{E0421055-B130-4B27-B0A7-0F79BF3BC481}"/>
              </a:ext>
            </a:extLst>
          </p:cNvPr>
          <p:cNvSpPr txBox="1">
            <a:spLocks/>
          </p:cNvSpPr>
          <p:nvPr/>
        </p:nvSpPr>
        <p:spPr>
          <a:xfrm>
            <a:off x="1650860" y="1836525"/>
            <a:ext cx="1084000" cy="624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Textual</a:t>
            </a:r>
          </a:p>
        </p:txBody>
      </p:sp>
      <p:sp>
        <p:nvSpPr>
          <p:cNvPr id="19" name="Google Shape;196;p20">
            <a:extLst>
              <a:ext uri="{FF2B5EF4-FFF2-40B4-BE49-F238E27FC236}">
                <a16:creationId xmlns:a16="http://schemas.microsoft.com/office/drawing/2014/main" id="{EEDDF743-5097-4D56-9230-7D3C28BFACA4}"/>
              </a:ext>
            </a:extLst>
          </p:cNvPr>
          <p:cNvSpPr/>
          <p:nvPr/>
        </p:nvSpPr>
        <p:spPr>
          <a:xfrm>
            <a:off x="2891367" y="2064125"/>
            <a:ext cx="976000" cy="168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21" name="Google Shape;197;p20">
            <a:extLst>
              <a:ext uri="{FF2B5EF4-FFF2-40B4-BE49-F238E27FC236}">
                <a16:creationId xmlns:a16="http://schemas.microsoft.com/office/drawing/2014/main" id="{0CADE479-C5D1-49D9-B78E-BCFFAB57D29A}"/>
              </a:ext>
            </a:extLst>
          </p:cNvPr>
          <p:cNvSpPr txBox="1">
            <a:spLocks/>
          </p:cNvSpPr>
          <p:nvPr/>
        </p:nvSpPr>
        <p:spPr>
          <a:xfrm>
            <a:off x="4023867" y="1836525"/>
            <a:ext cx="936000" cy="624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Iramuteq</a:t>
            </a:r>
          </a:p>
        </p:txBody>
      </p:sp>
      <p:sp>
        <p:nvSpPr>
          <p:cNvPr id="23" name="Google Shape;198;p20">
            <a:extLst>
              <a:ext uri="{FF2B5EF4-FFF2-40B4-BE49-F238E27FC236}">
                <a16:creationId xmlns:a16="http://schemas.microsoft.com/office/drawing/2014/main" id="{718319AB-F1AB-437D-A739-BB5EF377D6D7}"/>
              </a:ext>
            </a:extLst>
          </p:cNvPr>
          <p:cNvSpPr txBox="1">
            <a:spLocks/>
          </p:cNvSpPr>
          <p:nvPr/>
        </p:nvSpPr>
        <p:spPr>
          <a:xfrm>
            <a:off x="1626767" y="3547925"/>
            <a:ext cx="1952000" cy="763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Conceitual e teórica</a:t>
            </a:r>
          </a:p>
        </p:txBody>
      </p:sp>
      <p:sp>
        <p:nvSpPr>
          <p:cNvPr id="25" name="Google Shape;199;p20">
            <a:extLst>
              <a:ext uri="{FF2B5EF4-FFF2-40B4-BE49-F238E27FC236}">
                <a16:creationId xmlns:a16="http://schemas.microsoft.com/office/drawing/2014/main" id="{6B8FC537-E9E5-48CA-8CD2-F2EE908B3ED0}"/>
              </a:ext>
            </a:extLst>
          </p:cNvPr>
          <p:cNvSpPr/>
          <p:nvPr/>
        </p:nvSpPr>
        <p:spPr>
          <a:xfrm>
            <a:off x="3777923" y="3835376"/>
            <a:ext cx="716400" cy="168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27" name="Google Shape;200;p20">
            <a:extLst>
              <a:ext uri="{FF2B5EF4-FFF2-40B4-BE49-F238E27FC236}">
                <a16:creationId xmlns:a16="http://schemas.microsoft.com/office/drawing/2014/main" id="{1C34C6C2-0F94-4AE5-AC5F-246AFD835631}"/>
              </a:ext>
            </a:extLst>
          </p:cNvPr>
          <p:cNvSpPr/>
          <p:nvPr/>
        </p:nvSpPr>
        <p:spPr>
          <a:xfrm>
            <a:off x="3917067" y="5327092"/>
            <a:ext cx="716400" cy="168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29" name="Google Shape;201;p20">
            <a:extLst>
              <a:ext uri="{FF2B5EF4-FFF2-40B4-BE49-F238E27FC236}">
                <a16:creationId xmlns:a16="http://schemas.microsoft.com/office/drawing/2014/main" id="{EBE7A314-D21B-455F-A21A-708588BFD398}"/>
              </a:ext>
            </a:extLst>
          </p:cNvPr>
          <p:cNvSpPr txBox="1">
            <a:spLocks/>
          </p:cNvSpPr>
          <p:nvPr/>
        </p:nvSpPr>
        <p:spPr>
          <a:xfrm>
            <a:off x="4693489" y="3613942"/>
            <a:ext cx="2180400" cy="624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Política de financiamento da educação</a:t>
            </a:r>
          </a:p>
        </p:txBody>
      </p:sp>
      <p:sp>
        <p:nvSpPr>
          <p:cNvPr id="31" name="Google Shape;202;p20">
            <a:extLst>
              <a:ext uri="{FF2B5EF4-FFF2-40B4-BE49-F238E27FC236}">
                <a16:creationId xmlns:a16="http://schemas.microsoft.com/office/drawing/2014/main" id="{C846DE74-28AE-480B-B88A-C49F0ADD1DB8}"/>
              </a:ext>
            </a:extLst>
          </p:cNvPr>
          <p:cNvSpPr txBox="1">
            <a:spLocks/>
          </p:cNvSpPr>
          <p:nvPr/>
        </p:nvSpPr>
        <p:spPr>
          <a:xfrm>
            <a:off x="1626767" y="5029625"/>
            <a:ext cx="2114800" cy="763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Ações Governamentais</a:t>
            </a:r>
          </a:p>
        </p:txBody>
      </p:sp>
      <p:sp>
        <p:nvSpPr>
          <p:cNvPr id="33" name="Google Shape;203;p20">
            <a:extLst>
              <a:ext uri="{FF2B5EF4-FFF2-40B4-BE49-F238E27FC236}">
                <a16:creationId xmlns:a16="http://schemas.microsoft.com/office/drawing/2014/main" id="{1CEB153B-5266-458B-BE1D-59F393E19043}"/>
              </a:ext>
            </a:extLst>
          </p:cNvPr>
          <p:cNvSpPr txBox="1">
            <a:spLocks/>
          </p:cNvSpPr>
          <p:nvPr/>
        </p:nvSpPr>
        <p:spPr>
          <a:xfrm>
            <a:off x="4787367" y="5126542"/>
            <a:ext cx="2771200" cy="624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PDDE nos governos 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1995 - 2022</a:t>
            </a:r>
          </a:p>
        </p:txBody>
      </p:sp>
      <p:sp>
        <p:nvSpPr>
          <p:cNvPr id="35" name="Google Shape;204;p20">
            <a:extLst>
              <a:ext uri="{FF2B5EF4-FFF2-40B4-BE49-F238E27FC236}">
                <a16:creationId xmlns:a16="http://schemas.microsoft.com/office/drawing/2014/main" id="{438E2C03-B8CB-40CB-BFF5-8761CA68623E}"/>
              </a:ext>
            </a:extLst>
          </p:cNvPr>
          <p:cNvSpPr/>
          <p:nvPr/>
        </p:nvSpPr>
        <p:spPr>
          <a:xfrm>
            <a:off x="5207400" y="1290370"/>
            <a:ext cx="42000" cy="15372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37" name="Google Shape;205;p20">
            <a:extLst>
              <a:ext uri="{FF2B5EF4-FFF2-40B4-BE49-F238E27FC236}">
                <a16:creationId xmlns:a16="http://schemas.microsoft.com/office/drawing/2014/main" id="{EDAD5E57-4F49-4724-B09A-F05D717B8617}"/>
              </a:ext>
            </a:extLst>
          </p:cNvPr>
          <p:cNvSpPr txBox="1">
            <a:spLocks/>
          </p:cNvSpPr>
          <p:nvPr/>
        </p:nvSpPr>
        <p:spPr>
          <a:xfrm>
            <a:off x="5422000" y="1444492"/>
            <a:ext cx="1952000" cy="325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Frequência de termos</a:t>
            </a:r>
          </a:p>
        </p:txBody>
      </p:sp>
      <p:sp>
        <p:nvSpPr>
          <p:cNvPr id="39" name="Google Shape;206;p20">
            <a:extLst>
              <a:ext uri="{FF2B5EF4-FFF2-40B4-BE49-F238E27FC236}">
                <a16:creationId xmlns:a16="http://schemas.microsoft.com/office/drawing/2014/main" id="{1C3C5AEC-BAEC-4309-A779-E92AE5B1D8F6}"/>
              </a:ext>
            </a:extLst>
          </p:cNvPr>
          <p:cNvSpPr txBox="1">
            <a:spLocks/>
          </p:cNvSpPr>
          <p:nvPr/>
        </p:nvSpPr>
        <p:spPr>
          <a:xfrm>
            <a:off x="5422000" y="1941092"/>
            <a:ext cx="1952000" cy="325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Nuvem de palavras</a:t>
            </a:r>
          </a:p>
        </p:txBody>
      </p:sp>
      <p:sp>
        <p:nvSpPr>
          <p:cNvPr id="41" name="Google Shape;207;p20">
            <a:extLst>
              <a:ext uri="{FF2B5EF4-FFF2-40B4-BE49-F238E27FC236}">
                <a16:creationId xmlns:a16="http://schemas.microsoft.com/office/drawing/2014/main" id="{82AFF4FE-388E-4FFB-B7CB-3F35FA3C186C}"/>
              </a:ext>
            </a:extLst>
          </p:cNvPr>
          <p:cNvSpPr txBox="1">
            <a:spLocks/>
          </p:cNvSpPr>
          <p:nvPr/>
        </p:nvSpPr>
        <p:spPr>
          <a:xfrm>
            <a:off x="5422000" y="2495292"/>
            <a:ext cx="3421600" cy="325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Classificação Hierárquica Descendente</a:t>
            </a:r>
          </a:p>
        </p:txBody>
      </p:sp>
      <p:sp>
        <p:nvSpPr>
          <p:cNvPr id="43" name="Google Shape;208;p20">
            <a:extLst>
              <a:ext uri="{FF2B5EF4-FFF2-40B4-BE49-F238E27FC236}">
                <a16:creationId xmlns:a16="http://schemas.microsoft.com/office/drawing/2014/main" id="{7F3ED783-92F2-46B0-94E7-EB05D728D2BB}"/>
              </a:ext>
            </a:extLst>
          </p:cNvPr>
          <p:cNvSpPr/>
          <p:nvPr/>
        </p:nvSpPr>
        <p:spPr>
          <a:xfrm>
            <a:off x="7712467" y="5354142"/>
            <a:ext cx="716400" cy="168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5" name="Google Shape;209;p20">
            <a:extLst>
              <a:ext uri="{FF2B5EF4-FFF2-40B4-BE49-F238E27FC236}">
                <a16:creationId xmlns:a16="http://schemas.microsoft.com/office/drawing/2014/main" id="{7A465F3B-BBEF-4B50-A76D-FC08BB8F84A8}"/>
              </a:ext>
            </a:extLst>
          </p:cNvPr>
          <p:cNvSpPr txBox="1">
            <a:spLocks/>
          </p:cNvSpPr>
          <p:nvPr/>
        </p:nvSpPr>
        <p:spPr>
          <a:xfrm>
            <a:off x="8582767" y="5126558"/>
            <a:ext cx="3050000" cy="624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Análise documentos, decretos, regulamentos por períodos governamentais</a:t>
            </a:r>
          </a:p>
        </p:txBody>
      </p:sp>
      <p:sp>
        <p:nvSpPr>
          <p:cNvPr id="47" name="Google Shape;210;p20">
            <a:extLst>
              <a:ext uri="{FF2B5EF4-FFF2-40B4-BE49-F238E27FC236}">
                <a16:creationId xmlns:a16="http://schemas.microsoft.com/office/drawing/2014/main" id="{3E5DBFAB-00EE-48B1-BAF0-387F7114C472}"/>
              </a:ext>
            </a:extLst>
          </p:cNvPr>
          <p:cNvSpPr/>
          <p:nvPr/>
        </p:nvSpPr>
        <p:spPr>
          <a:xfrm>
            <a:off x="620600" y="1871325"/>
            <a:ext cx="554400" cy="554400"/>
          </a:xfrm>
          <a:prstGeom prst="ellipse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9" name="Google Shape;211;p20">
            <a:extLst>
              <a:ext uri="{FF2B5EF4-FFF2-40B4-BE49-F238E27FC236}">
                <a16:creationId xmlns:a16="http://schemas.microsoft.com/office/drawing/2014/main" id="{796C6890-26D4-44C5-81CC-514010A1B3EC}"/>
              </a:ext>
            </a:extLst>
          </p:cNvPr>
          <p:cNvSpPr/>
          <p:nvPr/>
        </p:nvSpPr>
        <p:spPr>
          <a:xfrm>
            <a:off x="620600" y="5134292"/>
            <a:ext cx="554400" cy="554400"/>
          </a:xfrm>
          <a:prstGeom prst="ellipse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51" name="Google Shape;212;p20">
            <a:extLst>
              <a:ext uri="{FF2B5EF4-FFF2-40B4-BE49-F238E27FC236}">
                <a16:creationId xmlns:a16="http://schemas.microsoft.com/office/drawing/2014/main" id="{A5352836-F6F0-49E3-AF3A-7564A4E9401A}"/>
              </a:ext>
            </a:extLst>
          </p:cNvPr>
          <p:cNvSpPr/>
          <p:nvPr/>
        </p:nvSpPr>
        <p:spPr>
          <a:xfrm>
            <a:off x="620600" y="3652525"/>
            <a:ext cx="554400" cy="554400"/>
          </a:xfrm>
          <a:prstGeom prst="ellipse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53" name="Google Shape;213;p20">
            <a:extLst>
              <a:ext uri="{FF2B5EF4-FFF2-40B4-BE49-F238E27FC236}">
                <a16:creationId xmlns:a16="http://schemas.microsoft.com/office/drawing/2014/main" id="{C27FB21C-0E3E-4D41-AAB9-54E4C7A346D5}"/>
              </a:ext>
            </a:extLst>
          </p:cNvPr>
          <p:cNvSpPr/>
          <p:nvPr/>
        </p:nvSpPr>
        <p:spPr>
          <a:xfrm>
            <a:off x="7073067" y="3201958"/>
            <a:ext cx="42000" cy="15372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55" name="Google Shape;214;p20">
            <a:extLst>
              <a:ext uri="{FF2B5EF4-FFF2-40B4-BE49-F238E27FC236}">
                <a16:creationId xmlns:a16="http://schemas.microsoft.com/office/drawing/2014/main" id="{0E4F1AE0-307A-4FF3-928D-DAA7B590432B}"/>
              </a:ext>
            </a:extLst>
          </p:cNvPr>
          <p:cNvSpPr txBox="1">
            <a:spLocks/>
          </p:cNvSpPr>
          <p:nvPr/>
        </p:nvSpPr>
        <p:spPr>
          <a:xfrm>
            <a:off x="7287667" y="3266525"/>
            <a:ext cx="2656400" cy="325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Políticas públicas de educação</a:t>
            </a:r>
          </a:p>
        </p:txBody>
      </p:sp>
      <p:sp>
        <p:nvSpPr>
          <p:cNvPr id="57" name="Google Shape;215;p20">
            <a:extLst>
              <a:ext uri="{FF2B5EF4-FFF2-40B4-BE49-F238E27FC236}">
                <a16:creationId xmlns:a16="http://schemas.microsoft.com/office/drawing/2014/main" id="{B5F8B167-8A0A-4C08-A42D-B4CEAE062387}"/>
              </a:ext>
            </a:extLst>
          </p:cNvPr>
          <p:cNvSpPr txBox="1">
            <a:spLocks/>
          </p:cNvSpPr>
          <p:nvPr/>
        </p:nvSpPr>
        <p:spPr>
          <a:xfrm>
            <a:off x="7287667" y="3763125"/>
            <a:ext cx="2923200" cy="325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Avaliação de políticas públicas</a:t>
            </a:r>
          </a:p>
        </p:txBody>
      </p:sp>
      <p:sp>
        <p:nvSpPr>
          <p:cNvPr id="59" name="Google Shape;216;p20">
            <a:extLst>
              <a:ext uri="{FF2B5EF4-FFF2-40B4-BE49-F238E27FC236}">
                <a16:creationId xmlns:a16="http://schemas.microsoft.com/office/drawing/2014/main" id="{79DC4902-1DD0-4E17-A1E0-87D0E2EE39F1}"/>
              </a:ext>
            </a:extLst>
          </p:cNvPr>
          <p:cNvSpPr txBox="1">
            <a:spLocks/>
          </p:cNvSpPr>
          <p:nvPr/>
        </p:nvSpPr>
        <p:spPr>
          <a:xfrm>
            <a:off x="7287667" y="4317325"/>
            <a:ext cx="3421600" cy="325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1018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Gestão pública nas políticas educacionais</a:t>
            </a:r>
          </a:p>
        </p:txBody>
      </p:sp>
      <p:sp>
        <p:nvSpPr>
          <p:cNvPr id="61" name="Google Shape;217;p20">
            <a:extLst>
              <a:ext uri="{FF2B5EF4-FFF2-40B4-BE49-F238E27FC236}">
                <a16:creationId xmlns:a16="http://schemas.microsoft.com/office/drawing/2014/main" id="{D51C04E7-531F-448C-9956-C083CB494FE3}"/>
              </a:ext>
            </a:extLst>
          </p:cNvPr>
          <p:cNvSpPr txBox="1">
            <a:spLocks/>
          </p:cNvSpPr>
          <p:nvPr/>
        </p:nvSpPr>
        <p:spPr>
          <a:xfrm>
            <a:off x="4225877" y="6429367"/>
            <a:ext cx="3740112" cy="325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5000"/>
              </a:lnSpc>
              <a:spcBef>
                <a:spcPts val="1000"/>
              </a:spcBef>
              <a:spcAft>
                <a:spcPts val="1600"/>
              </a:spcAft>
              <a:buClrTx/>
              <a:buSzPts val="275"/>
              <a:buFont typeface="Arial" panose="020B0604020202020204" pitchFamily="34" charset="0"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Fonte: Dados da pesquisa (2021)</a:t>
            </a:r>
          </a:p>
        </p:txBody>
      </p:sp>
    </p:spTree>
    <p:extLst>
      <p:ext uri="{BB962C8B-B14F-4D97-AF65-F5344CB8AC3E}">
        <p14:creationId xmlns:p14="http://schemas.microsoft.com/office/powerpoint/2010/main" val="428958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Conector de Seta Reta 48">
            <a:extLst>
              <a:ext uri="{FF2B5EF4-FFF2-40B4-BE49-F238E27FC236}">
                <a16:creationId xmlns:a16="http://schemas.microsoft.com/office/drawing/2014/main" id="{F079DDF8-5708-4E40-8EAC-4917FD889F67}"/>
              </a:ext>
            </a:extLst>
          </p:cNvPr>
          <p:cNvCxnSpPr>
            <a:cxnSpLocks/>
          </p:cNvCxnSpPr>
          <p:nvPr/>
        </p:nvCxnSpPr>
        <p:spPr>
          <a:xfrm flipH="1">
            <a:off x="291713" y="4796667"/>
            <a:ext cx="10905531" cy="0"/>
          </a:xfrm>
          <a:prstGeom prst="straightConnector1">
            <a:avLst/>
          </a:prstGeom>
          <a:ln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Google Shape;222;p21">
            <a:extLst>
              <a:ext uri="{FF2B5EF4-FFF2-40B4-BE49-F238E27FC236}">
                <a16:creationId xmlns:a16="http://schemas.microsoft.com/office/drawing/2014/main" id="{A3E000C3-24F0-4A7F-99C0-E73E0C78C0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36162" y="420373"/>
            <a:ext cx="6685416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 fontScale="90000"/>
          </a:bodyPr>
          <a:lstStyle/>
          <a:p>
            <a:pPr algn="l"/>
            <a:r>
              <a:rPr lang="pt-BR" sz="2800" b="1" dirty="0">
                <a:latin typeface="Aharoni"/>
                <a:cs typeface="Aharoni"/>
              </a:rPr>
              <a:t>Encaminhamentos analíticos e resultados </a:t>
            </a:r>
            <a:endParaRPr lang="pt-BR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D065CEE6-6097-4B9B-8364-37C688BC3AB5}"/>
              </a:ext>
            </a:extLst>
          </p:cNvPr>
          <p:cNvSpPr/>
          <p:nvPr/>
        </p:nvSpPr>
        <p:spPr>
          <a:xfrm>
            <a:off x="385067" y="3253483"/>
            <a:ext cx="1387012" cy="69307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Análise dos documentos aptos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01B25919-41FE-4A36-A9AF-9135A0A9B1DF}"/>
              </a:ext>
            </a:extLst>
          </p:cNvPr>
          <p:cNvSpPr/>
          <p:nvPr/>
        </p:nvSpPr>
        <p:spPr>
          <a:xfrm>
            <a:off x="1001517" y="4715137"/>
            <a:ext cx="154113" cy="1541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47D6B734-9A80-44AC-BED4-325FBBEEB6A1}"/>
              </a:ext>
            </a:extLst>
          </p:cNvPr>
          <p:cNvSpPr/>
          <p:nvPr/>
        </p:nvSpPr>
        <p:spPr>
          <a:xfrm>
            <a:off x="3470062" y="4673165"/>
            <a:ext cx="154113" cy="1541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7E4B165-1858-44EA-951F-3403967C510E}"/>
              </a:ext>
            </a:extLst>
          </p:cNvPr>
          <p:cNvSpPr/>
          <p:nvPr/>
        </p:nvSpPr>
        <p:spPr>
          <a:xfrm>
            <a:off x="4830728" y="4725826"/>
            <a:ext cx="154113" cy="1541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1BB4B2A-BD54-4D32-9601-C402E94D3A44}"/>
              </a:ext>
            </a:extLst>
          </p:cNvPr>
          <p:cNvSpPr/>
          <p:nvPr/>
        </p:nvSpPr>
        <p:spPr>
          <a:xfrm>
            <a:off x="2728049" y="3357167"/>
            <a:ext cx="1636386" cy="6189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Conclusão das análises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CD40A4D2-F37F-4303-8305-C9B62AAD9526}"/>
              </a:ext>
            </a:extLst>
          </p:cNvPr>
          <p:cNvSpPr/>
          <p:nvPr/>
        </p:nvSpPr>
        <p:spPr>
          <a:xfrm>
            <a:off x="3938989" y="5370022"/>
            <a:ext cx="1925798" cy="69307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1º Modelo de disseminação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9BC99E50-18AA-4ACE-8A65-661D652A9C1C}"/>
              </a:ext>
            </a:extLst>
          </p:cNvPr>
          <p:cNvCxnSpPr>
            <a:cxnSpLocks/>
            <a:stCxn id="8" idx="4"/>
            <a:endCxn id="10" idx="0"/>
          </p:cNvCxnSpPr>
          <p:nvPr/>
        </p:nvCxnSpPr>
        <p:spPr>
          <a:xfrm flipH="1">
            <a:off x="4901888" y="4879939"/>
            <a:ext cx="5897" cy="4900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06A43630-2C4E-4873-AC65-F6518281CB09}"/>
              </a:ext>
            </a:extLst>
          </p:cNvPr>
          <p:cNvCxnSpPr>
            <a:cxnSpLocks/>
            <a:stCxn id="7" idx="0"/>
            <a:endCxn id="9" idx="4"/>
          </p:cNvCxnSpPr>
          <p:nvPr/>
        </p:nvCxnSpPr>
        <p:spPr>
          <a:xfrm flipH="1" flipV="1">
            <a:off x="3546242" y="3976127"/>
            <a:ext cx="877" cy="697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77BD1F55-13A6-4A5C-BD3C-F91BC5C5555E}"/>
              </a:ext>
            </a:extLst>
          </p:cNvPr>
          <p:cNvCxnSpPr>
            <a:cxnSpLocks/>
            <a:stCxn id="6" idx="0"/>
            <a:endCxn id="5" idx="4"/>
          </p:cNvCxnSpPr>
          <p:nvPr/>
        </p:nvCxnSpPr>
        <p:spPr>
          <a:xfrm flipH="1" flipV="1">
            <a:off x="1078573" y="3946561"/>
            <a:ext cx="1" cy="7685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ipse 18">
            <a:extLst>
              <a:ext uri="{FF2B5EF4-FFF2-40B4-BE49-F238E27FC236}">
                <a16:creationId xmlns:a16="http://schemas.microsoft.com/office/drawing/2014/main" id="{DE68F0DF-3960-4F96-9147-39AE159446CD}"/>
              </a:ext>
            </a:extLst>
          </p:cNvPr>
          <p:cNvSpPr/>
          <p:nvPr/>
        </p:nvSpPr>
        <p:spPr>
          <a:xfrm>
            <a:off x="6149050" y="4719611"/>
            <a:ext cx="154113" cy="1541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E55E89E6-2B24-448B-9D61-D62CC39CE980}"/>
              </a:ext>
            </a:extLst>
          </p:cNvPr>
          <p:cNvSpPr/>
          <p:nvPr/>
        </p:nvSpPr>
        <p:spPr>
          <a:xfrm>
            <a:off x="5181664" y="3429000"/>
            <a:ext cx="2100814" cy="61208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Publicações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0465A4F9-312B-4773-AD0A-C49BD6EA0BC5}"/>
              </a:ext>
            </a:extLst>
          </p:cNvPr>
          <p:cNvCxnSpPr>
            <a:cxnSpLocks/>
            <a:stCxn id="19" idx="0"/>
            <a:endCxn id="20" idx="4"/>
          </p:cNvCxnSpPr>
          <p:nvPr/>
        </p:nvCxnSpPr>
        <p:spPr>
          <a:xfrm flipV="1">
            <a:off x="6226107" y="4041088"/>
            <a:ext cx="5964" cy="6785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78AA8AE6-BDDB-4AD3-B833-2BB78BEFEB44}"/>
              </a:ext>
            </a:extLst>
          </p:cNvPr>
          <p:cNvSpPr txBox="1"/>
          <p:nvPr/>
        </p:nvSpPr>
        <p:spPr>
          <a:xfrm>
            <a:off x="9882426" y="4919919"/>
            <a:ext cx="16898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628F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Linha temporal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3F99CB97-94D1-4DA6-8F37-E7095F07FABC}"/>
              </a:ext>
            </a:extLst>
          </p:cNvPr>
          <p:cNvSpPr/>
          <p:nvPr/>
        </p:nvSpPr>
        <p:spPr>
          <a:xfrm>
            <a:off x="8337017" y="4710662"/>
            <a:ext cx="154113" cy="1541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B3D89148-E944-4342-8C16-FC388F0FC55E}"/>
              </a:ext>
            </a:extLst>
          </p:cNvPr>
          <p:cNvSpPr/>
          <p:nvPr/>
        </p:nvSpPr>
        <p:spPr>
          <a:xfrm>
            <a:off x="7395100" y="2554915"/>
            <a:ext cx="2037946" cy="114928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Inclusão de outros  tipos documentos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1AB1C1FE-FD0D-4D1A-B5AD-0EF83F64957D}"/>
              </a:ext>
            </a:extLst>
          </p:cNvPr>
          <p:cNvCxnSpPr>
            <a:cxnSpLocks/>
            <a:stCxn id="28" idx="1"/>
            <a:endCxn id="31" idx="5"/>
          </p:cNvCxnSpPr>
          <p:nvPr/>
        </p:nvCxnSpPr>
        <p:spPr>
          <a:xfrm flipH="1" flipV="1">
            <a:off x="7275371" y="2323980"/>
            <a:ext cx="418179" cy="3992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ipse 30">
            <a:extLst>
              <a:ext uri="{FF2B5EF4-FFF2-40B4-BE49-F238E27FC236}">
                <a16:creationId xmlns:a16="http://schemas.microsoft.com/office/drawing/2014/main" id="{8C0882DC-7964-4B05-AF64-A5F801061B6A}"/>
              </a:ext>
            </a:extLst>
          </p:cNvPr>
          <p:cNvSpPr/>
          <p:nvPr/>
        </p:nvSpPr>
        <p:spPr>
          <a:xfrm>
            <a:off x="4585800" y="1824397"/>
            <a:ext cx="3151028" cy="58529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Artigos, Documentos normativos, midiáticos, etc.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id="{539D1C59-B9E3-451B-BE0E-7396A447EF32}"/>
              </a:ext>
            </a:extLst>
          </p:cNvPr>
          <p:cNvCxnSpPr>
            <a:cxnSpLocks/>
            <a:stCxn id="27" idx="0"/>
            <a:endCxn id="28" idx="4"/>
          </p:cNvCxnSpPr>
          <p:nvPr/>
        </p:nvCxnSpPr>
        <p:spPr>
          <a:xfrm flipH="1" flipV="1">
            <a:off x="8414073" y="3704203"/>
            <a:ext cx="1" cy="10064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ipse 39">
            <a:extLst>
              <a:ext uri="{FF2B5EF4-FFF2-40B4-BE49-F238E27FC236}">
                <a16:creationId xmlns:a16="http://schemas.microsoft.com/office/drawing/2014/main" id="{18041E85-C096-4D5C-BE18-B150A147E740}"/>
              </a:ext>
            </a:extLst>
          </p:cNvPr>
          <p:cNvSpPr/>
          <p:nvPr/>
        </p:nvSpPr>
        <p:spPr>
          <a:xfrm>
            <a:off x="8414074" y="5529061"/>
            <a:ext cx="1791764" cy="72839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Uso de técnicas e </a:t>
            </a:r>
            <a:r>
              <a:rPr kumimoji="0" lang="pt-BR" sz="11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softwares</a:t>
            </a: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 nos trabalhos</a:t>
            </a: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8A0295F5-103A-4D60-B26F-4AD33ED60B37}"/>
              </a:ext>
            </a:extLst>
          </p:cNvPr>
          <p:cNvSpPr/>
          <p:nvPr/>
        </p:nvSpPr>
        <p:spPr>
          <a:xfrm>
            <a:off x="1519248" y="5384599"/>
            <a:ext cx="1854364" cy="76370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/>
                <a:ea typeface="+mn-ea"/>
                <a:cs typeface="Aharoni"/>
              </a:rPr>
              <a:t>1ª etapa da Memória institucional</a:t>
            </a: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9F18FE8F-F2B6-45A0-ACF9-F85A3221B974}"/>
              </a:ext>
            </a:extLst>
          </p:cNvPr>
          <p:cNvSpPr/>
          <p:nvPr/>
        </p:nvSpPr>
        <p:spPr>
          <a:xfrm>
            <a:off x="2369374" y="4725826"/>
            <a:ext cx="154113" cy="1541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0" name="Conector de Seta Reta 49">
            <a:extLst>
              <a:ext uri="{FF2B5EF4-FFF2-40B4-BE49-F238E27FC236}">
                <a16:creationId xmlns:a16="http://schemas.microsoft.com/office/drawing/2014/main" id="{CA9C243A-FEBF-433A-A64E-0C62C80C0123}"/>
              </a:ext>
            </a:extLst>
          </p:cNvPr>
          <p:cNvCxnSpPr>
            <a:cxnSpLocks/>
            <a:stCxn id="48" idx="4"/>
            <a:endCxn id="46" idx="0"/>
          </p:cNvCxnSpPr>
          <p:nvPr/>
        </p:nvCxnSpPr>
        <p:spPr>
          <a:xfrm flipH="1">
            <a:off x="2446430" y="4879939"/>
            <a:ext cx="1" cy="5046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0E79BBA2-A9C7-4F20-9739-307A437DB56F}"/>
              </a:ext>
            </a:extLst>
          </p:cNvPr>
          <p:cNvSpPr txBox="1"/>
          <p:nvPr/>
        </p:nvSpPr>
        <p:spPr>
          <a:xfrm>
            <a:off x="10048531" y="4380890"/>
            <a:ext cx="1357643" cy="369332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00628F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Continua</a:t>
            </a:r>
          </a:p>
        </p:txBody>
      </p:sp>
      <p:sp>
        <p:nvSpPr>
          <p:cNvPr id="59" name="Elipse 58">
            <a:extLst>
              <a:ext uri="{FF2B5EF4-FFF2-40B4-BE49-F238E27FC236}">
                <a16:creationId xmlns:a16="http://schemas.microsoft.com/office/drawing/2014/main" id="{CF924176-F0F9-4841-B23C-90525E16E72E}"/>
              </a:ext>
            </a:extLst>
          </p:cNvPr>
          <p:cNvSpPr/>
          <p:nvPr/>
        </p:nvSpPr>
        <p:spPr>
          <a:xfrm>
            <a:off x="9231302" y="4715136"/>
            <a:ext cx="154113" cy="1541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Conector de Seta Reta 59">
            <a:extLst>
              <a:ext uri="{FF2B5EF4-FFF2-40B4-BE49-F238E27FC236}">
                <a16:creationId xmlns:a16="http://schemas.microsoft.com/office/drawing/2014/main" id="{DA595D68-8339-484A-9494-55251E8EB0F5}"/>
              </a:ext>
            </a:extLst>
          </p:cNvPr>
          <p:cNvCxnSpPr>
            <a:cxnSpLocks/>
            <a:stCxn id="59" idx="4"/>
            <a:endCxn id="40" idx="0"/>
          </p:cNvCxnSpPr>
          <p:nvPr/>
        </p:nvCxnSpPr>
        <p:spPr>
          <a:xfrm>
            <a:off x="9308359" y="4869249"/>
            <a:ext cx="1597" cy="6598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477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1E883-7A2E-7E4B-8CAD-293002D2C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Demonstrativo da distribuição de teses e dissertações por regiões brasileiras (2005\2020)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32BE7A12-80BD-C34B-50C8-F4F0AC28279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729" y="1825625"/>
            <a:ext cx="4528541" cy="435133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6" name="Espaço Reservado para Conteúdo 5">
                <a:extLst>
                  <a:ext uri="{FF2B5EF4-FFF2-40B4-BE49-F238E27FC236}">
                    <a16:creationId xmlns:a16="http://schemas.microsoft.com/office/drawing/2014/main" id="{CFDFF1A0-EE08-61C6-DE47-AA418B2A5D3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172200" y="1825625"/>
              <a:ext cx="5181600" cy="435133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6" name="Espaço Reservado para Conteúdo 5">
                <a:extLst>
                  <a:ext uri="{FF2B5EF4-FFF2-40B4-BE49-F238E27FC236}">
                    <a16:creationId xmlns:a16="http://schemas.microsoft.com/office/drawing/2014/main" id="{CFDFF1A0-EE08-61C6-DE47-AA418B2A5D3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72200" y="1825625"/>
                <a:ext cx="5181600" cy="435133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5197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68FE679-7EF3-AAD7-4D73-9D33695ADE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0965" y="1750981"/>
            <a:ext cx="10582469" cy="4564610"/>
          </a:xfrm>
        </p:spPr>
        <p:txBody>
          <a:bodyPr/>
          <a:lstStyle/>
          <a:p>
            <a:pPr marL="0" indent="0">
              <a:buNone/>
            </a:pPr>
            <a:endParaRPr lang="pt-PT" sz="1800" b="1" dirty="0"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dirty="0"/>
              <a:t>     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b="1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</a:t>
            </a:r>
            <a:r>
              <a:rPr lang="pt-PT" sz="1600">
                <a:effectLst/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Avaliação </a:t>
            </a:r>
            <a:r>
              <a:rPr lang="pt-PT" sz="1600" dirty="0">
                <a:effectLst/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Políticas Pública</a:t>
            </a:r>
            <a:r>
              <a:rPr lang="pt-PT" sz="1600" dirty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PT" sz="1600" b="1" dirty="0"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</a:t>
            </a:r>
            <a:r>
              <a:rPr lang="pt-BR" sz="1600" dirty="0"/>
              <a:t>Economia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                   Gestão Pública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                  Educação, Contextos Contemporâneos e Demandas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                   Educação, Cultura e Comunicação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                   Gestão e Administração em Educação Pública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                   Educação. </a:t>
            </a:r>
          </a:p>
        </p:txBody>
      </p:sp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51073D4C-B7CE-257E-1C18-26BBF5C4D89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68993398"/>
              </p:ext>
            </p:extLst>
          </p:nvPr>
        </p:nvGraphicFramePr>
        <p:xfrm>
          <a:off x="6172200" y="2079625"/>
          <a:ext cx="518159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319">
                  <a:extLst>
                    <a:ext uri="{9D8B030D-6E8A-4147-A177-3AD203B41FA5}">
                      <a16:colId xmlns:a16="http://schemas.microsoft.com/office/drawing/2014/main" val="3902027861"/>
                    </a:ext>
                  </a:extLst>
                </a:gridCol>
                <a:gridCol w="1036319">
                  <a:extLst>
                    <a:ext uri="{9D8B030D-6E8A-4147-A177-3AD203B41FA5}">
                      <a16:colId xmlns:a16="http://schemas.microsoft.com/office/drawing/2014/main" val="614571077"/>
                    </a:ext>
                  </a:extLst>
                </a:gridCol>
                <a:gridCol w="1036319">
                  <a:extLst>
                    <a:ext uri="{9D8B030D-6E8A-4147-A177-3AD203B41FA5}">
                      <a16:colId xmlns:a16="http://schemas.microsoft.com/office/drawing/2014/main" val="3443884227"/>
                    </a:ext>
                  </a:extLst>
                </a:gridCol>
                <a:gridCol w="1036319">
                  <a:extLst>
                    <a:ext uri="{9D8B030D-6E8A-4147-A177-3AD203B41FA5}">
                      <a16:colId xmlns:a16="http://schemas.microsoft.com/office/drawing/2014/main" val="818007475"/>
                    </a:ext>
                  </a:extLst>
                </a:gridCol>
                <a:gridCol w="1036319">
                  <a:extLst>
                    <a:ext uri="{9D8B030D-6E8A-4147-A177-3AD203B41FA5}">
                      <a16:colId xmlns:a16="http://schemas.microsoft.com/office/drawing/2014/main" val="21145041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228947"/>
                  </a:ext>
                </a:extLst>
              </a:tr>
            </a:tbl>
          </a:graphicData>
        </a:graphic>
      </p:graphicFrame>
      <p:grpSp>
        <p:nvGrpSpPr>
          <p:cNvPr id="6" name="Group 118">
            <a:extLst>
              <a:ext uri="{FF2B5EF4-FFF2-40B4-BE49-F238E27FC236}">
                <a16:creationId xmlns:a16="http://schemas.microsoft.com/office/drawing/2014/main" id="{9B2FE95D-C7BE-68D2-9723-F9A952C39A57}"/>
              </a:ext>
            </a:extLst>
          </p:cNvPr>
          <p:cNvGrpSpPr>
            <a:grpSpLocks/>
          </p:cNvGrpSpPr>
          <p:nvPr/>
        </p:nvGrpSpPr>
        <p:grpSpPr bwMode="auto">
          <a:xfrm>
            <a:off x="6566781" y="2515277"/>
            <a:ext cx="4014762" cy="3863764"/>
            <a:chOff x="6389" y="-1668"/>
            <a:chExt cx="3537" cy="3522"/>
          </a:xfrm>
        </p:grpSpPr>
        <p:sp>
          <p:nvSpPr>
            <p:cNvPr id="7" name="Freeform 137">
              <a:extLst>
                <a:ext uri="{FF2B5EF4-FFF2-40B4-BE49-F238E27FC236}">
                  <a16:creationId xmlns:a16="http://schemas.microsoft.com/office/drawing/2014/main" id="{5E0EB556-C0D7-3F7D-0640-066BD0EFE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1668"/>
              <a:ext cx="407" cy="1761"/>
            </a:xfrm>
            <a:custGeom>
              <a:avLst/>
              <a:gdLst>
                <a:gd name="T0" fmla="+- 0 8150 8150"/>
                <a:gd name="T1" fmla="*/ T0 w 407"/>
                <a:gd name="T2" fmla="+- 0 -1668 -1668"/>
                <a:gd name="T3" fmla="*/ -1668 h 1761"/>
                <a:gd name="T4" fmla="+- 0 8150 8150"/>
                <a:gd name="T5" fmla="*/ T4 w 407"/>
                <a:gd name="T6" fmla="+- 0 93 -1668"/>
                <a:gd name="T7" fmla="*/ 93 h 1761"/>
                <a:gd name="T8" fmla="+- 0 8556 8150"/>
                <a:gd name="T9" fmla="*/ T8 w 407"/>
                <a:gd name="T10" fmla="+- 0 -1620 -1668"/>
                <a:gd name="T11" fmla="*/ -1620 h 1761"/>
                <a:gd name="T12" fmla="+- 0 8476 8150"/>
                <a:gd name="T13" fmla="*/ T12 w 407"/>
                <a:gd name="T14" fmla="+- 0 -1637 -1668"/>
                <a:gd name="T15" fmla="*/ -1637 h 1761"/>
                <a:gd name="T16" fmla="+- 0 8395 8150"/>
                <a:gd name="T17" fmla="*/ T16 w 407"/>
                <a:gd name="T18" fmla="+- 0 -1650 -1668"/>
                <a:gd name="T19" fmla="*/ -1650 h 1761"/>
                <a:gd name="T20" fmla="+- 0 8314 8150"/>
                <a:gd name="T21" fmla="*/ T20 w 407"/>
                <a:gd name="T22" fmla="+- 0 -1660 -1668"/>
                <a:gd name="T23" fmla="*/ -1660 h 1761"/>
                <a:gd name="T24" fmla="+- 0 8232 8150"/>
                <a:gd name="T25" fmla="*/ T24 w 407"/>
                <a:gd name="T26" fmla="+- 0 -1666 -1668"/>
                <a:gd name="T27" fmla="*/ -1666 h 1761"/>
                <a:gd name="T28" fmla="+- 0 8150 8150"/>
                <a:gd name="T29" fmla="*/ T28 w 407"/>
                <a:gd name="T30" fmla="+- 0 -1668 -1668"/>
                <a:gd name="T31" fmla="*/ -1668 h 17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407" h="1761">
                  <a:moveTo>
                    <a:pt x="0" y="0"/>
                  </a:moveTo>
                  <a:lnTo>
                    <a:pt x="0" y="1761"/>
                  </a:lnTo>
                  <a:lnTo>
                    <a:pt x="406" y="48"/>
                  </a:lnTo>
                  <a:lnTo>
                    <a:pt x="326" y="31"/>
                  </a:lnTo>
                  <a:lnTo>
                    <a:pt x="245" y="18"/>
                  </a:lnTo>
                  <a:lnTo>
                    <a:pt x="164" y="8"/>
                  </a:lnTo>
                  <a:lnTo>
                    <a:pt x="8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8" name="Freeform 136">
              <a:extLst>
                <a:ext uri="{FF2B5EF4-FFF2-40B4-BE49-F238E27FC236}">
                  <a16:creationId xmlns:a16="http://schemas.microsoft.com/office/drawing/2014/main" id="{3DEEDEE3-4206-0CDF-C6F1-B37E83BB7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1621"/>
              <a:ext cx="791" cy="1714"/>
            </a:xfrm>
            <a:custGeom>
              <a:avLst/>
              <a:gdLst>
                <a:gd name="T0" fmla="+- 0 8556 8150"/>
                <a:gd name="T1" fmla="*/ T0 w 791"/>
                <a:gd name="T2" fmla="+- 0 -1620 -1620"/>
                <a:gd name="T3" fmla="*/ -1620 h 1714"/>
                <a:gd name="T4" fmla="+- 0 8150 8150"/>
                <a:gd name="T5" fmla="*/ T4 w 791"/>
                <a:gd name="T6" fmla="+- 0 93 -1620"/>
                <a:gd name="T7" fmla="*/ 93 h 1714"/>
                <a:gd name="T8" fmla="+- 0 8940 8150"/>
                <a:gd name="T9" fmla="*/ T8 w 791"/>
                <a:gd name="T10" fmla="+- 0 -1480 -1620"/>
                <a:gd name="T11" fmla="*/ -1480 h 1714"/>
                <a:gd name="T12" fmla="+- 0 8866 8150"/>
                <a:gd name="T13" fmla="*/ T12 w 791"/>
                <a:gd name="T14" fmla="+- 0 -1515 -1620"/>
                <a:gd name="T15" fmla="*/ -1515 h 1714"/>
                <a:gd name="T16" fmla="+- 0 8790 8150"/>
                <a:gd name="T17" fmla="*/ T16 w 791"/>
                <a:gd name="T18" fmla="+- 0 -1547 -1620"/>
                <a:gd name="T19" fmla="*/ -1547 h 1714"/>
                <a:gd name="T20" fmla="+- 0 8714 8150"/>
                <a:gd name="T21" fmla="*/ T20 w 791"/>
                <a:gd name="T22" fmla="+- 0 -1575 -1620"/>
                <a:gd name="T23" fmla="*/ -1575 h 1714"/>
                <a:gd name="T24" fmla="+- 0 8635 8150"/>
                <a:gd name="T25" fmla="*/ T24 w 791"/>
                <a:gd name="T26" fmla="+- 0 -1599 -1620"/>
                <a:gd name="T27" fmla="*/ -1599 h 1714"/>
                <a:gd name="T28" fmla="+- 0 8556 8150"/>
                <a:gd name="T29" fmla="*/ T28 w 791"/>
                <a:gd name="T30" fmla="+- 0 -1620 -1620"/>
                <a:gd name="T31" fmla="*/ -1620 h 171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791" h="1714">
                  <a:moveTo>
                    <a:pt x="406" y="0"/>
                  </a:moveTo>
                  <a:lnTo>
                    <a:pt x="0" y="1713"/>
                  </a:lnTo>
                  <a:lnTo>
                    <a:pt x="790" y="140"/>
                  </a:lnTo>
                  <a:lnTo>
                    <a:pt x="716" y="105"/>
                  </a:lnTo>
                  <a:lnTo>
                    <a:pt x="640" y="73"/>
                  </a:lnTo>
                  <a:lnTo>
                    <a:pt x="564" y="45"/>
                  </a:lnTo>
                  <a:lnTo>
                    <a:pt x="485" y="21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C050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9" name="Freeform 135">
              <a:extLst>
                <a:ext uri="{FF2B5EF4-FFF2-40B4-BE49-F238E27FC236}">
                  <a16:creationId xmlns:a16="http://schemas.microsoft.com/office/drawing/2014/main" id="{2BAA9B88-1BFF-0CA2-8E13-FDD1B2D08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1621"/>
              <a:ext cx="791" cy="1714"/>
            </a:xfrm>
            <a:custGeom>
              <a:avLst/>
              <a:gdLst>
                <a:gd name="T0" fmla="+- 0 8556 8150"/>
                <a:gd name="T1" fmla="*/ T0 w 791"/>
                <a:gd name="T2" fmla="+- 0 -1620 -1620"/>
                <a:gd name="T3" fmla="*/ -1620 h 1714"/>
                <a:gd name="T4" fmla="+- 0 8635 8150"/>
                <a:gd name="T5" fmla="*/ T4 w 791"/>
                <a:gd name="T6" fmla="+- 0 -1599 -1620"/>
                <a:gd name="T7" fmla="*/ -1599 h 1714"/>
                <a:gd name="T8" fmla="+- 0 8714 8150"/>
                <a:gd name="T9" fmla="*/ T8 w 791"/>
                <a:gd name="T10" fmla="+- 0 -1575 -1620"/>
                <a:gd name="T11" fmla="*/ -1575 h 1714"/>
                <a:gd name="T12" fmla="+- 0 8790 8150"/>
                <a:gd name="T13" fmla="*/ T12 w 791"/>
                <a:gd name="T14" fmla="+- 0 -1547 -1620"/>
                <a:gd name="T15" fmla="*/ -1547 h 1714"/>
                <a:gd name="T16" fmla="+- 0 8866 8150"/>
                <a:gd name="T17" fmla="*/ T16 w 791"/>
                <a:gd name="T18" fmla="+- 0 -1515 -1620"/>
                <a:gd name="T19" fmla="*/ -1515 h 1714"/>
                <a:gd name="T20" fmla="+- 0 8940 8150"/>
                <a:gd name="T21" fmla="*/ T20 w 791"/>
                <a:gd name="T22" fmla="+- 0 -1480 -1620"/>
                <a:gd name="T23" fmla="*/ -1480 h 1714"/>
                <a:gd name="T24" fmla="+- 0 8150 8150"/>
                <a:gd name="T25" fmla="*/ T24 w 791"/>
                <a:gd name="T26" fmla="+- 0 93 -1620"/>
                <a:gd name="T27" fmla="*/ 93 h 1714"/>
                <a:gd name="T28" fmla="+- 0 8556 8150"/>
                <a:gd name="T29" fmla="*/ T28 w 791"/>
                <a:gd name="T30" fmla="+- 0 -1620 -1620"/>
                <a:gd name="T31" fmla="*/ -1620 h 171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791" h="1714">
                  <a:moveTo>
                    <a:pt x="406" y="0"/>
                  </a:moveTo>
                  <a:lnTo>
                    <a:pt x="485" y="21"/>
                  </a:lnTo>
                  <a:lnTo>
                    <a:pt x="564" y="45"/>
                  </a:lnTo>
                  <a:lnTo>
                    <a:pt x="640" y="73"/>
                  </a:lnTo>
                  <a:lnTo>
                    <a:pt x="716" y="105"/>
                  </a:lnTo>
                  <a:lnTo>
                    <a:pt x="790" y="140"/>
                  </a:lnTo>
                  <a:lnTo>
                    <a:pt x="0" y="1713"/>
                  </a:lnTo>
                  <a:lnTo>
                    <a:pt x="406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0" name="Freeform 134">
              <a:extLst>
                <a:ext uri="{FF2B5EF4-FFF2-40B4-BE49-F238E27FC236}">
                  <a16:creationId xmlns:a16="http://schemas.microsoft.com/office/drawing/2014/main" id="{BB73B6EF-5BA6-86EF-9FB4-DF21F5192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1481"/>
              <a:ext cx="1132" cy="1574"/>
            </a:xfrm>
            <a:custGeom>
              <a:avLst/>
              <a:gdLst>
                <a:gd name="T0" fmla="+- 0 8940 8150"/>
                <a:gd name="T1" fmla="*/ T0 w 1132"/>
                <a:gd name="T2" fmla="+- 0 -1480 -1480"/>
                <a:gd name="T3" fmla="*/ -1480 h 1574"/>
                <a:gd name="T4" fmla="+- 0 8150 8150"/>
                <a:gd name="T5" fmla="*/ T4 w 1132"/>
                <a:gd name="T6" fmla="+- 0 93 -1480"/>
                <a:gd name="T7" fmla="*/ 93 h 1574"/>
                <a:gd name="T8" fmla="+- 0 9282 8150"/>
                <a:gd name="T9" fmla="*/ T8 w 1132"/>
                <a:gd name="T10" fmla="+- 0 -1256 -1480"/>
                <a:gd name="T11" fmla="*/ -1256 h 1574"/>
                <a:gd name="T12" fmla="+- 0 9218 8150"/>
                <a:gd name="T13" fmla="*/ T12 w 1132"/>
                <a:gd name="T14" fmla="+- 0 -1307 -1480"/>
                <a:gd name="T15" fmla="*/ -1307 h 1574"/>
                <a:gd name="T16" fmla="+- 0 9151 8150"/>
                <a:gd name="T17" fmla="*/ T16 w 1132"/>
                <a:gd name="T18" fmla="+- 0 -1355 -1480"/>
                <a:gd name="T19" fmla="*/ -1355 h 1574"/>
                <a:gd name="T20" fmla="+- 0 9083 8150"/>
                <a:gd name="T21" fmla="*/ T20 w 1132"/>
                <a:gd name="T22" fmla="+- 0 -1400 -1480"/>
                <a:gd name="T23" fmla="*/ -1400 h 1574"/>
                <a:gd name="T24" fmla="+- 0 9013 8150"/>
                <a:gd name="T25" fmla="*/ T24 w 1132"/>
                <a:gd name="T26" fmla="+- 0 -1442 -1480"/>
                <a:gd name="T27" fmla="*/ -1442 h 1574"/>
                <a:gd name="T28" fmla="+- 0 8940 8150"/>
                <a:gd name="T29" fmla="*/ T28 w 1132"/>
                <a:gd name="T30" fmla="+- 0 -1480 -1480"/>
                <a:gd name="T31" fmla="*/ -1480 h 157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132" h="1574">
                  <a:moveTo>
                    <a:pt x="790" y="0"/>
                  </a:moveTo>
                  <a:lnTo>
                    <a:pt x="0" y="1573"/>
                  </a:lnTo>
                  <a:lnTo>
                    <a:pt x="1132" y="224"/>
                  </a:lnTo>
                  <a:lnTo>
                    <a:pt x="1068" y="173"/>
                  </a:lnTo>
                  <a:lnTo>
                    <a:pt x="1001" y="125"/>
                  </a:lnTo>
                  <a:lnTo>
                    <a:pt x="933" y="80"/>
                  </a:lnTo>
                  <a:lnTo>
                    <a:pt x="863" y="38"/>
                  </a:lnTo>
                  <a:lnTo>
                    <a:pt x="790" y="0"/>
                  </a:lnTo>
                  <a:close/>
                </a:path>
              </a:pathLst>
            </a:custGeom>
            <a:solidFill>
              <a:srgbClr val="9BB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1" name="Freeform 133">
              <a:extLst>
                <a:ext uri="{FF2B5EF4-FFF2-40B4-BE49-F238E27FC236}">
                  <a16:creationId xmlns:a16="http://schemas.microsoft.com/office/drawing/2014/main" id="{86A7C665-DC43-DDFF-BA6D-0CDD5CD9F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1481"/>
              <a:ext cx="1132" cy="1574"/>
            </a:xfrm>
            <a:custGeom>
              <a:avLst/>
              <a:gdLst>
                <a:gd name="T0" fmla="+- 0 8940 8150"/>
                <a:gd name="T1" fmla="*/ T0 w 1132"/>
                <a:gd name="T2" fmla="+- 0 -1480 -1480"/>
                <a:gd name="T3" fmla="*/ -1480 h 1574"/>
                <a:gd name="T4" fmla="+- 0 9013 8150"/>
                <a:gd name="T5" fmla="*/ T4 w 1132"/>
                <a:gd name="T6" fmla="+- 0 -1442 -1480"/>
                <a:gd name="T7" fmla="*/ -1442 h 1574"/>
                <a:gd name="T8" fmla="+- 0 9083 8150"/>
                <a:gd name="T9" fmla="*/ T8 w 1132"/>
                <a:gd name="T10" fmla="+- 0 -1400 -1480"/>
                <a:gd name="T11" fmla="*/ -1400 h 1574"/>
                <a:gd name="T12" fmla="+- 0 9151 8150"/>
                <a:gd name="T13" fmla="*/ T12 w 1132"/>
                <a:gd name="T14" fmla="+- 0 -1355 -1480"/>
                <a:gd name="T15" fmla="*/ -1355 h 1574"/>
                <a:gd name="T16" fmla="+- 0 9218 8150"/>
                <a:gd name="T17" fmla="*/ T16 w 1132"/>
                <a:gd name="T18" fmla="+- 0 -1307 -1480"/>
                <a:gd name="T19" fmla="*/ -1307 h 1574"/>
                <a:gd name="T20" fmla="+- 0 9282 8150"/>
                <a:gd name="T21" fmla="*/ T20 w 1132"/>
                <a:gd name="T22" fmla="+- 0 -1256 -1480"/>
                <a:gd name="T23" fmla="*/ -1256 h 1574"/>
                <a:gd name="T24" fmla="+- 0 8150 8150"/>
                <a:gd name="T25" fmla="*/ T24 w 1132"/>
                <a:gd name="T26" fmla="+- 0 93 -1480"/>
                <a:gd name="T27" fmla="*/ 93 h 1574"/>
                <a:gd name="T28" fmla="+- 0 8940 8150"/>
                <a:gd name="T29" fmla="*/ T28 w 1132"/>
                <a:gd name="T30" fmla="+- 0 -1480 -1480"/>
                <a:gd name="T31" fmla="*/ -1480 h 157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132" h="1574">
                  <a:moveTo>
                    <a:pt x="790" y="0"/>
                  </a:moveTo>
                  <a:lnTo>
                    <a:pt x="863" y="38"/>
                  </a:lnTo>
                  <a:lnTo>
                    <a:pt x="933" y="80"/>
                  </a:lnTo>
                  <a:lnTo>
                    <a:pt x="1001" y="125"/>
                  </a:lnTo>
                  <a:lnTo>
                    <a:pt x="1068" y="173"/>
                  </a:lnTo>
                  <a:lnTo>
                    <a:pt x="1132" y="224"/>
                  </a:lnTo>
                  <a:lnTo>
                    <a:pt x="0" y="1573"/>
                  </a:lnTo>
                  <a:lnTo>
                    <a:pt x="790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2" name="Freeform 132">
              <a:extLst>
                <a:ext uri="{FF2B5EF4-FFF2-40B4-BE49-F238E27FC236}">
                  <a16:creationId xmlns:a16="http://schemas.microsoft.com/office/drawing/2014/main" id="{7CDC21E0-4E8A-422D-1B41-0E999F8E0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1256"/>
              <a:ext cx="1413" cy="1349"/>
            </a:xfrm>
            <a:custGeom>
              <a:avLst/>
              <a:gdLst>
                <a:gd name="T0" fmla="+- 0 9282 8150"/>
                <a:gd name="T1" fmla="*/ T0 w 1413"/>
                <a:gd name="T2" fmla="+- 0 -1256 -1256"/>
                <a:gd name="T3" fmla="*/ -1256 h 1349"/>
                <a:gd name="T4" fmla="+- 0 8150 8150"/>
                <a:gd name="T5" fmla="*/ T4 w 1413"/>
                <a:gd name="T6" fmla="+- 0 93 -1256"/>
                <a:gd name="T7" fmla="*/ 93 h 1349"/>
                <a:gd name="T8" fmla="+- 0 9562 8150"/>
                <a:gd name="T9" fmla="*/ T8 w 1413"/>
                <a:gd name="T10" fmla="+- 0 -958 -1256"/>
                <a:gd name="T11" fmla="*/ -958 h 1349"/>
                <a:gd name="T12" fmla="+- 0 9512 8150"/>
                <a:gd name="T13" fmla="*/ T12 w 1413"/>
                <a:gd name="T14" fmla="+- 0 -1023 -1256"/>
                <a:gd name="T15" fmla="*/ -1023 h 1349"/>
                <a:gd name="T16" fmla="+- 0 9459 8150"/>
                <a:gd name="T17" fmla="*/ T16 w 1413"/>
                <a:gd name="T18" fmla="+- 0 -1085 -1256"/>
                <a:gd name="T19" fmla="*/ -1085 h 1349"/>
                <a:gd name="T20" fmla="+- 0 9402 8150"/>
                <a:gd name="T21" fmla="*/ T20 w 1413"/>
                <a:gd name="T22" fmla="+- 0 -1144 -1256"/>
                <a:gd name="T23" fmla="*/ -1144 h 1349"/>
                <a:gd name="T24" fmla="+- 0 9343 8150"/>
                <a:gd name="T25" fmla="*/ T24 w 1413"/>
                <a:gd name="T26" fmla="+- 0 -1201 -1256"/>
                <a:gd name="T27" fmla="*/ -1201 h 1349"/>
                <a:gd name="T28" fmla="+- 0 9282 8150"/>
                <a:gd name="T29" fmla="*/ T28 w 1413"/>
                <a:gd name="T30" fmla="+- 0 -1256 -1256"/>
                <a:gd name="T31" fmla="*/ -1256 h 134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413" h="1349">
                  <a:moveTo>
                    <a:pt x="1132" y="0"/>
                  </a:moveTo>
                  <a:lnTo>
                    <a:pt x="0" y="1349"/>
                  </a:lnTo>
                  <a:lnTo>
                    <a:pt x="1412" y="298"/>
                  </a:lnTo>
                  <a:lnTo>
                    <a:pt x="1362" y="233"/>
                  </a:lnTo>
                  <a:lnTo>
                    <a:pt x="1309" y="171"/>
                  </a:lnTo>
                  <a:lnTo>
                    <a:pt x="1252" y="112"/>
                  </a:lnTo>
                  <a:lnTo>
                    <a:pt x="1193" y="5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6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3" name="Freeform 131">
              <a:extLst>
                <a:ext uri="{FF2B5EF4-FFF2-40B4-BE49-F238E27FC236}">
                  <a16:creationId xmlns:a16="http://schemas.microsoft.com/office/drawing/2014/main" id="{397C1FD3-798A-B704-3FA4-E6BDB531B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1256"/>
              <a:ext cx="1413" cy="1349"/>
            </a:xfrm>
            <a:custGeom>
              <a:avLst/>
              <a:gdLst>
                <a:gd name="T0" fmla="+- 0 9282 8150"/>
                <a:gd name="T1" fmla="*/ T0 w 1413"/>
                <a:gd name="T2" fmla="+- 0 -1256 -1256"/>
                <a:gd name="T3" fmla="*/ -1256 h 1349"/>
                <a:gd name="T4" fmla="+- 0 9343 8150"/>
                <a:gd name="T5" fmla="*/ T4 w 1413"/>
                <a:gd name="T6" fmla="+- 0 -1201 -1256"/>
                <a:gd name="T7" fmla="*/ -1201 h 1349"/>
                <a:gd name="T8" fmla="+- 0 9402 8150"/>
                <a:gd name="T9" fmla="*/ T8 w 1413"/>
                <a:gd name="T10" fmla="+- 0 -1144 -1256"/>
                <a:gd name="T11" fmla="*/ -1144 h 1349"/>
                <a:gd name="T12" fmla="+- 0 9459 8150"/>
                <a:gd name="T13" fmla="*/ T12 w 1413"/>
                <a:gd name="T14" fmla="+- 0 -1085 -1256"/>
                <a:gd name="T15" fmla="*/ -1085 h 1349"/>
                <a:gd name="T16" fmla="+- 0 9512 8150"/>
                <a:gd name="T17" fmla="*/ T16 w 1413"/>
                <a:gd name="T18" fmla="+- 0 -1023 -1256"/>
                <a:gd name="T19" fmla="*/ -1023 h 1349"/>
                <a:gd name="T20" fmla="+- 0 9562 8150"/>
                <a:gd name="T21" fmla="*/ T20 w 1413"/>
                <a:gd name="T22" fmla="+- 0 -958 -1256"/>
                <a:gd name="T23" fmla="*/ -958 h 1349"/>
                <a:gd name="T24" fmla="+- 0 8150 8150"/>
                <a:gd name="T25" fmla="*/ T24 w 1413"/>
                <a:gd name="T26" fmla="+- 0 93 -1256"/>
                <a:gd name="T27" fmla="*/ 93 h 1349"/>
                <a:gd name="T28" fmla="+- 0 9282 8150"/>
                <a:gd name="T29" fmla="*/ T28 w 1413"/>
                <a:gd name="T30" fmla="+- 0 -1256 -1256"/>
                <a:gd name="T31" fmla="*/ -1256 h 134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413" h="1349">
                  <a:moveTo>
                    <a:pt x="1132" y="0"/>
                  </a:moveTo>
                  <a:lnTo>
                    <a:pt x="1193" y="55"/>
                  </a:lnTo>
                  <a:lnTo>
                    <a:pt x="1252" y="112"/>
                  </a:lnTo>
                  <a:lnTo>
                    <a:pt x="1309" y="171"/>
                  </a:lnTo>
                  <a:lnTo>
                    <a:pt x="1362" y="233"/>
                  </a:lnTo>
                  <a:lnTo>
                    <a:pt x="1412" y="298"/>
                  </a:lnTo>
                  <a:lnTo>
                    <a:pt x="0" y="1349"/>
                  </a:lnTo>
                  <a:lnTo>
                    <a:pt x="1132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4" name="Freeform 130">
              <a:extLst>
                <a:ext uri="{FF2B5EF4-FFF2-40B4-BE49-F238E27FC236}">
                  <a16:creationId xmlns:a16="http://schemas.microsoft.com/office/drawing/2014/main" id="{A9C3A8D1-6B20-BD57-39DF-886AC3F31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959"/>
              <a:ext cx="1617" cy="1052"/>
            </a:xfrm>
            <a:custGeom>
              <a:avLst/>
              <a:gdLst>
                <a:gd name="T0" fmla="+- 0 9562 8150"/>
                <a:gd name="T1" fmla="*/ T0 w 1617"/>
                <a:gd name="T2" fmla="+- 0 -958 -958"/>
                <a:gd name="T3" fmla="*/ -958 h 1052"/>
                <a:gd name="T4" fmla="+- 0 8150 8150"/>
                <a:gd name="T5" fmla="*/ T4 w 1617"/>
                <a:gd name="T6" fmla="+- 0 93 -958"/>
                <a:gd name="T7" fmla="*/ 93 h 1052"/>
                <a:gd name="T8" fmla="+- 0 9767 8150"/>
                <a:gd name="T9" fmla="*/ T8 w 1617"/>
                <a:gd name="T10" fmla="+- 0 -604 -958"/>
                <a:gd name="T11" fmla="*/ -604 h 1052"/>
                <a:gd name="T12" fmla="+- 0 9733 8150"/>
                <a:gd name="T13" fmla="*/ T12 w 1617"/>
                <a:gd name="T14" fmla="+- 0 -679 -958"/>
                <a:gd name="T15" fmla="*/ -679 h 1052"/>
                <a:gd name="T16" fmla="+- 0 9695 8150"/>
                <a:gd name="T17" fmla="*/ T16 w 1617"/>
                <a:gd name="T18" fmla="+- 0 -751 -958"/>
                <a:gd name="T19" fmla="*/ -751 h 1052"/>
                <a:gd name="T20" fmla="+- 0 9654 8150"/>
                <a:gd name="T21" fmla="*/ T20 w 1617"/>
                <a:gd name="T22" fmla="+- 0 -822 -958"/>
                <a:gd name="T23" fmla="*/ -822 h 1052"/>
                <a:gd name="T24" fmla="+- 0 9610 8150"/>
                <a:gd name="T25" fmla="*/ T24 w 1617"/>
                <a:gd name="T26" fmla="+- 0 -891 -958"/>
                <a:gd name="T27" fmla="*/ -891 h 1052"/>
                <a:gd name="T28" fmla="+- 0 9562 8150"/>
                <a:gd name="T29" fmla="*/ T28 w 1617"/>
                <a:gd name="T30" fmla="+- 0 -958 -958"/>
                <a:gd name="T31" fmla="*/ -958 h 105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617" h="1052">
                  <a:moveTo>
                    <a:pt x="1412" y="0"/>
                  </a:moveTo>
                  <a:lnTo>
                    <a:pt x="0" y="1051"/>
                  </a:lnTo>
                  <a:lnTo>
                    <a:pt x="1617" y="354"/>
                  </a:lnTo>
                  <a:lnTo>
                    <a:pt x="1583" y="279"/>
                  </a:lnTo>
                  <a:lnTo>
                    <a:pt x="1545" y="207"/>
                  </a:lnTo>
                  <a:lnTo>
                    <a:pt x="1504" y="136"/>
                  </a:lnTo>
                  <a:lnTo>
                    <a:pt x="1460" y="67"/>
                  </a:lnTo>
                  <a:lnTo>
                    <a:pt x="1412" y="0"/>
                  </a:lnTo>
                  <a:close/>
                </a:path>
              </a:pathLst>
            </a:custGeom>
            <a:solidFill>
              <a:srgbClr val="4AA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5" name="Freeform 129">
              <a:extLst>
                <a:ext uri="{FF2B5EF4-FFF2-40B4-BE49-F238E27FC236}">
                  <a16:creationId xmlns:a16="http://schemas.microsoft.com/office/drawing/2014/main" id="{B39D2E6E-329A-6638-AFF5-E7D423BA4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959"/>
              <a:ext cx="1617" cy="1052"/>
            </a:xfrm>
            <a:custGeom>
              <a:avLst/>
              <a:gdLst>
                <a:gd name="T0" fmla="+- 0 9562 8150"/>
                <a:gd name="T1" fmla="*/ T0 w 1617"/>
                <a:gd name="T2" fmla="+- 0 -958 -958"/>
                <a:gd name="T3" fmla="*/ -958 h 1052"/>
                <a:gd name="T4" fmla="+- 0 9610 8150"/>
                <a:gd name="T5" fmla="*/ T4 w 1617"/>
                <a:gd name="T6" fmla="+- 0 -891 -958"/>
                <a:gd name="T7" fmla="*/ -891 h 1052"/>
                <a:gd name="T8" fmla="+- 0 9654 8150"/>
                <a:gd name="T9" fmla="*/ T8 w 1617"/>
                <a:gd name="T10" fmla="+- 0 -822 -958"/>
                <a:gd name="T11" fmla="*/ -822 h 1052"/>
                <a:gd name="T12" fmla="+- 0 9695 8150"/>
                <a:gd name="T13" fmla="*/ T12 w 1617"/>
                <a:gd name="T14" fmla="+- 0 -751 -958"/>
                <a:gd name="T15" fmla="*/ -751 h 1052"/>
                <a:gd name="T16" fmla="+- 0 9733 8150"/>
                <a:gd name="T17" fmla="*/ T16 w 1617"/>
                <a:gd name="T18" fmla="+- 0 -679 -958"/>
                <a:gd name="T19" fmla="*/ -679 h 1052"/>
                <a:gd name="T20" fmla="+- 0 9767 8150"/>
                <a:gd name="T21" fmla="*/ T20 w 1617"/>
                <a:gd name="T22" fmla="+- 0 -604 -958"/>
                <a:gd name="T23" fmla="*/ -604 h 1052"/>
                <a:gd name="T24" fmla="+- 0 8150 8150"/>
                <a:gd name="T25" fmla="*/ T24 w 1617"/>
                <a:gd name="T26" fmla="+- 0 93 -958"/>
                <a:gd name="T27" fmla="*/ 93 h 1052"/>
                <a:gd name="T28" fmla="+- 0 9562 8150"/>
                <a:gd name="T29" fmla="*/ T28 w 1617"/>
                <a:gd name="T30" fmla="+- 0 -958 -958"/>
                <a:gd name="T31" fmla="*/ -958 h 105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617" h="1052">
                  <a:moveTo>
                    <a:pt x="1412" y="0"/>
                  </a:moveTo>
                  <a:lnTo>
                    <a:pt x="1460" y="67"/>
                  </a:lnTo>
                  <a:lnTo>
                    <a:pt x="1504" y="136"/>
                  </a:lnTo>
                  <a:lnTo>
                    <a:pt x="1545" y="207"/>
                  </a:lnTo>
                  <a:lnTo>
                    <a:pt x="1583" y="279"/>
                  </a:lnTo>
                  <a:lnTo>
                    <a:pt x="1617" y="354"/>
                  </a:lnTo>
                  <a:lnTo>
                    <a:pt x="0" y="1051"/>
                  </a:lnTo>
                  <a:lnTo>
                    <a:pt x="1412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6" name="Freeform 128">
              <a:extLst>
                <a:ext uri="{FF2B5EF4-FFF2-40B4-BE49-F238E27FC236}">
                  <a16:creationId xmlns:a16="http://schemas.microsoft.com/office/drawing/2014/main" id="{202D6D64-D083-3972-6891-73508AB21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605"/>
              <a:ext cx="1761" cy="800"/>
            </a:xfrm>
            <a:custGeom>
              <a:avLst/>
              <a:gdLst>
                <a:gd name="T0" fmla="+- 0 9767 8150"/>
                <a:gd name="T1" fmla="*/ T0 w 1761"/>
                <a:gd name="T2" fmla="+- 0 -604 -604"/>
                <a:gd name="T3" fmla="*/ -604 h 800"/>
                <a:gd name="T4" fmla="+- 0 8150 8150"/>
                <a:gd name="T5" fmla="*/ T4 w 1761"/>
                <a:gd name="T6" fmla="+- 0 93 -604"/>
                <a:gd name="T7" fmla="*/ 93 h 800"/>
                <a:gd name="T8" fmla="+- 0 9908 8150"/>
                <a:gd name="T9" fmla="*/ T8 w 1761"/>
                <a:gd name="T10" fmla="+- 0 196 -604"/>
                <a:gd name="T11" fmla="*/ 196 h 800"/>
                <a:gd name="T12" fmla="+- 0 9911 8150"/>
                <a:gd name="T13" fmla="*/ T12 w 1761"/>
                <a:gd name="T14" fmla="+- 0 114 -604"/>
                <a:gd name="T15" fmla="*/ 114 h 800"/>
                <a:gd name="T16" fmla="+- 0 9910 8150"/>
                <a:gd name="T17" fmla="*/ T16 w 1761"/>
                <a:gd name="T18" fmla="+- 0 32 -604"/>
                <a:gd name="T19" fmla="*/ 32 h 800"/>
                <a:gd name="T20" fmla="+- 0 9905 8150"/>
                <a:gd name="T21" fmla="*/ T20 w 1761"/>
                <a:gd name="T22" fmla="+- 0 -50 -604"/>
                <a:gd name="T23" fmla="*/ -50 h 800"/>
                <a:gd name="T24" fmla="+- 0 9896 8150"/>
                <a:gd name="T25" fmla="*/ T24 w 1761"/>
                <a:gd name="T26" fmla="+- 0 -132 -604"/>
                <a:gd name="T27" fmla="*/ -132 h 800"/>
                <a:gd name="T28" fmla="+- 0 9884 8150"/>
                <a:gd name="T29" fmla="*/ T28 w 1761"/>
                <a:gd name="T30" fmla="+- 0 -212 -604"/>
                <a:gd name="T31" fmla="*/ -212 h 800"/>
                <a:gd name="T32" fmla="+- 0 9868 8150"/>
                <a:gd name="T33" fmla="*/ T32 w 1761"/>
                <a:gd name="T34" fmla="+- 0 -293 -604"/>
                <a:gd name="T35" fmla="*/ -293 h 800"/>
                <a:gd name="T36" fmla="+- 0 9848 8150"/>
                <a:gd name="T37" fmla="*/ T36 w 1761"/>
                <a:gd name="T38" fmla="+- 0 -372 -604"/>
                <a:gd name="T39" fmla="*/ -372 h 800"/>
                <a:gd name="T40" fmla="+- 0 9825 8150"/>
                <a:gd name="T41" fmla="*/ T40 w 1761"/>
                <a:gd name="T42" fmla="+- 0 -450 -604"/>
                <a:gd name="T43" fmla="*/ -450 h 800"/>
                <a:gd name="T44" fmla="+- 0 9798 8150"/>
                <a:gd name="T45" fmla="*/ T44 w 1761"/>
                <a:gd name="T46" fmla="+- 0 -528 -604"/>
                <a:gd name="T47" fmla="*/ -528 h 800"/>
                <a:gd name="T48" fmla="+- 0 9767 8150"/>
                <a:gd name="T49" fmla="*/ T48 w 1761"/>
                <a:gd name="T50" fmla="+- 0 -604 -604"/>
                <a:gd name="T51" fmla="*/ -604 h 8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</a:cxnLst>
              <a:rect l="0" t="0" r="r" b="b"/>
              <a:pathLst>
                <a:path w="1761" h="800">
                  <a:moveTo>
                    <a:pt x="1617" y="0"/>
                  </a:moveTo>
                  <a:lnTo>
                    <a:pt x="0" y="697"/>
                  </a:lnTo>
                  <a:lnTo>
                    <a:pt x="1758" y="800"/>
                  </a:lnTo>
                  <a:lnTo>
                    <a:pt x="1761" y="718"/>
                  </a:lnTo>
                  <a:lnTo>
                    <a:pt x="1760" y="636"/>
                  </a:lnTo>
                  <a:lnTo>
                    <a:pt x="1755" y="554"/>
                  </a:lnTo>
                  <a:lnTo>
                    <a:pt x="1746" y="472"/>
                  </a:lnTo>
                  <a:lnTo>
                    <a:pt x="1734" y="392"/>
                  </a:lnTo>
                  <a:lnTo>
                    <a:pt x="1718" y="311"/>
                  </a:lnTo>
                  <a:lnTo>
                    <a:pt x="1698" y="232"/>
                  </a:lnTo>
                  <a:lnTo>
                    <a:pt x="1675" y="154"/>
                  </a:lnTo>
                  <a:lnTo>
                    <a:pt x="1648" y="76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79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7" name="Freeform 127">
              <a:extLst>
                <a:ext uri="{FF2B5EF4-FFF2-40B4-BE49-F238E27FC236}">
                  <a16:creationId xmlns:a16="http://schemas.microsoft.com/office/drawing/2014/main" id="{5FE3CC6A-0E7E-178A-4B47-A4340AE78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" y="-605"/>
              <a:ext cx="1761" cy="800"/>
            </a:xfrm>
            <a:custGeom>
              <a:avLst/>
              <a:gdLst>
                <a:gd name="T0" fmla="+- 0 9767 8150"/>
                <a:gd name="T1" fmla="*/ T0 w 1761"/>
                <a:gd name="T2" fmla="+- 0 -604 -604"/>
                <a:gd name="T3" fmla="*/ -604 h 800"/>
                <a:gd name="T4" fmla="+- 0 9798 8150"/>
                <a:gd name="T5" fmla="*/ T4 w 1761"/>
                <a:gd name="T6" fmla="+- 0 -528 -604"/>
                <a:gd name="T7" fmla="*/ -528 h 800"/>
                <a:gd name="T8" fmla="+- 0 9825 8150"/>
                <a:gd name="T9" fmla="*/ T8 w 1761"/>
                <a:gd name="T10" fmla="+- 0 -450 -604"/>
                <a:gd name="T11" fmla="*/ -450 h 800"/>
                <a:gd name="T12" fmla="+- 0 9848 8150"/>
                <a:gd name="T13" fmla="*/ T12 w 1761"/>
                <a:gd name="T14" fmla="+- 0 -372 -604"/>
                <a:gd name="T15" fmla="*/ -372 h 800"/>
                <a:gd name="T16" fmla="+- 0 9868 8150"/>
                <a:gd name="T17" fmla="*/ T16 w 1761"/>
                <a:gd name="T18" fmla="+- 0 -293 -604"/>
                <a:gd name="T19" fmla="*/ -293 h 800"/>
                <a:gd name="T20" fmla="+- 0 9884 8150"/>
                <a:gd name="T21" fmla="*/ T20 w 1761"/>
                <a:gd name="T22" fmla="+- 0 -212 -604"/>
                <a:gd name="T23" fmla="*/ -212 h 800"/>
                <a:gd name="T24" fmla="+- 0 9896 8150"/>
                <a:gd name="T25" fmla="*/ T24 w 1761"/>
                <a:gd name="T26" fmla="+- 0 -132 -604"/>
                <a:gd name="T27" fmla="*/ -132 h 800"/>
                <a:gd name="T28" fmla="+- 0 9905 8150"/>
                <a:gd name="T29" fmla="*/ T28 w 1761"/>
                <a:gd name="T30" fmla="+- 0 -50 -604"/>
                <a:gd name="T31" fmla="*/ -50 h 800"/>
                <a:gd name="T32" fmla="+- 0 9910 8150"/>
                <a:gd name="T33" fmla="*/ T32 w 1761"/>
                <a:gd name="T34" fmla="+- 0 32 -604"/>
                <a:gd name="T35" fmla="*/ 32 h 800"/>
                <a:gd name="T36" fmla="+- 0 9911 8150"/>
                <a:gd name="T37" fmla="*/ T36 w 1761"/>
                <a:gd name="T38" fmla="+- 0 114 -604"/>
                <a:gd name="T39" fmla="*/ 114 h 800"/>
                <a:gd name="T40" fmla="+- 0 9908 8150"/>
                <a:gd name="T41" fmla="*/ T40 w 1761"/>
                <a:gd name="T42" fmla="+- 0 196 -604"/>
                <a:gd name="T43" fmla="*/ 196 h 800"/>
                <a:gd name="T44" fmla="+- 0 8150 8150"/>
                <a:gd name="T45" fmla="*/ T44 w 1761"/>
                <a:gd name="T46" fmla="+- 0 93 -604"/>
                <a:gd name="T47" fmla="*/ 93 h 800"/>
                <a:gd name="T48" fmla="+- 0 9767 8150"/>
                <a:gd name="T49" fmla="*/ T48 w 1761"/>
                <a:gd name="T50" fmla="+- 0 -604 -604"/>
                <a:gd name="T51" fmla="*/ -604 h 8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</a:cxnLst>
              <a:rect l="0" t="0" r="r" b="b"/>
              <a:pathLst>
                <a:path w="1761" h="800">
                  <a:moveTo>
                    <a:pt x="1617" y="0"/>
                  </a:moveTo>
                  <a:lnTo>
                    <a:pt x="1648" y="76"/>
                  </a:lnTo>
                  <a:lnTo>
                    <a:pt x="1675" y="154"/>
                  </a:lnTo>
                  <a:lnTo>
                    <a:pt x="1698" y="232"/>
                  </a:lnTo>
                  <a:lnTo>
                    <a:pt x="1718" y="311"/>
                  </a:lnTo>
                  <a:lnTo>
                    <a:pt x="1734" y="392"/>
                  </a:lnTo>
                  <a:lnTo>
                    <a:pt x="1746" y="472"/>
                  </a:lnTo>
                  <a:lnTo>
                    <a:pt x="1755" y="554"/>
                  </a:lnTo>
                  <a:lnTo>
                    <a:pt x="1760" y="636"/>
                  </a:lnTo>
                  <a:lnTo>
                    <a:pt x="1761" y="718"/>
                  </a:lnTo>
                  <a:lnTo>
                    <a:pt x="1758" y="800"/>
                  </a:lnTo>
                  <a:lnTo>
                    <a:pt x="0" y="697"/>
                  </a:lnTo>
                  <a:lnTo>
                    <a:pt x="1617" y="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8" name="Freeform 126">
              <a:extLst>
                <a:ext uri="{FF2B5EF4-FFF2-40B4-BE49-F238E27FC236}">
                  <a16:creationId xmlns:a16="http://schemas.microsoft.com/office/drawing/2014/main" id="{D9FCBFE4-F990-8795-44E8-E165DCECC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9" y="-1668"/>
              <a:ext cx="3519" cy="3522"/>
            </a:xfrm>
            <a:custGeom>
              <a:avLst/>
              <a:gdLst>
                <a:gd name="T0" fmla="+- 0 8075 6389"/>
                <a:gd name="T1" fmla="*/ T0 w 3519"/>
                <a:gd name="T2" fmla="+- 0 -1666 -1668"/>
                <a:gd name="T3" fmla="*/ -1666 h 3522"/>
                <a:gd name="T4" fmla="+- 0 7926 6389"/>
                <a:gd name="T5" fmla="*/ T4 w 3519"/>
                <a:gd name="T6" fmla="+- 0 -1654 -1668"/>
                <a:gd name="T7" fmla="*/ -1654 h 3522"/>
                <a:gd name="T8" fmla="+- 0 7782 6389"/>
                <a:gd name="T9" fmla="*/ T8 w 3519"/>
                <a:gd name="T10" fmla="+- 0 -1629 -1668"/>
                <a:gd name="T11" fmla="*/ -1629 h 3522"/>
                <a:gd name="T12" fmla="+- 0 7642 6389"/>
                <a:gd name="T13" fmla="*/ T12 w 3519"/>
                <a:gd name="T14" fmla="+- 0 -1593 -1668"/>
                <a:gd name="T15" fmla="*/ -1593 h 3522"/>
                <a:gd name="T16" fmla="+- 0 7506 6389"/>
                <a:gd name="T17" fmla="*/ T16 w 3519"/>
                <a:gd name="T18" fmla="+- 0 -1546 -1668"/>
                <a:gd name="T19" fmla="*/ -1546 h 3522"/>
                <a:gd name="T20" fmla="+- 0 7375 6389"/>
                <a:gd name="T21" fmla="*/ T20 w 3519"/>
                <a:gd name="T22" fmla="+- 0 -1488 -1668"/>
                <a:gd name="T23" fmla="*/ -1488 h 3522"/>
                <a:gd name="T24" fmla="+- 0 7251 6389"/>
                <a:gd name="T25" fmla="*/ T24 w 3519"/>
                <a:gd name="T26" fmla="+- 0 -1421 -1668"/>
                <a:gd name="T27" fmla="*/ -1421 h 3522"/>
                <a:gd name="T28" fmla="+- 0 7132 6389"/>
                <a:gd name="T29" fmla="*/ T28 w 3519"/>
                <a:gd name="T30" fmla="+- 0 -1344 -1668"/>
                <a:gd name="T31" fmla="*/ -1344 h 3522"/>
                <a:gd name="T32" fmla="+- 0 7020 6389"/>
                <a:gd name="T33" fmla="*/ T32 w 3519"/>
                <a:gd name="T34" fmla="+- 0 -1258 -1668"/>
                <a:gd name="T35" fmla="*/ -1258 h 3522"/>
                <a:gd name="T36" fmla="+- 0 6916 6389"/>
                <a:gd name="T37" fmla="*/ T36 w 3519"/>
                <a:gd name="T38" fmla="+- 0 -1163 -1668"/>
                <a:gd name="T39" fmla="*/ -1163 h 3522"/>
                <a:gd name="T40" fmla="+- 0 6819 6389"/>
                <a:gd name="T41" fmla="*/ T40 w 3519"/>
                <a:gd name="T42" fmla="+- 0 -1060 -1668"/>
                <a:gd name="T43" fmla="*/ -1060 h 3522"/>
                <a:gd name="T44" fmla="+- 0 6731 6389"/>
                <a:gd name="T45" fmla="*/ T44 w 3519"/>
                <a:gd name="T46" fmla="+- 0 -950 -1668"/>
                <a:gd name="T47" fmla="*/ -950 h 3522"/>
                <a:gd name="T48" fmla="+- 0 6652 6389"/>
                <a:gd name="T49" fmla="*/ T48 w 3519"/>
                <a:gd name="T50" fmla="+- 0 -833 -1668"/>
                <a:gd name="T51" fmla="*/ -833 h 3522"/>
                <a:gd name="T52" fmla="+- 0 6582 6389"/>
                <a:gd name="T53" fmla="*/ T52 w 3519"/>
                <a:gd name="T54" fmla="+- 0 -709 -1668"/>
                <a:gd name="T55" fmla="*/ -709 h 3522"/>
                <a:gd name="T56" fmla="+- 0 6522 6389"/>
                <a:gd name="T57" fmla="*/ T56 w 3519"/>
                <a:gd name="T58" fmla="+- 0 -579 -1668"/>
                <a:gd name="T59" fmla="*/ -579 h 3522"/>
                <a:gd name="T60" fmla="+- 0 6472 6389"/>
                <a:gd name="T61" fmla="*/ T60 w 3519"/>
                <a:gd name="T62" fmla="+- 0 -444 -1668"/>
                <a:gd name="T63" fmla="*/ -444 h 3522"/>
                <a:gd name="T64" fmla="+- 0 6434 6389"/>
                <a:gd name="T65" fmla="*/ T64 w 3519"/>
                <a:gd name="T66" fmla="+- 0 -303 -1668"/>
                <a:gd name="T67" fmla="*/ -303 h 3522"/>
                <a:gd name="T68" fmla="+- 0 6407 6389"/>
                <a:gd name="T69" fmla="*/ T68 w 3519"/>
                <a:gd name="T70" fmla="+- 0 -158 -1668"/>
                <a:gd name="T71" fmla="*/ -158 h 3522"/>
                <a:gd name="T72" fmla="+- 0 6392 6389"/>
                <a:gd name="T73" fmla="*/ T72 w 3519"/>
                <a:gd name="T74" fmla="+- 0 -9 -1668"/>
                <a:gd name="T75" fmla="*/ -9 h 3522"/>
                <a:gd name="T76" fmla="+- 0 6389 6389"/>
                <a:gd name="T77" fmla="*/ T76 w 3519"/>
                <a:gd name="T78" fmla="+- 0 143 -1668"/>
                <a:gd name="T79" fmla="*/ 143 h 3522"/>
                <a:gd name="T80" fmla="+- 0 6400 6389"/>
                <a:gd name="T81" fmla="*/ T80 w 3519"/>
                <a:gd name="T82" fmla="+- 0 292 -1668"/>
                <a:gd name="T83" fmla="*/ 292 h 3522"/>
                <a:gd name="T84" fmla="+- 0 6423 6389"/>
                <a:gd name="T85" fmla="*/ T84 w 3519"/>
                <a:gd name="T86" fmla="+- 0 438 -1668"/>
                <a:gd name="T87" fmla="*/ 438 h 3522"/>
                <a:gd name="T88" fmla="+- 0 6457 6389"/>
                <a:gd name="T89" fmla="*/ T88 w 3519"/>
                <a:gd name="T90" fmla="+- 0 580 -1668"/>
                <a:gd name="T91" fmla="*/ 580 h 3522"/>
                <a:gd name="T92" fmla="+- 0 6503 6389"/>
                <a:gd name="T93" fmla="*/ T92 w 3519"/>
                <a:gd name="T94" fmla="+- 0 717 -1668"/>
                <a:gd name="T95" fmla="*/ 717 h 3522"/>
                <a:gd name="T96" fmla="+- 0 6559 6389"/>
                <a:gd name="T97" fmla="*/ T96 w 3519"/>
                <a:gd name="T98" fmla="+- 0 849 -1668"/>
                <a:gd name="T99" fmla="*/ 849 h 3522"/>
                <a:gd name="T100" fmla="+- 0 6626 6389"/>
                <a:gd name="T101" fmla="*/ T100 w 3519"/>
                <a:gd name="T102" fmla="+- 0 976 -1668"/>
                <a:gd name="T103" fmla="*/ 976 h 3522"/>
                <a:gd name="T104" fmla="+- 0 6702 6389"/>
                <a:gd name="T105" fmla="*/ T104 w 3519"/>
                <a:gd name="T106" fmla="+- 0 1096 -1668"/>
                <a:gd name="T107" fmla="*/ 1096 h 3522"/>
                <a:gd name="T108" fmla="+- 0 6788 6389"/>
                <a:gd name="T109" fmla="*/ T108 w 3519"/>
                <a:gd name="T110" fmla="+- 0 1210 -1668"/>
                <a:gd name="T111" fmla="*/ 1210 h 3522"/>
                <a:gd name="T112" fmla="+- 0 6883 6389"/>
                <a:gd name="T113" fmla="*/ T112 w 3519"/>
                <a:gd name="T114" fmla="+- 0 1316 -1668"/>
                <a:gd name="T115" fmla="*/ 1316 h 3522"/>
                <a:gd name="T116" fmla="+- 0 6986 6389"/>
                <a:gd name="T117" fmla="*/ T116 w 3519"/>
                <a:gd name="T118" fmla="+- 0 1415 -1668"/>
                <a:gd name="T119" fmla="*/ 1415 h 3522"/>
                <a:gd name="T120" fmla="+- 0 7096 6389"/>
                <a:gd name="T121" fmla="*/ T120 w 3519"/>
                <a:gd name="T122" fmla="+- 0 1505 -1668"/>
                <a:gd name="T123" fmla="*/ 1505 h 3522"/>
                <a:gd name="T124" fmla="+- 0 7214 6389"/>
                <a:gd name="T125" fmla="*/ T124 w 3519"/>
                <a:gd name="T126" fmla="+- 0 1586 -1668"/>
                <a:gd name="T127" fmla="*/ 1586 h 3522"/>
                <a:gd name="T128" fmla="+- 0 7339 6389"/>
                <a:gd name="T129" fmla="*/ T128 w 3519"/>
                <a:gd name="T130" fmla="+- 0 1657 -1668"/>
                <a:gd name="T131" fmla="*/ 1657 h 3522"/>
                <a:gd name="T132" fmla="+- 0 7470 6389"/>
                <a:gd name="T133" fmla="*/ T132 w 3519"/>
                <a:gd name="T134" fmla="+- 0 1718 -1668"/>
                <a:gd name="T135" fmla="*/ 1718 h 3522"/>
                <a:gd name="T136" fmla="+- 0 7607 6389"/>
                <a:gd name="T137" fmla="*/ T136 w 3519"/>
                <a:gd name="T138" fmla="+- 0 1769 -1668"/>
                <a:gd name="T139" fmla="*/ 1769 h 3522"/>
                <a:gd name="T140" fmla="+- 0 7749 6389"/>
                <a:gd name="T141" fmla="*/ T140 w 3519"/>
                <a:gd name="T142" fmla="+- 0 1809 -1668"/>
                <a:gd name="T143" fmla="*/ 1809 h 3522"/>
                <a:gd name="T144" fmla="+- 0 7896 6389"/>
                <a:gd name="T145" fmla="*/ T144 w 3519"/>
                <a:gd name="T146" fmla="+- 0 1836 -1668"/>
                <a:gd name="T147" fmla="*/ 1836 h 3522"/>
                <a:gd name="T148" fmla="+- 0 8047 6389"/>
                <a:gd name="T149" fmla="*/ T148 w 3519"/>
                <a:gd name="T150" fmla="+- 0 1851 -1668"/>
                <a:gd name="T151" fmla="*/ 1851 h 3522"/>
                <a:gd name="T152" fmla="+- 0 8199 6389"/>
                <a:gd name="T153" fmla="*/ T152 w 3519"/>
                <a:gd name="T154" fmla="+- 0 1854 -1668"/>
                <a:gd name="T155" fmla="*/ 1854 h 3522"/>
                <a:gd name="T156" fmla="+- 0 8349 6389"/>
                <a:gd name="T157" fmla="*/ T156 w 3519"/>
                <a:gd name="T158" fmla="+- 0 1843 -1668"/>
                <a:gd name="T159" fmla="*/ 1843 h 3522"/>
                <a:gd name="T160" fmla="+- 0 8495 6389"/>
                <a:gd name="T161" fmla="*/ T160 w 3519"/>
                <a:gd name="T162" fmla="+- 0 1821 -1668"/>
                <a:gd name="T163" fmla="*/ 1821 h 3522"/>
                <a:gd name="T164" fmla="+- 0 8636 6389"/>
                <a:gd name="T165" fmla="*/ T164 w 3519"/>
                <a:gd name="T166" fmla="+- 0 1786 -1668"/>
                <a:gd name="T167" fmla="*/ 1786 h 3522"/>
                <a:gd name="T168" fmla="+- 0 8774 6389"/>
                <a:gd name="T169" fmla="*/ T168 w 3519"/>
                <a:gd name="T170" fmla="+- 0 1741 -1668"/>
                <a:gd name="T171" fmla="*/ 1741 h 3522"/>
                <a:gd name="T172" fmla="+- 0 8906 6389"/>
                <a:gd name="T173" fmla="*/ T172 w 3519"/>
                <a:gd name="T174" fmla="+- 0 1684 -1668"/>
                <a:gd name="T175" fmla="*/ 1684 h 3522"/>
                <a:gd name="T176" fmla="+- 0 9032 6389"/>
                <a:gd name="T177" fmla="*/ T176 w 3519"/>
                <a:gd name="T178" fmla="+- 0 1617 -1668"/>
                <a:gd name="T179" fmla="*/ 1617 h 3522"/>
                <a:gd name="T180" fmla="+- 0 9153 6389"/>
                <a:gd name="T181" fmla="*/ T180 w 3519"/>
                <a:gd name="T182" fmla="+- 0 1541 -1668"/>
                <a:gd name="T183" fmla="*/ 1541 h 3522"/>
                <a:gd name="T184" fmla="+- 0 9266 6389"/>
                <a:gd name="T185" fmla="*/ T184 w 3519"/>
                <a:gd name="T186" fmla="+- 0 1455 -1668"/>
                <a:gd name="T187" fmla="*/ 1455 h 3522"/>
                <a:gd name="T188" fmla="+- 0 9373 6389"/>
                <a:gd name="T189" fmla="*/ T188 w 3519"/>
                <a:gd name="T190" fmla="+- 0 1361 -1668"/>
                <a:gd name="T191" fmla="*/ 1361 h 3522"/>
                <a:gd name="T192" fmla="+- 0 9471 6389"/>
                <a:gd name="T193" fmla="*/ T192 w 3519"/>
                <a:gd name="T194" fmla="+- 0 1258 -1668"/>
                <a:gd name="T195" fmla="*/ 1258 h 3522"/>
                <a:gd name="T196" fmla="+- 0 9561 6389"/>
                <a:gd name="T197" fmla="*/ T196 w 3519"/>
                <a:gd name="T198" fmla="+- 0 1147 -1668"/>
                <a:gd name="T199" fmla="*/ 1147 h 3522"/>
                <a:gd name="T200" fmla="+- 0 9642 6389"/>
                <a:gd name="T201" fmla="*/ T200 w 3519"/>
                <a:gd name="T202" fmla="+- 0 1029 -1668"/>
                <a:gd name="T203" fmla="*/ 1029 h 3522"/>
                <a:gd name="T204" fmla="+- 0 9714 6389"/>
                <a:gd name="T205" fmla="*/ T204 w 3519"/>
                <a:gd name="T206" fmla="+- 0 904 -1668"/>
                <a:gd name="T207" fmla="*/ 904 h 3522"/>
                <a:gd name="T208" fmla="+- 0 9775 6389"/>
                <a:gd name="T209" fmla="*/ T208 w 3519"/>
                <a:gd name="T210" fmla="+- 0 773 -1668"/>
                <a:gd name="T211" fmla="*/ 773 h 3522"/>
                <a:gd name="T212" fmla="+- 0 9826 6389"/>
                <a:gd name="T213" fmla="*/ T212 w 3519"/>
                <a:gd name="T214" fmla="+- 0 636 -1668"/>
                <a:gd name="T215" fmla="*/ 636 h 3522"/>
                <a:gd name="T216" fmla="+- 0 9865 6389"/>
                <a:gd name="T217" fmla="*/ T216 w 3519"/>
                <a:gd name="T218" fmla="+- 0 494 -1668"/>
                <a:gd name="T219" fmla="*/ 494 h 3522"/>
                <a:gd name="T220" fmla="+- 0 9893 6389"/>
                <a:gd name="T221" fmla="*/ T220 w 3519"/>
                <a:gd name="T222" fmla="+- 0 347 -1668"/>
                <a:gd name="T223" fmla="*/ 347 h 3522"/>
                <a:gd name="T224" fmla="+- 0 9908 6389"/>
                <a:gd name="T225" fmla="*/ T224 w 3519"/>
                <a:gd name="T226" fmla="+- 0 196 -1668"/>
                <a:gd name="T227" fmla="*/ 196 h 3522"/>
                <a:gd name="T228" fmla="+- 0 8150 6389"/>
                <a:gd name="T229" fmla="*/ T228 w 3519"/>
                <a:gd name="T230" fmla="+- 0 -1668 -1668"/>
                <a:gd name="T231" fmla="*/ -1668 h 35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  <a:cxn ang="0">
                  <a:pos x="T193" y="T195"/>
                </a:cxn>
                <a:cxn ang="0">
                  <a:pos x="T197" y="T199"/>
                </a:cxn>
                <a:cxn ang="0">
                  <a:pos x="T201" y="T203"/>
                </a:cxn>
                <a:cxn ang="0">
                  <a:pos x="T205" y="T207"/>
                </a:cxn>
                <a:cxn ang="0">
                  <a:pos x="T209" y="T211"/>
                </a:cxn>
                <a:cxn ang="0">
                  <a:pos x="T213" y="T215"/>
                </a:cxn>
                <a:cxn ang="0">
                  <a:pos x="T217" y="T219"/>
                </a:cxn>
                <a:cxn ang="0">
                  <a:pos x="T221" y="T223"/>
                </a:cxn>
                <a:cxn ang="0">
                  <a:pos x="T225" y="T227"/>
                </a:cxn>
                <a:cxn ang="0">
                  <a:pos x="T229" y="T231"/>
                </a:cxn>
              </a:cxnLst>
              <a:rect l="0" t="0" r="r" b="b"/>
              <a:pathLst>
                <a:path w="3519" h="3522">
                  <a:moveTo>
                    <a:pt x="1761" y="0"/>
                  </a:moveTo>
                  <a:lnTo>
                    <a:pt x="1686" y="2"/>
                  </a:lnTo>
                  <a:lnTo>
                    <a:pt x="1611" y="7"/>
                  </a:lnTo>
                  <a:lnTo>
                    <a:pt x="1537" y="14"/>
                  </a:lnTo>
                  <a:lnTo>
                    <a:pt x="1465" y="25"/>
                  </a:lnTo>
                  <a:lnTo>
                    <a:pt x="1393" y="39"/>
                  </a:lnTo>
                  <a:lnTo>
                    <a:pt x="1322" y="56"/>
                  </a:lnTo>
                  <a:lnTo>
                    <a:pt x="1253" y="75"/>
                  </a:lnTo>
                  <a:lnTo>
                    <a:pt x="1184" y="97"/>
                  </a:lnTo>
                  <a:lnTo>
                    <a:pt x="1117" y="122"/>
                  </a:lnTo>
                  <a:lnTo>
                    <a:pt x="1051" y="149"/>
                  </a:lnTo>
                  <a:lnTo>
                    <a:pt x="986" y="180"/>
                  </a:lnTo>
                  <a:lnTo>
                    <a:pt x="923" y="212"/>
                  </a:lnTo>
                  <a:lnTo>
                    <a:pt x="862" y="247"/>
                  </a:lnTo>
                  <a:lnTo>
                    <a:pt x="802" y="284"/>
                  </a:lnTo>
                  <a:lnTo>
                    <a:pt x="743" y="324"/>
                  </a:lnTo>
                  <a:lnTo>
                    <a:pt x="686" y="366"/>
                  </a:lnTo>
                  <a:lnTo>
                    <a:pt x="631" y="410"/>
                  </a:lnTo>
                  <a:lnTo>
                    <a:pt x="578" y="457"/>
                  </a:lnTo>
                  <a:lnTo>
                    <a:pt x="527" y="505"/>
                  </a:lnTo>
                  <a:lnTo>
                    <a:pt x="478" y="555"/>
                  </a:lnTo>
                  <a:lnTo>
                    <a:pt x="430" y="608"/>
                  </a:lnTo>
                  <a:lnTo>
                    <a:pt x="385" y="662"/>
                  </a:lnTo>
                  <a:lnTo>
                    <a:pt x="342" y="718"/>
                  </a:lnTo>
                  <a:lnTo>
                    <a:pt x="301" y="776"/>
                  </a:lnTo>
                  <a:lnTo>
                    <a:pt x="263" y="835"/>
                  </a:lnTo>
                  <a:lnTo>
                    <a:pt x="227" y="896"/>
                  </a:lnTo>
                  <a:lnTo>
                    <a:pt x="193" y="959"/>
                  </a:lnTo>
                  <a:lnTo>
                    <a:pt x="162" y="1023"/>
                  </a:lnTo>
                  <a:lnTo>
                    <a:pt x="133" y="1089"/>
                  </a:lnTo>
                  <a:lnTo>
                    <a:pt x="107" y="1156"/>
                  </a:lnTo>
                  <a:lnTo>
                    <a:pt x="83" y="1224"/>
                  </a:lnTo>
                  <a:lnTo>
                    <a:pt x="63" y="1294"/>
                  </a:lnTo>
                  <a:lnTo>
                    <a:pt x="45" y="1365"/>
                  </a:lnTo>
                  <a:lnTo>
                    <a:pt x="30" y="1437"/>
                  </a:lnTo>
                  <a:lnTo>
                    <a:pt x="18" y="1510"/>
                  </a:lnTo>
                  <a:lnTo>
                    <a:pt x="9" y="1584"/>
                  </a:lnTo>
                  <a:lnTo>
                    <a:pt x="3" y="1659"/>
                  </a:lnTo>
                  <a:lnTo>
                    <a:pt x="0" y="1735"/>
                  </a:lnTo>
                  <a:lnTo>
                    <a:pt x="0" y="1811"/>
                  </a:lnTo>
                  <a:lnTo>
                    <a:pt x="4" y="1886"/>
                  </a:lnTo>
                  <a:lnTo>
                    <a:pt x="11" y="1960"/>
                  </a:lnTo>
                  <a:lnTo>
                    <a:pt x="21" y="2034"/>
                  </a:lnTo>
                  <a:lnTo>
                    <a:pt x="34" y="2106"/>
                  </a:lnTo>
                  <a:lnTo>
                    <a:pt x="49" y="2178"/>
                  </a:lnTo>
                  <a:lnTo>
                    <a:pt x="68" y="2248"/>
                  </a:lnTo>
                  <a:lnTo>
                    <a:pt x="89" y="2317"/>
                  </a:lnTo>
                  <a:lnTo>
                    <a:pt x="114" y="2385"/>
                  </a:lnTo>
                  <a:lnTo>
                    <a:pt x="141" y="2452"/>
                  </a:lnTo>
                  <a:lnTo>
                    <a:pt x="170" y="2517"/>
                  </a:lnTo>
                  <a:lnTo>
                    <a:pt x="202" y="2582"/>
                  </a:lnTo>
                  <a:lnTo>
                    <a:pt x="237" y="2644"/>
                  </a:lnTo>
                  <a:lnTo>
                    <a:pt x="274" y="2705"/>
                  </a:lnTo>
                  <a:lnTo>
                    <a:pt x="313" y="2764"/>
                  </a:lnTo>
                  <a:lnTo>
                    <a:pt x="355" y="2822"/>
                  </a:lnTo>
                  <a:lnTo>
                    <a:pt x="399" y="2878"/>
                  </a:lnTo>
                  <a:lnTo>
                    <a:pt x="445" y="2932"/>
                  </a:lnTo>
                  <a:lnTo>
                    <a:pt x="494" y="2984"/>
                  </a:lnTo>
                  <a:lnTo>
                    <a:pt x="544" y="3035"/>
                  </a:lnTo>
                  <a:lnTo>
                    <a:pt x="597" y="3083"/>
                  </a:lnTo>
                  <a:lnTo>
                    <a:pt x="651" y="3129"/>
                  </a:lnTo>
                  <a:lnTo>
                    <a:pt x="707" y="3173"/>
                  </a:lnTo>
                  <a:lnTo>
                    <a:pt x="765" y="3214"/>
                  </a:lnTo>
                  <a:lnTo>
                    <a:pt x="825" y="3254"/>
                  </a:lnTo>
                  <a:lnTo>
                    <a:pt x="887" y="3291"/>
                  </a:lnTo>
                  <a:lnTo>
                    <a:pt x="950" y="3325"/>
                  </a:lnTo>
                  <a:lnTo>
                    <a:pt x="1015" y="3357"/>
                  </a:lnTo>
                  <a:lnTo>
                    <a:pt x="1081" y="3386"/>
                  </a:lnTo>
                  <a:lnTo>
                    <a:pt x="1149" y="3413"/>
                  </a:lnTo>
                  <a:lnTo>
                    <a:pt x="1218" y="3437"/>
                  </a:lnTo>
                  <a:lnTo>
                    <a:pt x="1288" y="3458"/>
                  </a:lnTo>
                  <a:lnTo>
                    <a:pt x="1360" y="3477"/>
                  </a:lnTo>
                  <a:lnTo>
                    <a:pt x="1433" y="3492"/>
                  </a:lnTo>
                  <a:lnTo>
                    <a:pt x="1507" y="3504"/>
                  </a:lnTo>
                  <a:lnTo>
                    <a:pt x="1582" y="3513"/>
                  </a:lnTo>
                  <a:lnTo>
                    <a:pt x="1658" y="3519"/>
                  </a:lnTo>
                  <a:lnTo>
                    <a:pt x="1735" y="3522"/>
                  </a:lnTo>
                  <a:lnTo>
                    <a:pt x="1810" y="3522"/>
                  </a:lnTo>
                  <a:lnTo>
                    <a:pt x="1885" y="3518"/>
                  </a:lnTo>
                  <a:lnTo>
                    <a:pt x="1960" y="3511"/>
                  </a:lnTo>
                  <a:lnTo>
                    <a:pt x="2033" y="3502"/>
                  </a:lnTo>
                  <a:lnTo>
                    <a:pt x="2106" y="3489"/>
                  </a:lnTo>
                  <a:lnTo>
                    <a:pt x="2177" y="3473"/>
                  </a:lnTo>
                  <a:lnTo>
                    <a:pt x="2247" y="3454"/>
                  </a:lnTo>
                  <a:lnTo>
                    <a:pt x="2317" y="3433"/>
                  </a:lnTo>
                  <a:lnTo>
                    <a:pt x="2385" y="3409"/>
                  </a:lnTo>
                  <a:lnTo>
                    <a:pt x="2451" y="3382"/>
                  </a:lnTo>
                  <a:lnTo>
                    <a:pt x="2517" y="3352"/>
                  </a:lnTo>
                  <a:lnTo>
                    <a:pt x="2581" y="3320"/>
                  </a:lnTo>
                  <a:lnTo>
                    <a:pt x="2643" y="3285"/>
                  </a:lnTo>
                  <a:lnTo>
                    <a:pt x="2704" y="3248"/>
                  </a:lnTo>
                  <a:lnTo>
                    <a:pt x="2764" y="3209"/>
                  </a:lnTo>
                  <a:lnTo>
                    <a:pt x="2822" y="3167"/>
                  </a:lnTo>
                  <a:lnTo>
                    <a:pt x="2877" y="3123"/>
                  </a:lnTo>
                  <a:lnTo>
                    <a:pt x="2932" y="3077"/>
                  </a:lnTo>
                  <a:lnTo>
                    <a:pt x="2984" y="3029"/>
                  </a:lnTo>
                  <a:lnTo>
                    <a:pt x="3034" y="2978"/>
                  </a:lnTo>
                  <a:lnTo>
                    <a:pt x="3082" y="2926"/>
                  </a:lnTo>
                  <a:lnTo>
                    <a:pt x="3128" y="2871"/>
                  </a:lnTo>
                  <a:lnTo>
                    <a:pt x="3172" y="2815"/>
                  </a:lnTo>
                  <a:lnTo>
                    <a:pt x="3214" y="2757"/>
                  </a:lnTo>
                  <a:lnTo>
                    <a:pt x="3253" y="2697"/>
                  </a:lnTo>
                  <a:lnTo>
                    <a:pt x="3290" y="2635"/>
                  </a:lnTo>
                  <a:lnTo>
                    <a:pt x="3325" y="2572"/>
                  </a:lnTo>
                  <a:lnTo>
                    <a:pt x="3357" y="2507"/>
                  </a:lnTo>
                  <a:lnTo>
                    <a:pt x="3386" y="2441"/>
                  </a:lnTo>
                  <a:lnTo>
                    <a:pt x="3413" y="2373"/>
                  </a:lnTo>
                  <a:lnTo>
                    <a:pt x="3437" y="2304"/>
                  </a:lnTo>
                  <a:lnTo>
                    <a:pt x="3458" y="2234"/>
                  </a:lnTo>
                  <a:lnTo>
                    <a:pt x="3476" y="2162"/>
                  </a:lnTo>
                  <a:lnTo>
                    <a:pt x="3491" y="2089"/>
                  </a:lnTo>
                  <a:lnTo>
                    <a:pt x="3504" y="2015"/>
                  </a:lnTo>
                  <a:lnTo>
                    <a:pt x="3513" y="1940"/>
                  </a:lnTo>
                  <a:lnTo>
                    <a:pt x="3519" y="1864"/>
                  </a:lnTo>
                  <a:lnTo>
                    <a:pt x="1761" y="1761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rgbClr val="B7DE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pt-BR"/>
            </a:p>
          </p:txBody>
        </p:sp>
        <p:sp>
          <p:nvSpPr>
            <p:cNvPr id="19" name="Text Box 125">
              <a:extLst>
                <a:ext uri="{FF2B5EF4-FFF2-40B4-BE49-F238E27FC236}">
                  <a16:creationId xmlns:a16="http://schemas.microsoft.com/office/drawing/2014/main" id="{5BF2F469-0FE8-7A43-497E-BD54E6A0CD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64" y="-1534"/>
              <a:ext cx="11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</a:pPr>
              <a:r>
                <a:rPr lang="pt-PT" sz="900" b="1">
                  <a:effectLst/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pt-BR" sz="1100">
                <a:effectLst/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  <p:sp>
          <p:nvSpPr>
            <p:cNvPr id="20" name="Text Box 124">
              <a:extLst>
                <a:ext uri="{FF2B5EF4-FFF2-40B4-BE49-F238E27FC236}">
                  <a16:creationId xmlns:a16="http://schemas.microsoft.com/office/drawing/2014/main" id="{E27956ED-2AAC-E9C5-561E-32066219BF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24" y="-1444"/>
              <a:ext cx="11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</a:pPr>
              <a:r>
                <a:rPr lang="pt-PT" sz="900" b="1">
                  <a:effectLst/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pt-BR" sz="1100">
                <a:effectLst/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  <p:sp>
          <p:nvSpPr>
            <p:cNvPr id="21" name="Text Box 123">
              <a:extLst>
                <a:ext uri="{FF2B5EF4-FFF2-40B4-BE49-F238E27FC236}">
                  <a16:creationId xmlns:a16="http://schemas.microsoft.com/office/drawing/2014/main" id="{85F8CFDE-32E0-5CA9-778A-40A62A736F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54" y="-1294"/>
              <a:ext cx="11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</a:pPr>
              <a:r>
                <a:rPr lang="pt-PT" sz="900" b="1">
                  <a:effectLst/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pt-BR" sz="1100">
                <a:effectLst/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  <p:sp>
          <p:nvSpPr>
            <p:cNvPr id="22" name="Text Box 122">
              <a:extLst>
                <a:ext uri="{FF2B5EF4-FFF2-40B4-BE49-F238E27FC236}">
                  <a16:creationId xmlns:a16="http://schemas.microsoft.com/office/drawing/2014/main" id="{5A47DF0E-FC2C-2602-49CB-8F63B6D098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9" y="-1054"/>
              <a:ext cx="11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</a:pPr>
              <a:r>
                <a:rPr lang="pt-PT" sz="900" b="1">
                  <a:effectLst/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pt-BR" sz="1100">
                <a:effectLst/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  <p:sp>
          <p:nvSpPr>
            <p:cNvPr id="23" name="Text Box 121">
              <a:extLst>
                <a:ext uri="{FF2B5EF4-FFF2-40B4-BE49-F238E27FC236}">
                  <a16:creationId xmlns:a16="http://schemas.microsoft.com/office/drawing/2014/main" id="{49DD955B-08F3-A093-BAE6-F8658C6F6D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79" y="-769"/>
              <a:ext cx="11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</a:pPr>
              <a:r>
                <a:rPr lang="pt-PT" sz="900" b="1">
                  <a:effectLst/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pt-BR" sz="1100">
                <a:effectLst/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  <p:sp>
          <p:nvSpPr>
            <p:cNvPr id="24" name="Text Box 120">
              <a:extLst>
                <a:ext uri="{FF2B5EF4-FFF2-40B4-BE49-F238E27FC236}">
                  <a16:creationId xmlns:a16="http://schemas.microsoft.com/office/drawing/2014/main" id="{928E3E7B-CB18-C293-4409-AFBA366E4C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89" y="-244"/>
              <a:ext cx="11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</a:pPr>
              <a:r>
                <a:rPr lang="pt-PT" sz="900" b="1">
                  <a:effectLst/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endParaRPr lang="pt-BR" sz="1100">
                <a:effectLst/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  <p:sp>
          <p:nvSpPr>
            <p:cNvPr id="25" name="Text Box 119">
              <a:extLst>
                <a:ext uri="{FF2B5EF4-FFF2-40B4-BE49-F238E27FC236}">
                  <a16:creationId xmlns:a16="http://schemas.microsoft.com/office/drawing/2014/main" id="{2957C1F7-33E7-0D37-20D1-3B47C4073B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" y="455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</a:pPr>
              <a:r>
                <a:rPr lang="pt-PT" sz="900" b="1" dirty="0">
                  <a:effectLst/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20</a:t>
              </a:r>
              <a:endParaRPr lang="pt-BR" sz="1100" dirty="0">
                <a:effectLst/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26" name="Rectangle 117">
            <a:extLst>
              <a:ext uri="{FF2B5EF4-FFF2-40B4-BE49-F238E27FC236}">
                <a16:creationId xmlns:a16="http://schemas.microsoft.com/office/drawing/2014/main" id="{EF990B64-D52E-8599-D619-E5441B22F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195" y="2872105"/>
            <a:ext cx="62865" cy="62865"/>
          </a:xfrm>
          <a:prstGeom prst="rect">
            <a:avLst/>
          </a:prstGeom>
          <a:solidFill>
            <a:srgbClr val="4F81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pt-BR"/>
          </a:p>
        </p:txBody>
      </p:sp>
      <p:sp>
        <p:nvSpPr>
          <p:cNvPr id="27" name="Rectangle 116">
            <a:extLst>
              <a:ext uri="{FF2B5EF4-FFF2-40B4-BE49-F238E27FC236}">
                <a16:creationId xmlns:a16="http://schemas.microsoft.com/office/drawing/2014/main" id="{78A4D6C7-DC52-4CE3-FD46-2C6CBE078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195" y="3086100"/>
            <a:ext cx="62865" cy="62865"/>
          </a:xfrm>
          <a:prstGeom prst="rect">
            <a:avLst/>
          </a:pr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pt-BR"/>
          </a:p>
        </p:txBody>
      </p:sp>
      <p:sp>
        <p:nvSpPr>
          <p:cNvPr id="28" name="Rectangle 115">
            <a:extLst>
              <a:ext uri="{FF2B5EF4-FFF2-40B4-BE49-F238E27FC236}">
                <a16:creationId xmlns:a16="http://schemas.microsoft.com/office/drawing/2014/main" id="{D87BE9EC-D4B4-7F77-4855-01E51DAF7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195" y="3299460"/>
            <a:ext cx="62865" cy="62865"/>
          </a:xfrm>
          <a:prstGeom prst="rect">
            <a:avLst/>
          </a:prstGeom>
          <a:solidFill>
            <a:srgbClr val="9BB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pt-BR"/>
          </a:p>
        </p:txBody>
      </p:sp>
      <p:sp>
        <p:nvSpPr>
          <p:cNvPr id="29" name="Rectangle 114">
            <a:extLst>
              <a:ext uri="{FF2B5EF4-FFF2-40B4-BE49-F238E27FC236}">
                <a16:creationId xmlns:a16="http://schemas.microsoft.com/office/drawing/2014/main" id="{D6A022A3-BFCE-49E5-28FD-BED577096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195" y="3514090"/>
            <a:ext cx="62865" cy="62865"/>
          </a:xfrm>
          <a:prstGeom prst="rect">
            <a:avLst/>
          </a:prstGeom>
          <a:solidFill>
            <a:srgbClr val="8063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pt-BR"/>
          </a:p>
        </p:txBody>
      </p:sp>
      <p:sp>
        <p:nvSpPr>
          <p:cNvPr id="30" name="Rectangle 113">
            <a:extLst>
              <a:ext uri="{FF2B5EF4-FFF2-40B4-BE49-F238E27FC236}">
                <a16:creationId xmlns:a16="http://schemas.microsoft.com/office/drawing/2014/main" id="{4E84AE0B-8B4E-F68E-34E9-F5DCBDFEC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195" y="3727450"/>
            <a:ext cx="62865" cy="62865"/>
          </a:xfrm>
          <a:prstGeom prst="rect">
            <a:avLst/>
          </a:prstGeom>
          <a:solidFill>
            <a:srgbClr val="4AA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pt-BR"/>
          </a:p>
        </p:txBody>
      </p:sp>
      <p:sp>
        <p:nvSpPr>
          <p:cNvPr id="31" name="Rectangle 112">
            <a:extLst>
              <a:ext uri="{FF2B5EF4-FFF2-40B4-BE49-F238E27FC236}">
                <a16:creationId xmlns:a16="http://schemas.microsoft.com/office/drawing/2014/main" id="{CF709E50-5EDD-DEA7-A6CB-C3AE2BFC9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195" y="3941445"/>
            <a:ext cx="62865" cy="62865"/>
          </a:xfrm>
          <a:prstGeom prst="rect">
            <a:avLst/>
          </a:prstGeom>
          <a:solidFill>
            <a:srgbClr val="F795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pt-BR"/>
          </a:p>
        </p:txBody>
      </p:sp>
      <p:sp>
        <p:nvSpPr>
          <p:cNvPr id="32" name="Rectangle 111">
            <a:extLst>
              <a:ext uri="{FF2B5EF4-FFF2-40B4-BE49-F238E27FC236}">
                <a16:creationId xmlns:a16="http://schemas.microsoft.com/office/drawing/2014/main" id="{E41136DE-1294-061C-B4A8-ECC4E3142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195" y="4154805"/>
            <a:ext cx="62865" cy="62865"/>
          </a:xfrm>
          <a:prstGeom prst="rect">
            <a:avLst/>
          </a:prstGeom>
          <a:solidFill>
            <a:srgbClr val="B7DE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pt-BR"/>
          </a:p>
        </p:txBody>
      </p:sp>
      <p:sp>
        <p:nvSpPr>
          <p:cNvPr id="33" name="Rectangle 29">
            <a:extLst>
              <a:ext uri="{FF2B5EF4-FFF2-40B4-BE49-F238E27FC236}">
                <a16:creationId xmlns:a16="http://schemas.microsoft.com/office/drawing/2014/main" id="{86B6334D-79CB-01A2-1669-CCC2EC630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4" name="Rectangle 30">
            <a:extLst>
              <a:ext uri="{FF2B5EF4-FFF2-40B4-BE49-F238E27FC236}">
                <a16:creationId xmlns:a16="http://schemas.microsoft.com/office/drawing/2014/main" id="{547EA581-F08B-D1C9-3B3D-E57DAC535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888" y="243701"/>
            <a:ext cx="89319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Gráfico 46</a:t>
            </a:r>
            <a:endParaRPr kumimoji="0" lang="pt-BR" altLang="pt-B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38">
            <a:extLst>
              <a:ext uri="{FF2B5EF4-FFF2-40B4-BE49-F238E27FC236}">
                <a16:creationId xmlns:a16="http://schemas.microsoft.com/office/drawing/2014/main" id="{79D9A27B-C2BB-6DA9-D4A7-F126B7E17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413" y="5424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39">
            <a:extLst>
              <a:ext uri="{FF2B5EF4-FFF2-40B4-BE49-F238E27FC236}">
                <a16:creationId xmlns:a16="http://schemas.microsoft.com/office/drawing/2014/main" id="{038BA390-F2B9-5C43-726B-C0555062C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413" y="889085"/>
            <a:ext cx="242374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BR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endParaRPr kumimoji="0" lang="pt-BR" altLang="pt-B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40">
            <a:extLst>
              <a:ext uri="{FF2B5EF4-FFF2-40B4-BE49-F238E27FC236}">
                <a16:creationId xmlns:a16="http://schemas.microsoft.com/office/drawing/2014/main" id="{B3C18EF8-8A85-9E97-CFED-EA4A55848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413" y="1428592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Título 48">
            <a:extLst>
              <a:ext uri="{FF2B5EF4-FFF2-40B4-BE49-F238E27FC236}">
                <a16:creationId xmlns:a16="http://schemas.microsoft.com/office/drawing/2014/main" id="{FAF90372-99D4-1FD1-6A60-2FC433EB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1" y="238513"/>
            <a:ext cx="8961120" cy="1025475"/>
          </a:xfrm>
        </p:spPr>
        <p:txBody>
          <a:bodyPr/>
          <a:lstStyle/>
          <a:p>
            <a:pPr marL="749935" marR="751205">
              <a:lnSpc>
                <a:spcPts val="1445"/>
              </a:lnSpc>
              <a:spcAft>
                <a:spcPts val="0"/>
              </a:spcAft>
            </a:pP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Distribuição</a:t>
            </a:r>
            <a:r>
              <a:rPr lang="pt-PT" sz="1800" spc="-2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da</a:t>
            </a:r>
            <a:r>
              <a:rPr lang="pt-PT" sz="1800" spc="-1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Produção</a:t>
            </a:r>
            <a:r>
              <a:rPr lang="pt-PT" sz="1800" spc="-2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pt-PT" sz="1800" spc="-1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Dissertações</a:t>
            </a:r>
            <a:r>
              <a:rPr lang="pt-PT" sz="1800" spc="-2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sobre</a:t>
            </a:r>
            <a:r>
              <a:rPr lang="pt-PT" sz="1800" spc="-1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pt-PT" sz="1800" spc="-2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PDDE</a:t>
            </a:r>
            <a:r>
              <a:rPr lang="pt-PT" sz="1800" spc="-1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por</a:t>
            </a:r>
            <a:r>
              <a:rPr lang="pt-PT" sz="1800" spc="-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Área</a:t>
            </a:r>
            <a:r>
              <a:rPr lang="pt-PT" sz="1800" spc="-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pt-PT" sz="1800" spc="-1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Pós</a:t>
            </a:r>
            <a:b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pt-PT" sz="1800" spc="-15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Graduação</a:t>
            </a:r>
            <a:br>
              <a:rPr lang="pt-BR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pt-PT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 </a:t>
            </a:r>
            <a:br>
              <a:rPr lang="pt-BR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0226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870B35-97A9-33EF-A7EC-65FE288FE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Revisitando a sistemática de análises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AF08FE-391C-E4F7-3906-4A9141F188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0180" y="1564076"/>
            <a:ext cx="8453534" cy="5368667"/>
          </a:xfrm>
        </p:spPr>
        <p:txBody>
          <a:bodyPr/>
          <a:lstStyle/>
          <a:p>
            <a:pPr marL="0" indent="0">
              <a:buNone/>
            </a:pPr>
            <a:endParaRPr lang="pt-BR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indent="-342900">
              <a:buAutoNum type="alphaLcParenR"/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primeira fase dos procedimentos metodológicos: </a:t>
            </a:r>
          </a:p>
          <a:p>
            <a:pPr marL="0" indent="0">
              <a:buNone/>
            </a:pPr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b.1) 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escolha e seleção dos materiais a serem compreendidos.  </a:t>
            </a:r>
          </a:p>
          <a:p>
            <a:pPr marL="0" indent="0">
              <a:buNone/>
            </a:pPr>
            <a:endParaRPr lang="pt-BR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b.2)  Adoção de técnicas de análise textual e temática, a partir do </a:t>
            </a:r>
            <a:r>
              <a:rPr lang="pt-BR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software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Iramuteq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pt-BR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b.3) 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análise dos dados coletados, organizados e processados, seguiram os critérios postos por Laurence Bardin (1977) na </a:t>
            </a:r>
            <a:r>
              <a:rPr lang="pt-BR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Análise de conteúdo:</a:t>
            </a:r>
            <a:r>
              <a:rPr lang="pt-BR" sz="18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pt-BR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pré-análise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;  exploração do material;  tratamento dos resultados;  inferência e  interpretação. </a:t>
            </a:r>
          </a:p>
          <a:p>
            <a:pPr marL="0" indent="0">
              <a:buNone/>
            </a:pPr>
            <a:endParaRPr lang="pt-BR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b.4)  Análises seguindo 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orientações postas por Mainardes (2018) no âmbito da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metapesquisa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das políticas educacionais.</a:t>
            </a:r>
            <a:endParaRPr lang="pt-BR" dirty="0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D3B72F8-1344-4122-4559-8BD3AA418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H="1">
            <a:off x="11353800" y="1825625"/>
            <a:ext cx="197498" cy="4351338"/>
          </a:xfrm>
        </p:spPr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59975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13EC23-090C-903A-02E7-51945B7E8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 das análises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449EC25-87B3-9DE9-29B0-91E7382C5E2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1) 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om base nos documentos  levantados a analisados, o PDDE se consolida como ação positiva do Estado, por cobrir as deficiências históricas na educação pública. Nesse sentido, a descentralização é vista como um avanço diante das condições precarizadas do sistema público educacional; (Santos, 2022, p, 55).</a:t>
            </a:r>
          </a:p>
          <a:p>
            <a:endParaRPr lang="pt-B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</a:rPr>
              <a:t>2) H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ouve avanços e, sobretudo, contradições postas durante as duas décadas do programa, confirmado nas pesquisas desenvolvidas durante este período temporal, que foram aqui apreciadas. (Santo, 2022, p,55).</a:t>
            </a:r>
            <a:endParaRPr lang="pt-BR" dirty="0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198FB87-1C56-1A9F-B949-571B10EA50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pt-BR" sz="2400" dirty="0"/>
              <a:t>3) </a:t>
            </a:r>
            <a:r>
              <a:rPr lang="pt-BR" dirty="0"/>
              <a:t> 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Os princípios neoliberais que se incorporaram as políticas educacionais dificultaram a ampliação da gestão democrática, bem como comprometeu a autonomia e participação da escola e de seus participantes, por limitá-las como atividades técnico-operacionais. (Santos, 2022,p.56).</a:t>
            </a:r>
          </a:p>
          <a:p>
            <a:endParaRPr lang="pt-B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</a:rPr>
              <a:t>4)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O insuficiente recurso destinado às escolas, o laborioso processo de prestação de contas e a falta de orientações e formações para utilização do dinheiro recebido causam dificuldades àqueles que constroem a educação pública nos diferentes municípios do país e, portanto, conferem-se como desafios a serem superados. (Santos, 2022, p,56).</a:t>
            </a:r>
            <a:b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1132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3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6C163C12-70FF-4CC6-9A86-7473E36462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 amt="50000"/>
          </a:blip>
          <a:srcRect l="2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EC590B8-7279-4940-ACBE-88A789193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Obrigado!</a:t>
            </a:r>
          </a:p>
        </p:txBody>
      </p:sp>
      <p:sp>
        <p:nvSpPr>
          <p:cNvPr id="23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/>
          <p:cNvSpPr txBox="1"/>
          <p:nvPr/>
        </p:nvSpPr>
        <p:spPr>
          <a:xfrm>
            <a:off x="4288665" y="4778062"/>
            <a:ext cx="37863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latin typeface="+mj-lt"/>
              </a:rPr>
              <a:t>Eixo Avaliação</a:t>
            </a:r>
          </a:p>
        </p:txBody>
      </p:sp>
    </p:spTree>
    <p:extLst>
      <p:ext uri="{BB962C8B-B14F-4D97-AF65-F5344CB8AC3E}">
        <p14:creationId xmlns:p14="http://schemas.microsoft.com/office/powerpoint/2010/main" val="33256670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45693" y="84689"/>
            <a:ext cx="4718987" cy="1094631"/>
          </a:xfrm>
        </p:spPr>
        <p:txBody>
          <a:bodyPr/>
          <a:lstStyle/>
          <a:p>
            <a:r>
              <a:rPr lang="pt-BR" dirty="0"/>
              <a:t>Avaliando o PDDE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823166248"/>
              </p:ext>
            </p:extLst>
          </p:nvPr>
        </p:nvGraphicFramePr>
        <p:xfrm>
          <a:off x="452927" y="1179320"/>
          <a:ext cx="5033473" cy="4892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a 6"/>
          <p:cNvGraphicFramePr/>
          <p:nvPr/>
        </p:nvGraphicFramePr>
        <p:xfrm>
          <a:off x="5673553" y="2170631"/>
          <a:ext cx="5461617" cy="2572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Elipse 7"/>
          <p:cNvSpPr/>
          <p:nvPr/>
        </p:nvSpPr>
        <p:spPr>
          <a:xfrm>
            <a:off x="7571574" y="1179320"/>
            <a:ext cx="1956986" cy="168789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Times New Roman" panose="02020603050405020304" pitchFamily="18" charset="0"/>
                <a:cs typeface="+mn-cs"/>
              </a:rPr>
              <a:t>Disseminação das informações sobre o PDDE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" name="Seta para a direita 8"/>
          <p:cNvSpPr/>
          <p:nvPr/>
        </p:nvSpPr>
        <p:spPr>
          <a:xfrm rot="16200000">
            <a:off x="8347105" y="3110669"/>
            <a:ext cx="286284" cy="11964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7285290" y="4168922"/>
            <a:ext cx="2529555" cy="246691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Arial" panose="020B0604020202020204" pitchFamily="34" charset="0"/>
                <a:cs typeface="+mn-cs"/>
              </a:rPr>
              <a:t>Consolidar a memória institucional e técnica do PDDE, particularmente na região Nordeste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1" name="Seta para a direita 10"/>
          <p:cNvSpPr/>
          <p:nvPr/>
        </p:nvSpPr>
        <p:spPr>
          <a:xfrm rot="7636832">
            <a:off x="9751655" y="4399823"/>
            <a:ext cx="525831" cy="1667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366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p59"/>
          <p:cNvSpPr txBox="1"/>
          <p:nvPr/>
        </p:nvSpPr>
        <p:spPr>
          <a:xfrm>
            <a:off x="271246" y="3631303"/>
            <a:ext cx="1381385" cy="923330"/>
          </a:xfrm>
          <a:prstGeom prst="rect">
            <a:avLst/>
          </a:prstGeom>
          <a:solidFill>
            <a:schemeClr val="tx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/>
                <a:ea typeface="Garamond"/>
                <a:cs typeface="Garamond"/>
                <a:sym typeface="Garamond"/>
              </a:rPr>
              <a:t>Produto 2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1" name="Google Shape;951;p59"/>
          <p:cNvSpPr txBox="1"/>
          <p:nvPr/>
        </p:nvSpPr>
        <p:spPr>
          <a:xfrm>
            <a:off x="1870745" y="3308138"/>
            <a:ext cx="2114026" cy="193899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Garamond"/>
                <a:cs typeface="Garamond"/>
                <a:sym typeface="Garamond"/>
              </a:rPr>
              <a:t>Elaboração e divulgação de estudos e pesquisas sobre o PDDE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2" name="Google Shape;952;p59"/>
          <p:cNvCxnSpPr>
            <a:stCxn id="951" idx="3"/>
            <a:endCxn id="953" idx="1"/>
          </p:cNvCxnSpPr>
          <p:nvPr/>
        </p:nvCxnSpPr>
        <p:spPr>
          <a:xfrm flipV="1">
            <a:off x="3984771" y="2528816"/>
            <a:ext cx="1635851" cy="174881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53" name="Google Shape;953;p59"/>
          <p:cNvSpPr txBox="1"/>
          <p:nvPr/>
        </p:nvSpPr>
        <p:spPr>
          <a:xfrm>
            <a:off x="5620622" y="2113317"/>
            <a:ext cx="5642734" cy="83099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Garamond"/>
                <a:cs typeface="Garamond"/>
                <a:sym typeface="Garamond"/>
              </a:rPr>
              <a:t>Análise das alterações no regramento do PDDE desde a década de 1990.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4" name="Google Shape;954;p59"/>
          <p:cNvSpPr txBox="1"/>
          <p:nvPr/>
        </p:nvSpPr>
        <p:spPr>
          <a:xfrm>
            <a:off x="5620622" y="3117833"/>
            <a:ext cx="5642734" cy="83095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Garamond"/>
                <a:cs typeface="Garamond"/>
                <a:sym typeface="Garamond"/>
              </a:rPr>
              <a:t>Levantamento bibliográfico (acadêmico e/ou técnico) acerca do PDDE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5" name="Google Shape;955;p59"/>
          <p:cNvCxnSpPr>
            <a:stCxn id="950" idx="3"/>
          </p:cNvCxnSpPr>
          <p:nvPr/>
        </p:nvCxnSpPr>
        <p:spPr>
          <a:xfrm>
            <a:off x="1652631" y="4092968"/>
            <a:ext cx="2181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56" name="Google Shape;956;p59"/>
          <p:cNvCxnSpPr>
            <a:stCxn id="951" idx="3"/>
            <a:endCxn id="954" idx="1"/>
          </p:cNvCxnSpPr>
          <p:nvPr/>
        </p:nvCxnSpPr>
        <p:spPr>
          <a:xfrm flipV="1">
            <a:off x="3984771" y="3533311"/>
            <a:ext cx="1635851" cy="74432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57" name="Google Shape;957;p59"/>
          <p:cNvSpPr txBox="1"/>
          <p:nvPr/>
        </p:nvSpPr>
        <p:spPr>
          <a:xfrm>
            <a:off x="5620621" y="4122349"/>
            <a:ext cx="5642735" cy="83095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Garamond"/>
                <a:cs typeface="Garamond"/>
                <a:sym typeface="Garamond"/>
              </a:rPr>
              <a:t>Definição de estudos de caso (município) da execução do PDDE no NE.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8" name="Google Shape;958;p59"/>
          <p:cNvCxnSpPr>
            <a:stCxn id="951" idx="3"/>
            <a:endCxn id="957" idx="1"/>
          </p:cNvCxnSpPr>
          <p:nvPr/>
        </p:nvCxnSpPr>
        <p:spPr>
          <a:xfrm>
            <a:off x="3984771" y="4277634"/>
            <a:ext cx="1635850" cy="26019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59" name="Google Shape;959;p59"/>
          <p:cNvSpPr txBox="1"/>
          <p:nvPr/>
        </p:nvSpPr>
        <p:spPr>
          <a:xfrm>
            <a:off x="5385864" y="5179068"/>
            <a:ext cx="5642734" cy="156962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Participação em congressos, notas técnicas e Organização de dois livros (E-books) sobre as experiencia das equipes   atuantes na região Nordeste.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</a:endParaRPr>
          </a:p>
        </p:txBody>
      </p:sp>
      <p:cxnSp>
        <p:nvCxnSpPr>
          <p:cNvPr id="960" name="Google Shape;960;p59"/>
          <p:cNvCxnSpPr>
            <a:cxnSpLocks/>
            <a:stCxn id="951" idx="3"/>
            <a:endCxn id="959" idx="1"/>
          </p:cNvCxnSpPr>
          <p:nvPr/>
        </p:nvCxnSpPr>
        <p:spPr>
          <a:xfrm>
            <a:off x="3984771" y="4277634"/>
            <a:ext cx="1401093" cy="1686244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pt-BR" b="1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DISSEMINAÇÃO DE INFORMAÇÕES SOBRE O PDDE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13960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1D9349-3280-4B4D-9ED6-FE283D9E6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1" y="238513"/>
            <a:ext cx="8961120" cy="778437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Metodologias de Avaliação: Atividades realizadas 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56712989"/>
              </p:ext>
            </p:extLst>
          </p:nvPr>
        </p:nvGraphicFramePr>
        <p:xfrm>
          <a:off x="0" y="756015"/>
          <a:ext cx="6809576" cy="5713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202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Levantamento e Armazenamento do Material Produzido 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58" y="1960649"/>
            <a:ext cx="10716426" cy="449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086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86912" y="144509"/>
            <a:ext cx="8961120" cy="1325563"/>
          </a:xfrm>
        </p:spPr>
        <p:txBody>
          <a:bodyPr/>
          <a:lstStyle/>
          <a:p>
            <a:r>
              <a:rPr lang="pt-BR" dirty="0"/>
              <a:t>Procedimentos do levantamento bibliográfico </a:t>
            </a:r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51661" y="1313125"/>
            <a:ext cx="3548100" cy="496241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9761" y="1357909"/>
            <a:ext cx="3328982" cy="4962419"/>
          </a:xfrm>
          <a:prstGeom prst="rect">
            <a:avLst/>
          </a:prstGeom>
        </p:spPr>
      </p:pic>
      <p:graphicFrame>
        <p:nvGraphicFramePr>
          <p:cNvPr id="9" name="Diagrama 8"/>
          <p:cNvGraphicFramePr/>
          <p:nvPr/>
        </p:nvGraphicFramePr>
        <p:xfrm>
          <a:off x="153824" y="1384420"/>
          <a:ext cx="3701539" cy="4819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22836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 Organização  de dados levantados</a:t>
            </a:r>
          </a:p>
        </p:txBody>
      </p:sp>
      <p:graphicFrame>
        <p:nvGraphicFramePr>
          <p:cNvPr id="9" name="Diagrama 8"/>
          <p:cNvGraphicFramePr/>
          <p:nvPr/>
        </p:nvGraphicFramePr>
        <p:xfrm>
          <a:off x="6199120" y="1564076"/>
          <a:ext cx="4956561" cy="4819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m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639" y="1897671"/>
            <a:ext cx="5865531" cy="5023697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88007" y="1528339"/>
            <a:ext cx="5797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CONSTRUÇÃO DOS QUADROS SÍNTESES </a:t>
            </a:r>
          </a:p>
        </p:txBody>
      </p:sp>
    </p:spTree>
    <p:extLst>
      <p:ext uri="{BB962C8B-B14F-4D97-AF65-F5344CB8AC3E}">
        <p14:creationId xmlns:p14="http://schemas.microsoft.com/office/powerpoint/2010/main" val="846034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7631" y="409430"/>
            <a:ext cx="8961120" cy="898078"/>
          </a:xfrm>
        </p:spPr>
        <p:txBody>
          <a:bodyPr>
            <a:normAutofit fontScale="90000"/>
          </a:bodyPr>
          <a:lstStyle/>
          <a:p>
            <a:r>
              <a:rPr lang="pt-BR" dirty="0"/>
              <a:t>Organização teórica, metodológica e analítica da avaliação</a:t>
            </a:r>
          </a:p>
        </p:txBody>
      </p:sp>
      <p:graphicFrame>
        <p:nvGraphicFramePr>
          <p:cNvPr id="5" name="Diagrama 4"/>
          <p:cNvGraphicFramePr/>
          <p:nvPr/>
        </p:nvGraphicFramePr>
        <p:xfrm>
          <a:off x="91154" y="2298818"/>
          <a:ext cx="11505489" cy="4324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99699" y="1388851"/>
            <a:ext cx="109414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Questão Central: </a:t>
            </a:r>
            <a:r>
              <a:rPr kumimoji="0" lang="pt-B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Quais estratégicas teóricas, metodológicas e analíticas se deve adotar para concretizar a recuperação do acervo referente ao PDDE e a posterior avaliação da sua memória?  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266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2351</TotalTime>
  <Words>1924</Words>
  <Application>Microsoft Office PowerPoint</Application>
  <PresentationFormat>Widescreen</PresentationFormat>
  <Paragraphs>211</Paragraphs>
  <Slides>26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26</vt:i4>
      </vt:variant>
    </vt:vector>
  </HeadingPairs>
  <TitlesOfParts>
    <vt:vector size="36" baseType="lpstr">
      <vt:lpstr>Aharoni</vt:lpstr>
      <vt:lpstr>Arial</vt:lpstr>
      <vt:lpstr>Arial Narrow</vt:lpstr>
      <vt:lpstr>Calibri</vt:lpstr>
      <vt:lpstr>Calibri Light</vt:lpstr>
      <vt:lpstr>Garamond</vt:lpstr>
      <vt:lpstr>Tahoma</vt:lpstr>
      <vt:lpstr>Times New Roman</vt:lpstr>
      <vt:lpstr>Tema do Office</vt:lpstr>
      <vt:lpstr>1_Tema do Office</vt:lpstr>
      <vt:lpstr>Memória Institucional do Programa Dinheiro Direto na Escola na Região Nordeste </vt:lpstr>
      <vt:lpstr>JUSTIFICANDO A IMPORTANCIA DA AVALIAÇÃO PARA A MELHORIA DA QUALIDADE DO PDDE</vt:lpstr>
      <vt:lpstr>Avaliando o PDDE</vt:lpstr>
      <vt:lpstr>DISSEMINAÇÃO DE INFORMAÇÕES SOBRE O PDDE</vt:lpstr>
      <vt:lpstr>Metodologias de Avaliação: Atividades realizadas </vt:lpstr>
      <vt:lpstr>Levantamento e Armazenamento do Material Produzido </vt:lpstr>
      <vt:lpstr>Procedimentos do levantamento bibliográfico </vt:lpstr>
      <vt:lpstr> Organização  de dados levantados</vt:lpstr>
      <vt:lpstr>Organização teórica, metodológica e analítica da avaliação</vt:lpstr>
      <vt:lpstr>Aspectos conceituais da avaliação</vt:lpstr>
      <vt:lpstr>Aspectos conceituais da avaliação</vt:lpstr>
      <vt:lpstr>Processos metodológicos</vt:lpstr>
      <vt:lpstr>REGISTROS NA MÍDIA </vt:lpstr>
      <vt:lpstr>Etapas gerais dos processos metodológicos</vt:lpstr>
      <vt:lpstr>1.1 - Seleção das fontes de natureza acadêmica.</vt:lpstr>
      <vt:lpstr>1.2 - Definição das palavras-chave e/ou descritores</vt:lpstr>
      <vt:lpstr>1.3 - Mapeamento temático [critérios]</vt:lpstr>
      <vt:lpstr>1.4 - Composição do corpus</vt:lpstr>
      <vt:lpstr>2ª etapa: Preparação do corpus </vt:lpstr>
      <vt:lpstr>3ª etapa: Dimensões do Modelo de avaliação </vt:lpstr>
      <vt:lpstr>Encaminhamentos analíticos e resultados </vt:lpstr>
      <vt:lpstr>Demonstrativo da distribuição de teses e dissertações por regiões brasileiras (2005\2020)</vt:lpstr>
      <vt:lpstr>Distribuição da Produção de Dissertações sobre o PDDE por Área de Pós  Graduação   </vt:lpstr>
      <vt:lpstr>Revisitando a sistemática de análises</vt:lpstr>
      <vt:lpstr>Resultados das análises</vt:lpstr>
      <vt:lpstr>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SEMINÁRIO AVALIAÇÃO 2021 E PERSPECTIVAS PARA 2022</dc:title>
  <dc:creator>Adriana Diniz</dc:creator>
  <cp:lastModifiedBy>Emilia Prestes</cp:lastModifiedBy>
  <cp:revision>61</cp:revision>
  <dcterms:created xsi:type="dcterms:W3CDTF">2021-12-14T14:16:07Z</dcterms:created>
  <dcterms:modified xsi:type="dcterms:W3CDTF">2024-03-30T21:16:02Z</dcterms:modified>
</cp:coreProperties>
</file>