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11" r:id="rId3"/>
    <p:sldId id="273" r:id="rId4"/>
    <p:sldId id="289" r:id="rId5"/>
    <p:sldId id="277" r:id="rId6"/>
    <p:sldId id="278" r:id="rId7"/>
    <p:sldId id="290" r:id="rId8"/>
    <p:sldId id="291" r:id="rId9"/>
    <p:sldId id="292" r:id="rId10"/>
    <p:sldId id="293" r:id="rId11"/>
    <p:sldId id="294" r:id="rId12"/>
    <p:sldId id="279" r:id="rId13"/>
    <p:sldId id="295" r:id="rId14"/>
    <p:sldId id="275" r:id="rId15"/>
    <p:sldId id="298" r:id="rId16"/>
    <p:sldId id="299" r:id="rId17"/>
    <p:sldId id="300" r:id="rId18"/>
    <p:sldId id="296" r:id="rId19"/>
    <p:sldId id="297" r:id="rId20"/>
    <p:sldId id="301" r:id="rId21"/>
    <p:sldId id="302" r:id="rId22"/>
    <p:sldId id="303" r:id="rId23"/>
    <p:sldId id="304" r:id="rId24"/>
    <p:sldId id="305" r:id="rId25"/>
    <p:sldId id="306" r:id="rId26"/>
    <p:sldId id="308" r:id="rId27"/>
    <p:sldId id="312" r:id="rId28"/>
    <p:sldId id="314" r:id="rId2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D9279D-45BF-4DFC-8A18-D902CFEAC136}" v="371" dt="2024-02-22T17:50:36.5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C0FB07-E700-4418-9166-328925372C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2252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9A8331-7F7F-4C44-B879-4B19A4C33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5243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E480ECC-3095-4627-85FB-BDB6B3EC4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1E870A5-1F9A-46F8-9607-1E53EE0CC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9E1EB4A-877C-4270-A22F-18CFD643C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776498D9-7C26-417C-A78E-E1070A8056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62"/>
            <a:ext cx="12192000" cy="2162175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B7EC08AE-42DF-4F0D-9168-CE4E48CC10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868" y="-4762"/>
            <a:ext cx="2844263" cy="215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80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FBC588-DDE6-4804-A813-551E3D4D7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AF7E5FE-B773-4B94-84EE-5823396D3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FD13248-1D58-4A84-B741-C25EC2359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43C4F10-8747-43CB-AC53-ACD28D236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DA393BC-8484-4726-B75A-A2826C56A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5787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EDA001F-4741-4EDD-8E04-ACBEF2055D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63BA8F4-FDD7-4368-8CD3-4D508EEB70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B02CAF0-971A-4A2E-998F-686F4D8B7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7522F5C-DFC9-436C-B9E0-D8622074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A7F280E-B683-4165-A059-41964CF0B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500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5587A4-5F14-48F6-824D-75F389A66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12BEA61-40ED-4DB4-ACE1-2F56CBD4B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1E3AC2C-B010-48C8-8E4C-76D709B02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B4AFBD6-41CA-427E-853D-1D540B6E4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81D2D2B-ACB5-4907-94C6-EA27B9B6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B1FF8B8-F02B-4F4A-A829-EC531DFA2F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61"/>
            <a:ext cx="12192000" cy="142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9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5546B3-296E-42BF-8051-6273F586E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312D7F3-4C2C-4CCA-AF86-F34D32D33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1E57BE8-9CDC-4942-A070-74764738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92FF3CD-5CA2-479A-879F-7425286D7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73C8D7A-33E6-41C1-B378-1B3930D2A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1878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69089D-F19F-4649-867E-FD201D2EA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F7BBB4D-78E6-4AD7-8F1C-30656E6F94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D7A1B61-476A-46C5-BEC1-A77FD7E683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7496DFC-23CD-479B-BB70-F5C429DB4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5592F37-336C-4A25-8476-BE92126B0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F77CA58-BB28-44E7-AA9F-9CF1280C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115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45F816-613F-4EA4-B1B4-7343A04B8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E86BD1A-E41D-47DD-8E35-69EA6CA80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EDCF999-486A-4689-A9B0-D74760A7EB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963C352-77C0-4849-9B06-D71BB6D694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B3FE5FA-2C01-49EE-9D24-45E5485BE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9E55760-4847-406D-8875-E48094769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91A377B-119F-4D5B-B5D4-67FC123A6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277BE1C-DD36-4A85-BCCB-C9FC5A554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579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CD1A5F-0D0C-46F1-A51A-4A4C4022B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1C3D207-7459-4A22-8F81-539907A24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B67FF0C-465C-49CA-8489-B012FB11E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DE7586E-D6AE-4D98-9BEB-231C2DF07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06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684957E-19AD-4A08-9E3F-C41FC072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1AA4DCC-53ED-4DDF-B40E-B88FCA522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77D10ED-7222-42BA-86E7-9664A50BD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6761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928EAD-3223-4047-A1FE-E0BB3C9F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2BA55AB-E2C2-4F26-B573-81AAE74B1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B6C52C3-4641-4383-BE0B-E85FB791E3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2E20027-D300-4C2A-8901-101D5602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8FCEC18-3F13-4E86-9D73-A45046A3A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B15346F-195B-4174-BAC2-938B85C9B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0176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B8AD96-E04F-460E-881B-4AD54EEA6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33C55E52-0626-429F-853F-01EBC125F7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39BB528-7E8D-4E7F-8962-04750E6A64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59E8936-2473-4F4A-9DB2-2DFE3BE2E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FE9665B-39CB-454E-890A-FC9220345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DED8892-1E0F-449C-AAD8-76C2A8C73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38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BB72417-709A-47AE-B23E-2C37AC6D3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EE32FDD-F1F1-4903-B8DC-D1500F66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3C3E1B6-2B77-45FE-AF20-B5DEF7D778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5C232-0047-4B5B-A38B-3BEBF1A406A4}" type="datetimeFigureOut">
              <a:rPr lang="pt-BR" smtClean="0"/>
              <a:t>13/03/2024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3E07466-0B5C-419B-985D-BAABEBB589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73C7E56-AAC0-461D-8C41-696AD3E7B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D7167-0A1C-41B7-9514-30A0E8A4C5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7837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86;p1" descr="Repositorio de Objetos Digitais Abertos - RODA: 3 Memória do FNDE (MEMO)">
            <a:extLst>
              <a:ext uri="{FF2B5EF4-FFF2-40B4-BE49-F238E27FC236}">
                <a16:creationId xmlns:a16="http://schemas.microsoft.com/office/drawing/2014/main" id="{FBD82D95-7479-B34E-3811-E5AAFA48F73D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4716694" y="2358107"/>
            <a:ext cx="3396175" cy="1547548"/>
          </a:xfrm>
          <a:prstGeom prst="rect">
            <a:avLst/>
          </a:prstGeom>
          <a:noFill/>
        </p:spPr>
      </p:pic>
      <p:pic>
        <p:nvPicPr>
          <p:cNvPr id="5" name="Google Shape;187;p1" descr="Logo UFPB — GOVERNO FEDERAL UNIVERSIDADE FEDERAL DA PARAÍBA - UFPB">
            <a:extLst>
              <a:ext uri="{FF2B5EF4-FFF2-40B4-BE49-F238E27FC236}">
                <a16:creationId xmlns:a16="http://schemas.microsoft.com/office/drawing/2014/main" id="{43579740-B707-7913-2F08-936DB9F9C7CB}"/>
              </a:ext>
            </a:extLst>
          </p:cNvPr>
          <p:cNvPicPr preferRelativeResize="0"/>
          <p:nvPr/>
        </p:nvPicPr>
        <p:blipFill rotWithShape="1">
          <a:blip r:embed="rId3"/>
          <a:stretch>
            <a:fillRect/>
          </a:stretch>
        </p:blipFill>
        <p:spPr>
          <a:xfrm>
            <a:off x="8423171" y="3732499"/>
            <a:ext cx="2663420" cy="2328530"/>
          </a:xfrm>
          <a:prstGeom prst="rect">
            <a:avLst/>
          </a:prstGeom>
          <a:noFill/>
        </p:spPr>
      </p:pic>
      <p:pic>
        <p:nvPicPr>
          <p:cNvPr id="6" name="Google Shape;189;p1">
            <a:extLst>
              <a:ext uri="{FF2B5EF4-FFF2-40B4-BE49-F238E27FC236}">
                <a16:creationId xmlns:a16="http://schemas.microsoft.com/office/drawing/2014/main" id="{70656B02-FAD9-F754-CCF1-C4A492B0FAA1}"/>
              </a:ext>
            </a:extLst>
          </p:cNvPr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342723" y="3911427"/>
            <a:ext cx="4724401" cy="21496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09267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B7C8DD-84C3-490C-8448-02FB6EE4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Aharoni"/>
                <a:ea typeface="Tahoma"/>
                <a:cs typeface="Aharoni"/>
              </a:rPr>
              <a:t>CECAMPE NE – </a:t>
            </a:r>
            <a:r>
              <a:rPr lang="pt-BR" dirty="0" err="1">
                <a:latin typeface="Aharoni"/>
                <a:ea typeface="Tahoma"/>
                <a:cs typeface="Aharoni"/>
              </a:rPr>
              <a:t>IdeGES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96426E-3165-48C0-8938-57471D3C8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1318"/>
            <a:ext cx="10515600" cy="376527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t-BR" sz="2400" b="1" dirty="0">
                <a:latin typeface="Tahoma"/>
                <a:ea typeface="Tahoma"/>
                <a:cs typeface="Tahoma"/>
              </a:rPr>
              <a:t>Fonte de Dados:</a:t>
            </a:r>
            <a:endParaRPr lang="pt-BR" dirty="0">
              <a:latin typeface="Tahoma"/>
              <a:ea typeface="Tahoma"/>
              <a:cs typeface="Tahoma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IDEB 2015 – 2021 (INEP)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2000" dirty="0"/>
              <a:t> IDEB Fundamental (1º a 5º anos)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2000" dirty="0"/>
              <a:t>IDEB Fundamental (6º a 9º anos)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2000" dirty="0"/>
              <a:t>IDEB Ensino Médio (1º a 4º anos)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pt-BR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01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1D9349-3280-4B4D-9ED6-FE283D9E6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Aharoni"/>
                <a:cs typeface="Aharoni"/>
              </a:rPr>
              <a:t>CECAMPE NE – </a:t>
            </a:r>
            <a:r>
              <a:rPr lang="pt-BR" dirty="0" err="1">
                <a:latin typeface="Aharoni"/>
                <a:cs typeface="Aharoni"/>
              </a:rPr>
              <a:t>IdeGES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1CD651A-E911-4E4B-BED1-21E108FE4308}"/>
              </a:ext>
            </a:extLst>
          </p:cNvPr>
          <p:cNvSpPr txBox="1"/>
          <p:nvPr/>
        </p:nvSpPr>
        <p:spPr>
          <a:xfrm>
            <a:off x="2320129" y="1621585"/>
            <a:ext cx="7204480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b="1" dirty="0"/>
              <a:t>https://www.cecampe.ufpb.br/paineisdeinformacoes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DA3F336-365D-4938-A07E-093C43A5D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129" y="1976913"/>
            <a:ext cx="7203054" cy="404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05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1D9349-3280-4B4D-9ED6-FE283D9E6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11353800" cy="1325563"/>
          </a:xfrm>
        </p:spPr>
        <p:txBody>
          <a:bodyPr>
            <a:normAutofit/>
          </a:bodyPr>
          <a:lstStyle/>
          <a:p>
            <a:r>
              <a:rPr lang="pt-BR" sz="3200" dirty="0">
                <a:latin typeface="Aharoni" panose="02010803020104030203" pitchFamily="2" charset="-79"/>
                <a:cs typeface="Aharoni" panose="02010803020104030203" pitchFamily="2" charset="-79"/>
              </a:rPr>
              <a:t>CECAMPE NE – IDEGES – PDDE - </a:t>
            </a:r>
            <a:r>
              <a:rPr lang="pt-BR" sz="32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OBSERVAÇÕES</a:t>
            </a:r>
            <a:endParaRPr lang="pt-BR" sz="3200" dirty="0">
              <a:solidFill>
                <a:srgbClr val="FF0000"/>
              </a:solidFill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4FA1BF-215F-579A-977C-C9CF73854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pt-BR" sz="2200" dirty="0">
                <a:solidFill>
                  <a:srgbClr val="555555"/>
                </a:solidFill>
                <a:latin typeface="rawline"/>
              </a:rPr>
              <a:t>Frequência da atualização do painel:</a:t>
            </a:r>
          </a:p>
          <a:p>
            <a:pPr marL="457200" lvl="1" indent="-457200" algn="just">
              <a:lnSpc>
                <a:spcPct val="100000"/>
              </a:lnSpc>
              <a:buNone/>
            </a:pPr>
            <a:r>
              <a:rPr lang="pt-BR" sz="2200" dirty="0">
                <a:solidFill>
                  <a:srgbClr val="555555"/>
                </a:solidFill>
                <a:latin typeface="rawline"/>
              </a:rPr>
              <a:t>	Com base na disponibilização por parte do FNDE</a:t>
            </a:r>
          </a:p>
          <a:p>
            <a:pPr marL="457200" lvl="1" indent="-457200" algn="just">
              <a:lnSpc>
                <a:spcPct val="100000"/>
              </a:lnSpc>
              <a:buNone/>
            </a:pPr>
            <a:r>
              <a:rPr lang="pt-BR" sz="2200" dirty="0">
                <a:solidFill>
                  <a:srgbClr val="555555"/>
                </a:solidFill>
                <a:latin typeface="rawline"/>
              </a:rPr>
              <a:t>	Discussões sobre a “possibilidade” de uma maior frequência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t-BR" sz="2200" dirty="0">
                <a:solidFill>
                  <a:srgbClr val="555555"/>
                </a:solidFill>
                <a:latin typeface="rawline"/>
              </a:rPr>
              <a:t>Futuras implementações:</a:t>
            </a:r>
          </a:p>
          <a:p>
            <a:pPr marL="457200" lvl="1" indent="-457200" algn="just">
              <a:lnSpc>
                <a:spcPct val="100000"/>
              </a:lnSpc>
              <a:buNone/>
            </a:pPr>
            <a:r>
              <a:rPr lang="pt-BR" sz="2200" dirty="0">
                <a:solidFill>
                  <a:srgbClr val="555555"/>
                </a:solidFill>
                <a:latin typeface="rawline"/>
              </a:rPr>
              <a:t>	Novas medidas referentes ao Censo Escolar (</a:t>
            </a:r>
            <a:r>
              <a:rPr lang="pt-BR" sz="2200" dirty="0" err="1">
                <a:solidFill>
                  <a:srgbClr val="555555"/>
                </a:solidFill>
                <a:latin typeface="rawline"/>
              </a:rPr>
              <a:t>Qtde</a:t>
            </a:r>
            <a:r>
              <a:rPr lang="pt-BR" sz="2200" dirty="0">
                <a:solidFill>
                  <a:srgbClr val="555555"/>
                </a:solidFill>
                <a:latin typeface="rawline"/>
              </a:rPr>
              <a:t>. de Matriculados, </a:t>
            </a:r>
            <a:r>
              <a:rPr lang="pt-BR" sz="2200" dirty="0" err="1">
                <a:solidFill>
                  <a:srgbClr val="555555"/>
                </a:solidFill>
                <a:latin typeface="rawline"/>
              </a:rPr>
              <a:t>Qtde</a:t>
            </a:r>
            <a:r>
              <a:rPr lang="pt-BR" sz="2200" dirty="0">
                <a:solidFill>
                  <a:srgbClr val="555555"/>
                </a:solidFill>
                <a:latin typeface="rawline"/>
              </a:rPr>
              <a:t>. de Docentes, </a:t>
            </a:r>
            <a:r>
              <a:rPr lang="pt-BR" sz="2200" dirty="0" err="1">
                <a:solidFill>
                  <a:srgbClr val="555555"/>
                </a:solidFill>
                <a:latin typeface="rawline"/>
              </a:rPr>
              <a:t>etc</a:t>
            </a:r>
            <a:r>
              <a:rPr lang="pt-BR" sz="2200" dirty="0">
                <a:solidFill>
                  <a:srgbClr val="555555"/>
                </a:solidFill>
                <a:latin typeface="rawline"/>
              </a:rPr>
              <a:t>)</a:t>
            </a:r>
          </a:p>
          <a:p>
            <a:pPr marL="457200" lvl="1" indent="-457200" algn="just">
              <a:lnSpc>
                <a:spcPct val="100000"/>
              </a:lnSpc>
              <a:buNone/>
            </a:pPr>
            <a:r>
              <a:rPr lang="pt-BR" sz="2200" dirty="0">
                <a:solidFill>
                  <a:srgbClr val="555555"/>
                </a:solidFill>
                <a:latin typeface="rawline"/>
              </a:rPr>
              <a:t>	</a:t>
            </a:r>
            <a:r>
              <a:rPr lang="pt-BR" sz="2200" b="1" dirty="0">
                <a:solidFill>
                  <a:srgbClr val="FF0000"/>
                </a:solidFill>
                <a:latin typeface="rawline"/>
              </a:rPr>
              <a:t>SUGESTÕES DAS EQUIPES CECAMPE-NE</a:t>
            </a:r>
          </a:p>
          <a:p>
            <a:pPr lvl="1"/>
            <a:endParaRPr lang="pt-BR" dirty="0"/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662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4FA1BF-215F-579A-977C-C9CF73854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79431"/>
            <a:ext cx="10515600" cy="1477107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pt-BR" sz="4000" b="1" dirty="0">
                <a:solidFill>
                  <a:srgbClr val="555555"/>
                </a:solidFill>
                <a:latin typeface="rawline"/>
              </a:rPr>
              <a:t>Cenários envolvendo o Painel </a:t>
            </a:r>
            <a:r>
              <a:rPr lang="pt-BR" sz="4000" b="1" dirty="0" err="1">
                <a:solidFill>
                  <a:srgbClr val="555555"/>
                </a:solidFill>
                <a:latin typeface="rawline"/>
              </a:rPr>
              <a:t>IdeGES</a:t>
            </a:r>
            <a:r>
              <a:rPr lang="pt-BR" sz="4000" b="1" dirty="0">
                <a:solidFill>
                  <a:srgbClr val="555555"/>
                </a:solidFill>
                <a:latin typeface="rawline"/>
              </a:rPr>
              <a:t>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pt-BR" sz="4000" b="1" dirty="0">
                <a:solidFill>
                  <a:srgbClr val="555555"/>
                </a:solidFill>
                <a:latin typeface="rawline"/>
              </a:rPr>
              <a:t>CECAMPE-NE</a:t>
            </a:r>
          </a:p>
          <a:p>
            <a:pPr lvl="1"/>
            <a:endParaRPr lang="pt-BR" sz="4000" dirty="0"/>
          </a:p>
          <a:p>
            <a:pPr lvl="1"/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1831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4D654254-3A83-4633-8950-CA76C023F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120" y="486749"/>
            <a:ext cx="9106989" cy="1325563"/>
          </a:xfrm>
        </p:spPr>
        <p:txBody>
          <a:bodyPr/>
          <a:lstStyle/>
          <a:p>
            <a:r>
              <a:rPr lang="pt-BR" dirty="0">
                <a:latin typeface="Aharoni"/>
                <a:ea typeface="Tahoma"/>
                <a:cs typeface="Aharoni"/>
              </a:rPr>
              <a:t>Alguns questionamentos</a:t>
            </a:r>
            <a:endParaRPr lang="pt-BR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71C283E-DF87-4BCB-ACE3-2F36D5A02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pt-BR" sz="2300" dirty="0"/>
              <a:t>Qual o </a:t>
            </a:r>
            <a:r>
              <a:rPr lang="pt-BR" sz="2300" dirty="0" err="1"/>
              <a:t>IdeGES</a:t>
            </a:r>
            <a:r>
              <a:rPr lang="pt-BR" sz="2300" dirty="0"/>
              <a:t> do meu estado? E do meu município? E da minha UEX?</a:t>
            </a:r>
          </a:p>
          <a:p>
            <a:r>
              <a:rPr lang="pt-BR" sz="2300" dirty="0"/>
              <a:t>Como comparar dois municípios em termos do </a:t>
            </a:r>
            <a:r>
              <a:rPr lang="pt-BR" sz="2300" dirty="0" err="1"/>
              <a:t>IdeGES</a:t>
            </a:r>
            <a:r>
              <a:rPr lang="pt-BR" sz="2300" dirty="0"/>
              <a:t>?</a:t>
            </a:r>
          </a:p>
          <a:p>
            <a:r>
              <a:rPr lang="pt-BR" sz="2300" dirty="0"/>
              <a:t>Como se dá a evolução do </a:t>
            </a:r>
            <a:r>
              <a:rPr lang="pt-BR" sz="2300" dirty="0" err="1"/>
              <a:t>IdeGES</a:t>
            </a:r>
            <a:r>
              <a:rPr lang="pt-BR" sz="2300" dirty="0"/>
              <a:t> entre os anos no meu estado e município?</a:t>
            </a:r>
          </a:p>
          <a:p>
            <a:r>
              <a:rPr lang="pt-BR" sz="2300" dirty="0"/>
              <a:t>Como estão as escolas municipais, estaduais e particulares na minha região?</a:t>
            </a:r>
          </a:p>
          <a:p>
            <a:r>
              <a:rPr lang="pt-BR" sz="2300" dirty="0">
                <a:latin typeface="Tahoma"/>
                <a:ea typeface="Tahoma"/>
                <a:cs typeface="Tahoma"/>
              </a:rPr>
              <a:t>Quais as escolas com </a:t>
            </a:r>
            <a:r>
              <a:rPr lang="pt-BR" sz="2300" dirty="0" err="1">
                <a:latin typeface="Tahoma"/>
                <a:ea typeface="Tahoma"/>
                <a:cs typeface="Tahoma"/>
              </a:rPr>
              <a:t>IdeGES</a:t>
            </a:r>
            <a:r>
              <a:rPr lang="pt-BR" sz="2300" dirty="0">
                <a:latin typeface="Tahoma"/>
                <a:ea typeface="Tahoma"/>
                <a:cs typeface="Tahoma"/>
              </a:rPr>
              <a:t> baixo? Onde estão localizadas?</a:t>
            </a:r>
          </a:p>
          <a:p>
            <a:r>
              <a:rPr lang="pt-BR" sz="2300" dirty="0">
                <a:latin typeface="Tahoma"/>
                <a:ea typeface="Tahoma"/>
                <a:cs typeface="Tahoma"/>
              </a:rPr>
              <a:t>Nas escolas com baixo </a:t>
            </a:r>
            <a:r>
              <a:rPr lang="pt-BR" sz="2300" dirty="0" err="1">
                <a:latin typeface="Tahoma"/>
                <a:ea typeface="Tahoma"/>
                <a:cs typeface="Tahoma"/>
              </a:rPr>
              <a:t>IdeGES</a:t>
            </a:r>
            <a:r>
              <a:rPr lang="pt-BR" sz="2300" dirty="0">
                <a:latin typeface="Tahoma"/>
                <a:ea typeface="Tahoma"/>
                <a:cs typeface="Tahoma"/>
              </a:rPr>
              <a:t>, como está a Adesão, Execução e Prestação de contas? Quais destes indicadores influenciaram o baixo </a:t>
            </a:r>
            <a:r>
              <a:rPr lang="pt-BR" sz="2300" dirty="0" err="1">
                <a:latin typeface="Tahoma"/>
                <a:ea typeface="Tahoma"/>
                <a:cs typeface="Tahoma"/>
              </a:rPr>
              <a:t>IdeGES</a:t>
            </a:r>
            <a:r>
              <a:rPr lang="pt-BR" sz="2300" dirty="0">
                <a:latin typeface="Tahoma"/>
                <a:ea typeface="Tahoma"/>
                <a:cs typeface="Tahoma"/>
              </a:rPr>
              <a:t>?</a:t>
            </a:r>
          </a:p>
          <a:p>
            <a:r>
              <a:rPr lang="pt-BR" sz="2300" dirty="0"/>
              <a:t>Como estão os municípios com baixo IDHM, em termos do </a:t>
            </a:r>
            <a:r>
              <a:rPr lang="pt-BR" sz="2300" dirty="0" err="1"/>
              <a:t>IdeGES</a:t>
            </a:r>
            <a:r>
              <a:rPr lang="pt-BR" sz="2300" dirty="0"/>
              <a:t>?</a:t>
            </a:r>
          </a:p>
          <a:p>
            <a:r>
              <a:rPr lang="pt-BR" sz="2300"/>
              <a:t>entre outros ...</a:t>
            </a:r>
            <a:endParaRPr lang="pt-BR" sz="2300" dirty="0"/>
          </a:p>
        </p:txBody>
      </p:sp>
    </p:spTree>
    <p:extLst>
      <p:ext uri="{BB962C8B-B14F-4D97-AF65-F5344CB8AC3E}">
        <p14:creationId xmlns:p14="http://schemas.microsoft.com/office/powerpoint/2010/main" val="280707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4D654254-3A83-4633-8950-CA76C023F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120" y="486749"/>
            <a:ext cx="9106989" cy="1325563"/>
          </a:xfrm>
        </p:spPr>
        <p:txBody>
          <a:bodyPr/>
          <a:lstStyle/>
          <a:p>
            <a:r>
              <a:rPr lang="pt-BR" dirty="0">
                <a:latin typeface="Aharoni"/>
                <a:ea typeface="Tahoma"/>
                <a:cs typeface="Aharoni"/>
              </a:rPr>
              <a:t>Parâmetros para Filtragem</a:t>
            </a:r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B4A6E99-CEFE-BD92-F884-20E0F0C60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437" y="1812312"/>
            <a:ext cx="6339534" cy="432715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D2260BB7-BBEA-649D-628E-40BC3AF4E94E}"/>
              </a:ext>
            </a:extLst>
          </p:cNvPr>
          <p:cNvSpPr txBox="1"/>
          <p:nvPr/>
        </p:nvSpPr>
        <p:spPr>
          <a:xfrm>
            <a:off x="8428548" y="2036712"/>
            <a:ext cx="34377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Exercício</a:t>
            </a:r>
          </a:p>
          <a:p>
            <a:r>
              <a:rPr lang="pt-BR" dirty="0"/>
              <a:t>UF</a:t>
            </a:r>
          </a:p>
          <a:p>
            <a:r>
              <a:rPr lang="pt-BR" dirty="0"/>
              <a:t>Mesorregião</a:t>
            </a:r>
          </a:p>
          <a:p>
            <a:r>
              <a:rPr lang="pt-BR" dirty="0"/>
              <a:t>Microrregião</a:t>
            </a:r>
          </a:p>
          <a:p>
            <a:r>
              <a:rPr lang="pt-BR" dirty="0"/>
              <a:t>Município</a:t>
            </a:r>
          </a:p>
          <a:p>
            <a:r>
              <a:rPr lang="pt-BR" dirty="0"/>
              <a:t>Porte do Município</a:t>
            </a:r>
          </a:p>
          <a:p>
            <a:r>
              <a:rPr lang="pt-BR" dirty="0"/>
              <a:t>Nível de IDH do Município</a:t>
            </a:r>
          </a:p>
          <a:p>
            <a:r>
              <a:rPr lang="pt-BR" dirty="0"/>
              <a:t>UEX</a:t>
            </a:r>
          </a:p>
          <a:p>
            <a:r>
              <a:rPr lang="pt-BR" dirty="0"/>
              <a:t>Esfera Administrativa</a:t>
            </a:r>
          </a:p>
          <a:p>
            <a:r>
              <a:rPr lang="pt-BR" dirty="0"/>
              <a:t>Atendimento Especializado</a:t>
            </a:r>
          </a:p>
          <a:p>
            <a:r>
              <a:rPr lang="pt-BR" dirty="0" err="1"/>
              <a:t>Classisicação</a:t>
            </a:r>
            <a:r>
              <a:rPr lang="pt-BR" dirty="0"/>
              <a:t> </a:t>
            </a:r>
            <a:r>
              <a:rPr lang="pt-BR" dirty="0" err="1"/>
              <a:t>IdeGES</a:t>
            </a:r>
            <a:endParaRPr lang="pt-BR" dirty="0"/>
          </a:p>
          <a:p>
            <a:r>
              <a:rPr lang="pt-BR" dirty="0"/>
              <a:t>Localização</a:t>
            </a:r>
          </a:p>
          <a:p>
            <a:r>
              <a:rPr lang="pt-BR" dirty="0"/>
              <a:t>Localização Diferenciada</a:t>
            </a:r>
          </a:p>
          <a:p>
            <a:r>
              <a:rPr lang="pt-BR" dirty="0"/>
              <a:t>...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8738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82440-2C80-43A2-95D1-C5F741B35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dirty="0">
                <a:latin typeface="Aharoni"/>
                <a:ea typeface="Tahoma"/>
                <a:cs typeface="Aharoni"/>
              </a:rPr>
              <a:t>Distribuição das UEX na Região Nordeste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0C80250-E517-9C91-2084-8E50D3B4C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08" y="1506968"/>
            <a:ext cx="8056248" cy="4682815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7BA885DC-1140-107C-1C83-F400630BBD2E}"/>
              </a:ext>
            </a:extLst>
          </p:cNvPr>
          <p:cNvSpPr txBox="1"/>
          <p:nvPr/>
        </p:nvSpPr>
        <p:spPr>
          <a:xfrm>
            <a:off x="8554054" y="2081535"/>
            <a:ext cx="3437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Expansão crescente da </a:t>
            </a:r>
            <a:r>
              <a:rPr lang="pt-BR" dirty="0" err="1"/>
              <a:t>qtde</a:t>
            </a:r>
            <a:r>
              <a:rPr lang="pt-BR" dirty="0"/>
              <a:t>. de </a:t>
            </a:r>
            <a:r>
              <a:rPr lang="pt-BR" dirty="0" err="1"/>
              <a:t>UEXs</a:t>
            </a:r>
            <a:r>
              <a:rPr lang="pt-BR" dirty="0"/>
              <a:t> atendidas;</a:t>
            </a:r>
          </a:p>
          <a:p>
            <a:endParaRPr lang="pt-BR" dirty="0"/>
          </a:p>
          <a:p>
            <a:r>
              <a:rPr lang="pt-BR" dirty="0"/>
              <a:t>Maior concentração de </a:t>
            </a:r>
            <a:r>
              <a:rPr lang="pt-BR" dirty="0" err="1"/>
              <a:t>UEXs</a:t>
            </a:r>
            <a:r>
              <a:rPr lang="pt-BR" dirty="0"/>
              <a:t> em municípios de 20.000 a 50.000 habitantes;</a:t>
            </a:r>
          </a:p>
          <a:p>
            <a:endParaRPr lang="pt-BR" dirty="0"/>
          </a:p>
          <a:p>
            <a:r>
              <a:rPr lang="pt-BR" dirty="0"/>
              <a:t>A Bahia concentra a maior </a:t>
            </a:r>
            <a:r>
              <a:rPr lang="pt-BR" dirty="0" err="1"/>
              <a:t>qtde</a:t>
            </a:r>
            <a:r>
              <a:rPr lang="pt-BR" dirty="0"/>
              <a:t>. de UEX atendidas;</a:t>
            </a:r>
          </a:p>
          <a:p>
            <a:endParaRPr lang="pt-BR" dirty="0"/>
          </a:p>
          <a:p>
            <a:r>
              <a:rPr lang="pt-BR" dirty="0"/>
              <a:t>Fortaleza, Salvador e Teresina são as cidades com maior </a:t>
            </a:r>
            <a:r>
              <a:rPr lang="pt-BR" dirty="0" err="1"/>
              <a:t>qtde</a:t>
            </a:r>
            <a:r>
              <a:rPr lang="pt-BR" dirty="0"/>
              <a:t>. de UEX atendidas.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7617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82440-2C80-43A2-95D1-C5F741B35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pt-BR" sz="3600" dirty="0" err="1">
                <a:latin typeface="Aharoni"/>
                <a:ea typeface="Tahoma"/>
                <a:cs typeface="Aharoni"/>
              </a:rPr>
              <a:t>IdeGES</a:t>
            </a:r>
            <a:r>
              <a:rPr lang="pt-BR" sz="3600" dirty="0">
                <a:latin typeface="Aharoni"/>
                <a:ea typeface="Tahoma"/>
                <a:cs typeface="Aharoni"/>
              </a:rPr>
              <a:t> Região Nordeste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71B85B9-73DA-A1EC-B15B-401CF3F78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992" y="1523185"/>
            <a:ext cx="8203224" cy="457450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9265F2D1-5744-96FC-FF56-1989880D8263}"/>
              </a:ext>
            </a:extLst>
          </p:cNvPr>
          <p:cNvSpPr txBox="1"/>
          <p:nvPr/>
        </p:nvSpPr>
        <p:spPr>
          <a:xfrm>
            <a:off x="8669216" y="1523185"/>
            <a:ext cx="336745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IdeGES</a:t>
            </a:r>
            <a:r>
              <a:rPr lang="pt-BR" dirty="0"/>
              <a:t> médio vem caindo entre os anos;</a:t>
            </a:r>
          </a:p>
          <a:p>
            <a:endParaRPr lang="pt-BR" dirty="0"/>
          </a:p>
          <a:p>
            <a:r>
              <a:rPr lang="pt-BR" dirty="0"/>
              <a:t>As formações iniciaram em 2022 (reflexo no </a:t>
            </a:r>
            <a:r>
              <a:rPr lang="pt-BR" dirty="0" err="1"/>
              <a:t>IdeGES</a:t>
            </a:r>
            <a:r>
              <a:rPr lang="pt-BR" dirty="0"/>
              <a:t> provavelmente no próximo relatório)</a:t>
            </a:r>
          </a:p>
          <a:p>
            <a:endParaRPr lang="pt-BR" dirty="0"/>
          </a:p>
          <a:p>
            <a:r>
              <a:rPr lang="pt-BR" dirty="0"/>
              <a:t>Apesar da queda, o </a:t>
            </a:r>
            <a:r>
              <a:rPr lang="pt-BR" dirty="0" err="1"/>
              <a:t>IdeGES</a:t>
            </a:r>
            <a:r>
              <a:rPr lang="pt-BR" dirty="0"/>
              <a:t> médio tem se mostrado numa faixa satisfatória;</a:t>
            </a:r>
          </a:p>
          <a:p>
            <a:endParaRPr lang="pt-BR" dirty="0"/>
          </a:p>
          <a:p>
            <a:r>
              <a:rPr lang="pt-BR" dirty="0"/>
              <a:t>Pernambuco, Rio Grande do Norte, Paraíba, Sergipe e Bahia apresentam as melhores médias de </a:t>
            </a:r>
            <a:r>
              <a:rPr lang="pt-BR" dirty="0" err="1"/>
              <a:t>IdeGES</a:t>
            </a:r>
            <a:r>
              <a:rPr lang="pt-BR" dirty="0"/>
              <a:t>;</a:t>
            </a:r>
          </a:p>
          <a:p>
            <a:endParaRPr lang="pt-BR" dirty="0"/>
          </a:p>
          <a:p>
            <a:r>
              <a:rPr lang="pt-BR" dirty="0" err="1"/>
              <a:t>IdeGES</a:t>
            </a:r>
            <a:r>
              <a:rPr lang="pt-BR" dirty="0"/>
              <a:t> entre 7 e 8 são considerados médios.</a:t>
            </a:r>
          </a:p>
        </p:txBody>
      </p:sp>
    </p:spTree>
    <p:extLst>
      <p:ext uri="{BB962C8B-B14F-4D97-AF65-F5344CB8AC3E}">
        <p14:creationId xmlns:p14="http://schemas.microsoft.com/office/powerpoint/2010/main" val="354210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82440-2C80-43A2-95D1-C5F741B35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pt-BR" sz="3600" dirty="0" err="1">
                <a:latin typeface="Aharoni"/>
                <a:ea typeface="Tahoma"/>
                <a:cs typeface="Aharoni"/>
              </a:rPr>
              <a:t>IdeGES</a:t>
            </a:r>
            <a:r>
              <a:rPr lang="pt-BR" sz="3600" dirty="0">
                <a:latin typeface="Aharoni"/>
                <a:ea typeface="Tahoma"/>
                <a:cs typeface="Aharoni"/>
              </a:rPr>
              <a:t> entre os Estados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265F2D1-5744-96FC-FF56-1989880D8263}"/>
              </a:ext>
            </a:extLst>
          </p:cNvPr>
          <p:cNvSpPr txBox="1"/>
          <p:nvPr/>
        </p:nvSpPr>
        <p:spPr>
          <a:xfrm>
            <a:off x="8527160" y="2134865"/>
            <a:ext cx="3437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IdeGES</a:t>
            </a:r>
            <a:r>
              <a:rPr lang="pt-BR" dirty="0"/>
              <a:t> médio vem caindo entre os anos, em todos os estados;</a:t>
            </a:r>
          </a:p>
          <a:p>
            <a:endParaRPr lang="pt-BR" dirty="0"/>
          </a:p>
          <a:p>
            <a:r>
              <a:rPr lang="pt-BR" dirty="0"/>
              <a:t>2020 e 2021 Pandemia;</a:t>
            </a:r>
          </a:p>
          <a:p>
            <a:endParaRPr lang="pt-BR" dirty="0"/>
          </a:p>
          <a:p>
            <a:r>
              <a:rPr lang="pt-BR" dirty="0"/>
              <a:t>As UEX não gastaram os recursos;</a:t>
            </a:r>
          </a:p>
          <a:p>
            <a:endParaRPr lang="pt-BR" dirty="0"/>
          </a:p>
          <a:p>
            <a:r>
              <a:rPr lang="pt-BR" dirty="0"/>
              <a:t>Houve reprogramação para os anos seguintes;</a:t>
            </a:r>
          </a:p>
          <a:p>
            <a:endParaRPr lang="pt-BR" dirty="0"/>
          </a:p>
          <a:p>
            <a:r>
              <a:rPr lang="pt-BR" dirty="0"/>
              <a:t>Apesar da queda, o </a:t>
            </a:r>
            <a:r>
              <a:rPr lang="pt-BR" dirty="0" err="1"/>
              <a:t>IdeGES</a:t>
            </a:r>
            <a:r>
              <a:rPr lang="pt-BR" dirty="0"/>
              <a:t> médio tem se mostrado numa faixa satisfatória.</a:t>
            </a:r>
          </a:p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7C2FCCB-78A4-938E-0862-1552FB48BD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31" y="1427330"/>
            <a:ext cx="8259640" cy="467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819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82440-2C80-43A2-95D1-C5F741B35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pt-BR" sz="3600" dirty="0" err="1">
                <a:latin typeface="Aharoni"/>
                <a:ea typeface="Tahoma"/>
                <a:cs typeface="Aharoni"/>
              </a:rPr>
              <a:t>IdeGES</a:t>
            </a:r>
            <a:r>
              <a:rPr lang="pt-BR" sz="3600" dirty="0">
                <a:latin typeface="Aharoni"/>
                <a:ea typeface="Tahoma"/>
                <a:cs typeface="Aharoni"/>
              </a:rPr>
              <a:t> e os Municípios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265F2D1-5744-96FC-FF56-1989880D8263}"/>
              </a:ext>
            </a:extLst>
          </p:cNvPr>
          <p:cNvSpPr txBox="1"/>
          <p:nvPr/>
        </p:nvSpPr>
        <p:spPr>
          <a:xfrm>
            <a:off x="8534401" y="1978269"/>
            <a:ext cx="34377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Uma grande concentração de municípios com </a:t>
            </a:r>
            <a:r>
              <a:rPr lang="pt-BR" dirty="0" err="1"/>
              <a:t>IdeGES</a:t>
            </a:r>
            <a:r>
              <a:rPr lang="pt-BR" dirty="0"/>
              <a:t> médio;</a:t>
            </a:r>
          </a:p>
          <a:p>
            <a:endParaRPr lang="pt-BR" dirty="0"/>
          </a:p>
          <a:p>
            <a:r>
              <a:rPr lang="pt-BR" dirty="0"/>
              <a:t>Percebe-se uma </a:t>
            </a:r>
            <a:r>
              <a:rPr lang="pt-BR" dirty="0" err="1"/>
              <a:t>qtde</a:t>
            </a:r>
            <a:r>
              <a:rPr lang="pt-BR" dirty="0"/>
              <a:t>. grande de </a:t>
            </a:r>
            <a:r>
              <a:rPr lang="pt-BR" dirty="0" err="1"/>
              <a:t>UEXs</a:t>
            </a:r>
            <a:r>
              <a:rPr lang="pt-BR" dirty="0"/>
              <a:t> com </a:t>
            </a:r>
            <a:r>
              <a:rPr lang="pt-BR" dirty="0" err="1"/>
              <a:t>IdeGES</a:t>
            </a:r>
            <a:r>
              <a:rPr lang="pt-BR" dirty="0"/>
              <a:t> alto e muito alto;</a:t>
            </a:r>
          </a:p>
          <a:p>
            <a:endParaRPr lang="pt-BR" dirty="0"/>
          </a:p>
          <a:p>
            <a:r>
              <a:rPr lang="pt-BR" dirty="0"/>
              <a:t>Apesar da queda observada nos anos mais recentes;</a:t>
            </a:r>
          </a:p>
          <a:p>
            <a:endParaRPr lang="pt-BR" dirty="0"/>
          </a:p>
          <a:p>
            <a:r>
              <a:rPr lang="pt-BR" dirty="0"/>
              <a:t>Predominância do atendimento de </a:t>
            </a:r>
            <a:r>
              <a:rPr lang="pt-BR" dirty="0" err="1"/>
              <a:t>UEXs</a:t>
            </a:r>
            <a:r>
              <a:rPr lang="pt-BR" dirty="0"/>
              <a:t> da rede MUNICIPAL, com </a:t>
            </a:r>
            <a:r>
              <a:rPr lang="pt-BR" dirty="0" err="1"/>
              <a:t>IdeGES</a:t>
            </a:r>
            <a:r>
              <a:rPr lang="pt-BR" dirty="0"/>
              <a:t> considerado alto.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E0917C1-2ACB-636F-9A97-1B6205BDD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807" y="1821318"/>
            <a:ext cx="8006862" cy="439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4FA1BF-215F-579A-977C-C9CF73854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79431"/>
            <a:ext cx="10515600" cy="1477107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pt-BR" sz="4000" b="1" dirty="0">
                <a:solidFill>
                  <a:srgbClr val="555555"/>
                </a:solidFill>
                <a:latin typeface="rawline"/>
              </a:rPr>
              <a:t>Monitoramento do PDDE a partir do </a:t>
            </a:r>
            <a:r>
              <a:rPr lang="pt-BR" sz="4000" b="1" dirty="0" err="1">
                <a:solidFill>
                  <a:srgbClr val="555555"/>
                </a:solidFill>
                <a:latin typeface="rawline"/>
              </a:rPr>
              <a:t>IdeGES</a:t>
            </a:r>
            <a:r>
              <a:rPr lang="pt-BR" sz="4000" b="1" dirty="0">
                <a:solidFill>
                  <a:srgbClr val="555555"/>
                </a:solidFill>
                <a:latin typeface="rawline"/>
              </a:rPr>
              <a:t>: Adesão, Execução e Prestação de Contas</a:t>
            </a:r>
          </a:p>
          <a:p>
            <a:pPr lvl="1"/>
            <a:endParaRPr lang="pt-BR" sz="4000" dirty="0"/>
          </a:p>
          <a:p>
            <a:pPr lvl="1"/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251510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82440-2C80-43A2-95D1-C5F741B35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pt-BR" sz="3600" dirty="0" err="1">
                <a:latin typeface="Aharoni"/>
                <a:ea typeface="Tahoma"/>
                <a:cs typeface="Aharoni"/>
              </a:rPr>
              <a:t>IdeGES</a:t>
            </a:r>
            <a:r>
              <a:rPr lang="pt-BR" sz="3600" dirty="0">
                <a:latin typeface="Aharoni"/>
                <a:ea typeface="Tahoma"/>
                <a:cs typeface="Aharoni"/>
              </a:rPr>
              <a:t> – Adesão – Região Nordeste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265F2D1-5744-96FC-FF56-1989880D8263}"/>
              </a:ext>
            </a:extLst>
          </p:cNvPr>
          <p:cNvSpPr txBox="1"/>
          <p:nvPr/>
        </p:nvSpPr>
        <p:spPr>
          <a:xfrm>
            <a:off x="8510954" y="2250831"/>
            <a:ext cx="34377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Adesão vem sendo considerada satisfatória, apesar da queda;</a:t>
            </a:r>
          </a:p>
          <a:p>
            <a:endParaRPr lang="pt-BR" dirty="0"/>
          </a:p>
          <a:p>
            <a:r>
              <a:rPr lang="pt-BR" dirty="0"/>
              <a:t>Meta do FNDE é a de atingir 100%;</a:t>
            </a:r>
          </a:p>
          <a:p>
            <a:endParaRPr lang="pt-BR" dirty="0"/>
          </a:p>
          <a:p>
            <a:r>
              <a:rPr lang="pt-BR" dirty="0"/>
              <a:t>As UEX não fazem a atualização cadastral e acabam ficando sem a disponibilização de recursos;</a:t>
            </a:r>
          </a:p>
          <a:p>
            <a:endParaRPr lang="pt-BR" dirty="0"/>
          </a:p>
          <a:p>
            <a:r>
              <a:rPr lang="pt-BR" dirty="0"/>
              <a:t>A Adesão precisa ser feita no Sistema PDDEWEB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99A59FB-2A0B-019A-C799-EC69BF220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566" y="1968169"/>
            <a:ext cx="7724717" cy="391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89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82440-2C80-43A2-95D1-C5F741B35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pt-BR" sz="3600" dirty="0" err="1">
                <a:latin typeface="Aharoni"/>
                <a:ea typeface="Tahoma"/>
                <a:cs typeface="Aharoni"/>
              </a:rPr>
              <a:t>IdeGES</a:t>
            </a:r>
            <a:r>
              <a:rPr lang="pt-BR" sz="3600" dirty="0">
                <a:latin typeface="Aharoni"/>
                <a:ea typeface="Tahoma"/>
                <a:cs typeface="Aharoni"/>
              </a:rPr>
              <a:t> – Adesão entre os Estados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6E47403E-E3CE-592D-7B42-92662BADB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00" y="1821318"/>
            <a:ext cx="7691214" cy="4362083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AF0DD7F3-6B59-7727-4923-4207F8B07A5E}"/>
              </a:ext>
            </a:extLst>
          </p:cNvPr>
          <p:cNvSpPr txBox="1"/>
          <p:nvPr/>
        </p:nvSpPr>
        <p:spPr>
          <a:xfrm>
            <a:off x="8572499" y="2233246"/>
            <a:ext cx="34377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Adesão vem sendo considerada satisfatória, apesar da queda;</a:t>
            </a:r>
          </a:p>
          <a:p>
            <a:endParaRPr lang="pt-BR" dirty="0"/>
          </a:p>
          <a:p>
            <a:r>
              <a:rPr lang="pt-BR" dirty="0"/>
              <a:t>Meta do FNDE é a de atingir 100%;</a:t>
            </a:r>
          </a:p>
          <a:p>
            <a:endParaRPr lang="pt-BR" dirty="0"/>
          </a:p>
          <a:p>
            <a:r>
              <a:rPr lang="pt-BR" dirty="0"/>
              <a:t>Os estados apresentam um mesmo comportamento em relação à Adesão;</a:t>
            </a:r>
          </a:p>
          <a:p>
            <a:endParaRPr lang="pt-BR" dirty="0"/>
          </a:p>
          <a:p>
            <a:r>
              <a:rPr lang="pt-BR" dirty="0"/>
              <a:t>A Adesão é condição </a:t>
            </a:r>
            <a:r>
              <a:rPr lang="pt-BR" dirty="0" err="1"/>
              <a:t>sine</a:t>
            </a:r>
            <a:r>
              <a:rPr lang="pt-BR" dirty="0"/>
              <a:t> </a:t>
            </a:r>
            <a:r>
              <a:rPr lang="pt-BR" dirty="0" err="1"/>
              <a:t>qua</a:t>
            </a:r>
            <a:r>
              <a:rPr lang="pt-BR" dirty="0"/>
              <a:t> non para o recebimento dos recursos do PDDE Básico e das Ações Integradas.</a:t>
            </a:r>
          </a:p>
        </p:txBody>
      </p:sp>
    </p:spTree>
    <p:extLst>
      <p:ext uri="{BB962C8B-B14F-4D97-AF65-F5344CB8AC3E}">
        <p14:creationId xmlns:p14="http://schemas.microsoft.com/office/powerpoint/2010/main" val="4069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82440-2C80-43A2-95D1-C5F741B35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pt-BR" sz="3600" dirty="0" err="1">
                <a:latin typeface="Aharoni"/>
                <a:ea typeface="Tahoma"/>
                <a:cs typeface="Aharoni"/>
              </a:rPr>
              <a:t>IdeGES</a:t>
            </a:r>
            <a:r>
              <a:rPr lang="pt-BR" sz="3600" dirty="0">
                <a:latin typeface="Aharoni"/>
                <a:ea typeface="Tahoma"/>
                <a:cs typeface="Aharoni"/>
              </a:rPr>
              <a:t> – Execução – Região Nordeste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265F2D1-5744-96FC-FF56-1989880D8263}"/>
              </a:ext>
            </a:extLst>
          </p:cNvPr>
          <p:cNvSpPr txBox="1"/>
          <p:nvPr/>
        </p:nvSpPr>
        <p:spPr>
          <a:xfrm>
            <a:off x="8510954" y="2171700"/>
            <a:ext cx="34377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Execução considerada baixa;</a:t>
            </a:r>
          </a:p>
          <a:p>
            <a:endParaRPr lang="pt-BR" dirty="0"/>
          </a:p>
          <a:p>
            <a:r>
              <a:rPr lang="pt-BR" dirty="0"/>
              <a:t>Efeito Pandemia (fechamento das UEX);</a:t>
            </a:r>
          </a:p>
          <a:p>
            <a:endParaRPr lang="pt-BR" dirty="0"/>
          </a:p>
          <a:p>
            <a:r>
              <a:rPr lang="pt-BR" dirty="0"/>
              <a:t>50% dos recursos Disponibilizados foram Utilizados;</a:t>
            </a:r>
          </a:p>
          <a:p>
            <a:endParaRPr lang="pt-BR" dirty="0"/>
          </a:p>
          <a:p>
            <a:r>
              <a:rPr lang="pt-BR" dirty="0"/>
              <a:t>Tudo indica que boa parte dos custos foram utilizados materiais relacionados à biossegurança.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F147415-758C-09B2-89C6-0194D8F45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39" y="1890484"/>
            <a:ext cx="7565936" cy="393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83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82440-2C80-43A2-95D1-C5F741B35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pt-BR" sz="3600" dirty="0" err="1">
                <a:latin typeface="Aharoni"/>
                <a:ea typeface="Tahoma"/>
                <a:cs typeface="Aharoni"/>
              </a:rPr>
              <a:t>IdeGES</a:t>
            </a:r>
            <a:r>
              <a:rPr lang="pt-BR" sz="3600" dirty="0">
                <a:latin typeface="Aharoni"/>
                <a:ea typeface="Tahoma"/>
                <a:cs typeface="Aharoni"/>
              </a:rPr>
              <a:t> – Execução entre Estados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5ACCE73-D224-13B3-D352-87B215687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67" y="1821318"/>
            <a:ext cx="7115670" cy="4094285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25C52242-3227-3898-FDCA-A9CD9D4FF82A}"/>
              </a:ext>
            </a:extLst>
          </p:cNvPr>
          <p:cNvSpPr txBox="1"/>
          <p:nvPr/>
        </p:nvSpPr>
        <p:spPr>
          <a:xfrm>
            <a:off x="8361485" y="2013439"/>
            <a:ext cx="3437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Execução considerada baixa;</a:t>
            </a:r>
          </a:p>
          <a:p>
            <a:endParaRPr lang="pt-BR" dirty="0"/>
          </a:p>
          <a:p>
            <a:r>
              <a:rPr lang="pt-BR" dirty="0"/>
              <a:t>Efeito Pandemia (fechamento das UEX);</a:t>
            </a:r>
          </a:p>
          <a:p>
            <a:endParaRPr lang="pt-BR" dirty="0"/>
          </a:p>
          <a:p>
            <a:r>
              <a:rPr lang="pt-BR" dirty="0"/>
              <a:t>50% dos recursos Disponibilizados foram Utilizados;</a:t>
            </a:r>
          </a:p>
          <a:p>
            <a:endParaRPr lang="pt-BR" dirty="0"/>
          </a:p>
          <a:p>
            <a:r>
              <a:rPr lang="pt-BR" dirty="0"/>
              <a:t>O mesmo comportamento ocorre em cada um dos estados;</a:t>
            </a:r>
          </a:p>
          <a:p>
            <a:endParaRPr lang="pt-BR" dirty="0"/>
          </a:p>
          <a:p>
            <a:r>
              <a:rPr lang="pt-BR" dirty="0"/>
              <a:t>A baixa Execução impacta decisivamente no resultado final do </a:t>
            </a:r>
            <a:r>
              <a:rPr lang="pt-BR" dirty="0" err="1"/>
              <a:t>IdeGES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982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82440-2C80-43A2-95D1-C5F741B35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796" y="415314"/>
            <a:ext cx="1184836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3200" dirty="0" err="1">
                <a:latin typeface="Aharoni"/>
                <a:ea typeface="Tahoma"/>
                <a:cs typeface="Aharoni"/>
              </a:rPr>
              <a:t>IdeGES</a:t>
            </a:r>
            <a:r>
              <a:rPr lang="pt-BR" sz="3200" dirty="0">
                <a:latin typeface="Aharoni"/>
                <a:ea typeface="Tahoma"/>
                <a:cs typeface="Aharoni"/>
              </a:rPr>
              <a:t> – Prestação de Contas – Região Nordeste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0ED877C-F287-CDDC-1FFB-FC930F960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96" y="1821318"/>
            <a:ext cx="7669090" cy="3986468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AF04011-BBF3-2E56-B206-9E0FC4C3584D}"/>
              </a:ext>
            </a:extLst>
          </p:cNvPr>
          <p:cNvSpPr txBox="1"/>
          <p:nvPr/>
        </p:nvSpPr>
        <p:spPr>
          <a:xfrm>
            <a:off x="8440615" y="1899139"/>
            <a:ext cx="35784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Prestação de Contas considerada média;</a:t>
            </a:r>
          </a:p>
          <a:p>
            <a:endParaRPr lang="pt-BR" dirty="0"/>
          </a:p>
          <a:p>
            <a:r>
              <a:rPr lang="pt-BR" dirty="0"/>
              <a:t>Efeito Pandemia (fechamento das UEX);</a:t>
            </a:r>
          </a:p>
          <a:p>
            <a:endParaRPr lang="pt-BR" dirty="0"/>
          </a:p>
          <a:p>
            <a:r>
              <a:rPr lang="pt-BR" dirty="0"/>
              <a:t>Possíveis motivos para uma Prestação de Contas mediana: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Não Prestação de Contas</a:t>
            </a:r>
          </a:p>
          <a:p>
            <a:pPr marL="285750" indent="-285750">
              <a:buFontTx/>
              <a:buChar char="-"/>
            </a:pPr>
            <a:r>
              <a:rPr lang="pt-BR" dirty="0"/>
              <a:t>Contas Aprovadas com Ressalvas</a:t>
            </a:r>
          </a:p>
          <a:p>
            <a:pPr marL="285750" indent="-285750">
              <a:buFontTx/>
              <a:buChar char="-"/>
            </a:pPr>
            <a:r>
              <a:rPr lang="pt-BR" dirty="0"/>
              <a:t>Contas Reprovadas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9179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82440-2C80-43A2-95D1-C5F741B35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714" y="495755"/>
            <a:ext cx="1060608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3200" dirty="0" err="1">
                <a:latin typeface="Aharoni"/>
                <a:ea typeface="Tahoma"/>
                <a:cs typeface="Aharoni"/>
              </a:rPr>
              <a:t>IdeGES</a:t>
            </a:r>
            <a:r>
              <a:rPr lang="pt-BR" sz="3200" dirty="0">
                <a:latin typeface="Aharoni"/>
                <a:ea typeface="Tahoma"/>
                <a:cs typeface="Aharoni"/>
              </a:rPr>
              <a:t> – Prestação de Contas entre Estados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36B055F-BED9-CD35-D699-DCD63F84F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3" y="1635369"/>
            <a:ext cx="7670680" cy="428405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3D2088B0-BD35-693D-C392-DE7DC201D0F0}"/>
              </a:ext>
            </a:extLst>
          </p:cNvPr>
          <p:cNvSpPr txBox="1"/>
          <p:nvPr/>
        </p:nvSpPr>
        <p:spPr>
          <a:xfrm>
            <a:off x="8440615" y="1899139"/>
            <a:ext cx="35784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Prestação de Contas considerada média;</a:t>
            </a:r>
          </a:p>
          <a:p>
            <a:endParaRPr lang="pt-BR" dirty="0"/>
          </a:p>
          <a:p>
            <a:r>
              <a:rPr lang="pt-BR" dirty="0"/>
              <a:t>Efeito Pandemia (fechamento das UEX);</a:t>
            </a:r>
          </a:p>
          <a:p>
            <a:endParaRPr lang="pt-BR" dirty="0"/>
          </a:p>
          <a:p>
            <a:r>
              <a:rPr lang="pt-BR" dirty="0"/>
              <a:t>Possíveis motivos para uma Prestação de Contas mediana: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Não Prestação de Contas</a:t>
            </a:r>
          </a:p>
          <a:p>
            <a:pPr marL="285750" indent="-285750">
              <a:buFontTx/>
              <a:buChar char="-"/>
            </a:pPr>
            <a:r>
              <a:rPr lang="pt-BR" dirty="0"/>
              <a:t>Contas Aprovadas com Ressalvas</a:t>
            </a:r>
          </a:p>
          <a:p>
            <a:pPr marL="285750" indent="-285750">
              <a:buFontTx/>
              <a:buChar char="-"/>
            </a:pPr>
            <a:r>
              <a:rPr lang="pt-BR" dirty="0"/>
              <a:t>Contas Reprovadas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r>
              <a:rPr lang="pt-BR" dirty="0"/>
              <a:t>Mesmo comportamento encontrado nos estados.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2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882440-2C80-43A2-95D1-C5F741B35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495755"/>
            <a:ext cx="1086143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3600" dirty="0">
                <a:latin typeface="Aharoni"/>
                <a:ea typeface="Tahoma"/>
                <a:cs typeface="Aharoni"/>
              </a:rPr>
              <a:t>Considerações Finais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265F2D1-5744-96FC-FF56-1989880D8263}"/>
              </a:ext>
            </a:extLst>
          </p:cNvPr>
          <p:cNvSpPr txBox="1"/>
          <p:nvPr/>
        </p:nvSpPr>
        <p:spPr>
          <a:xfrm>
            <a:off x="492370" y="1740877"/>
            <a:ext cx="115442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Importância da plataforma para uma melhor compreensão da realidade do PDDE na região Nordeste;</a:t>
            </a:r>
          </a:p>
          <a:p>
            <a:endParaRPr lang="pt-BR" sz="2400" dirty="0"/>
          </a:p>
          <a:p>
            <a:r>
              <a:rPr lang="pt-BR" sz="2400" dirty="0"/>
              <a:t>Os agentes de decisão poderão formular políticas educacionais para melhor utilização dos recursos disponibilizados;</a:t>
            </a:r>
          </a:p>
          <a:p>
            <a:endParaRPr lang="pt-BR" sz="2400" dirty="0"/>
          </a:p>
          <a:p>
            <a:r>
              <a:rPr lang="pt-BR" sz="2400" dirty="0"/>
              <a:t>Convite aos estudantes para buscar conhecer os programas de financiamento da educação;</a:t>
            </a:r>
          </a:p>
          <a:p>
            <a:endParaRPr lang="pt-BR" sz="2400" dirty="0"/>
          </a:p>
          <a:p>
            <a:r>
              <a:rPr lang="pt-BR" sz="2400" dirty="0"/>
              <a:t>Mais pesquisas precisam surgir nesta área.</a:t>
            </a:r>
          </a:p>
        </p:txBody>
      </p:sp>
    </p:spTree>
    <p:extLst>
      <p:ext uri="{BB962C8B-B14F-4D97-AF65-F5344CB8AC3E}">
        <p14:creationId xmlns:p14="http://schemas.microsoft.com/office/powerpoint/2010/main" val="160880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E5BA9-3A75-5B5A-B5CA-47A2B4CB4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95F4810-DFBD-DEC7-E6D4-EF5C00696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79431"/>
            <a:ext cx="10515600" cy="1477107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pt-BR" sz="4000" b="1" dirty="0">
                <a:solidFill>
                  <a:srgbClr val="555555"/>
                </a:solidFill>
                <a:latin typeface="rawline"/>
              </a:rPr>
              <a:t>Cenários envolvendo o Painel </a:t>
            </a:r>
            <a:r>
              <a:rPr lang="pt-BR" sz="4000" b="1" dirty="0" err="1">
                <a:solidFill>
                  <a:srgbClr val="555555"/>
                </a:solidFill>
                <a:latin typeface="rawline"/>
              </a:rPr>
              <a:t>IdeGES</a:t>
            </a:r>
            <a:r>
              <a:rPr lang="pt-BR" sz="4000" b="1" dirty="0">
                <a:solidFill>
                  <a:srgbClr val="555555"/>
                </a:solidFill>
                <a:latin typeface="rawline"/>
              </a:rPr>
              <a:t>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pt-BR" sz="4000" b="1" dirty="0">
                <a:solidFill>
                  <a:srgbClr val="555555"/>
                </a:solidFill>
                <a:latin typeface="rawline"/>
              </a:rPr>
              <a:t>Exercícios</a:t>
            </a:r>
          </a:p>
          <a:p>
            <a:pPr lvl="1"/>
            <a:endParaRPr lang="pt-BR" sz="4000" dirty="0"/>
          </a:p>
          <a:p>
            <a:pPr lvl="1"/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52170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016CA-E3A2-1309-B3E0-82F4B3A29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A3C7A89-5E5D-2840-61CB-3B924C6B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120" y="486749"/>
            <a:ext cx="9106989" cy="1325563"/>
          </a:xfrm>
        </p:spPr>
        <p:txBody>
          <a:bodyPr/>
          <a:lstStyle/>
          <a:p>
            <a:r>
              <a:rPr lang="pt-BR" dirty="0">
                <a:latin typeface="Aharoni"/>
                <a:ea typeface="Tahoma"/>
                <a:cs typeface="Aharoni"/>
              </a:rPr>
              <a:t>Alguns questionamentos</a:t>
            </a:r>
            <a:endParaRPr lang="pt-BR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8C3B59C-E1EF-227B-6568-374C9657E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1800" dirty="0"/>
              <a:t>Qual o </a:t>
            </a:r>
            <a:r>
              <a:rPr lang="pt-BR" sz="1800" dirty="0" err="1"/>
              <a:t>IdeGES</a:t>
            </a:r>
            <a:r>
              <a:rPr lang="pt-BR" sz="1800" dirty="0"/>
              <a:t> do meu estado? E do meu município? E da minha UEX?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1800" dirty="0"/>
              <a:t>Como comparar dois municípios em termos do </a:t>
            </a:r>
            <a:r>
              <a:rPr lang="pt-BR" sz="1800" dirty="0" err="1"/>
              <a:t>IdeGES</a:t>
            </a:r>
            <a:r>
              <a:rPr lang="pt-BR" sz="1800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1800" dirty="0"/>
              <a:t>Como se dá a evolução do </a:t>
            </a:r>
            <a:r>
              <a:rPr lang="pt-BR" sz="1800" dirty="0" err="1"/>
              <a:t>IdeGES</a:t>
            </a:r>
            <a:r>
              <a:rPr lang="pt-BR" sz="1800" dirty="0"/>
              <a:t> entre os anos no meu estado e município?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1800" dirty="0"/>
              <a:t>Como estão as escolas municipais, estaduais e particulares na minha região?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1800" dirty="0"/>
              <a:t>Quais as escolas com </a:t>
            </a:r>
            <a:r>
              <a:rPr lang="pt-BR" sz="1800" dirty="0" err="1"/>
              <a:t>IdeGES</a:t>
            </a:r>
            <a:r>
              <a:rPr lang="pt-BR" sz="1800" dirty="0"/>
              <a:t> baixo? Onde estão localizadas?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1800" dirty="0"/>
              <a:t>Nas escolas com baixo </a:t>
            </a:r>
            <a:r>
              <a:rPr lang="pt-BR" sz="1800" dirty="0" err="1"/>
              <a:t>IdeGES</a:t>
            </a:r>
            <a:r>
              <a:rPr lang="pt-BR" sz="1800" dirty="0"/>
              <a:t>, como está a Adesão, Execução e Prestação de contas? Quais destes indicadores influenciaram o baixo </a:t>
            </a:r>
            <a:r>
              <a:rPr lang="pt-BR" sz="1800" dirty="0" err="1"/>
              <a:t>IdeGES</a:t>
            </a:r>
            <a:r>
              <a:rPr lang="pt-BR" sz="1800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1800" dirty="0"/>
              <a:t>Como estão os municípios com baixo IDHM, em termos do </a:t>
            </a:r>
            <a:r>
              <a:rPr lang="pt-BR" sz="1800" dirty="0" err="1"/>
              <a:t>IdeGES</a:t>
            </a:r>
            <a:r>
              <a:rPr lang="pt-BR" sz="1800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1800" dirty="0"/>
              <a:t>Qual o total disponibilizado para meu estado? E o total Executado? Qual o saldo? 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1800" dirty="0"/>
              <a:t>Aproveite a questão anterior e acompanhe seu município e UEX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1800" dirty="0"/>
              <a:t>Escolha uma UEX na sua região e verifique sua Ficha Consolidada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1800" dirty="0"/>
              <a:t>Verifique, através do mapa, como estão as UEX situadas em regiões quilombolas, indígenas e de assentamento</a:t>
            </a:r>
          </a:p>
        </p:txBody>
      </p:sp>
    </p:spTree>
    <p:extLst>
      <p:ext uri="{BB962C8B-B14F-4D97-AF65-F5344CB8AC3E}">
        <p14:creationId xmlns:p14="http://schemas.microsoft.com/office/powerpoint/2010/main" val="124189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629515-C9DB-43EE-ABED-5B1EAD49A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pt-BR" sz="3500" dirty="0">
                <a:latin typeface="Aharoni"/>
                <a:ea typeface="Tahoma"/>
                <a:cs typeface="Aharoni"/>
              </a:rPr>
              <a:t>O que é o </a:t>
            </a:r>
            <a:r>
              <a:rPr lang="pt-BR" sz="3500" dirty="0" err="1">
                <a:latin typeface="Aharoni"/>
                <a:ea typeface="Tahoma"/>
                <a:cs typeface="Aharoni"/>
              </a:rPr>
              <a:t>IdeGES</a:t>
            </a:r>
            <a:r>
              <a:rPr lang="pt-BR" sz="3500" dirty="0">
                <a:latin typeface="Aharoni"/>
                <a:ea typeface="Tahoma"/>
                <a:cs typeface="Aharoni"/>
              </a:rPr>
              <a:t>-PDDE?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C77053C-6FFA-43DE-A762-BDDEB44B3E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O Índice de Desempenho da Gestão Descentralizada do PDDE (</a:t>
            </a:r>
            <a:r>
              <a:rPr lang="pt-BR" sz="2000" b="0" i="0" dirty="0" err="1">
                <a:solidFill>
                  <a:srgbClr val="555555"/>
                </a:solidFill>
                <a:effectLst/>
                <a:latin typeface="rawline"/>
              </a:rPr>
              <a:t>IdeGES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-PDDE) é um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instrumento para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mensurar o desempenho da gestão descentralizada do PDDE 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em todo território nacional, com o objetivo de viabilizar iniciativas de monitoramento e avaliação, orientar a ação governamental para melhoria do desempenho do Programa, favorecer o exercício do controle social e reconhecer iniciativas exitosas de gestão;</a:t>
            </a:r>
          </a:p>
          <a:p>
            <a:pPr marL="0" indent="0" algn="just">
              <a:buNone/>
            </a:pPr>
            <a:endParaRPr lang="pt-BR" sz="2000" dirty="0"/>
          </a:p>
          <a:p>
            <a:pPr marL="0" indent="0">
              <a:buNone/>
            </a:pP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O </a:t>
            </a:r>
            <a:r>
              <a:rPr lang="pt-BR" sz="2000" b="0" i="0" dirty="0" err="1">
                <a:solidFill>
                  <a:srgbClr val="555555"/>
                </a:solidFill>
                <a:effectLst/>
                <a:latin typeface="rawline"/>
              </a:rPr>
              <a:t>IdeGES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-PDDE agrega três outros indicadores :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adesão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,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execução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 e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prestação de contas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 dos recursos;</a:t>
            </a:r>
          </a:p>
          <a:p>
            <a:pPr marL="0" indent="0">
              <a:buNone/>
            </a:pPr>
            <a:endParaRPr lang="pt-BR" sz="2000" dirty="0">
              <a:solidFill>
                <a:srgbClr val="555555"/>
              </a:solidFill>
              <a:latin typeface="rawline"/>
            </a:endParaRPr>
          </a:p>
          <a:p>
            <a:pPr marL="0" indent="0">
              <a:buNone/>
            </a:pP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O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bom desempenho 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do programa em determinado ente federado apenas pode ser considerado satisfatório se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alcança o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máximo de seu público alvo 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(adesão), se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os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recursos são utilizados 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(execução) e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empregados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 </a:t>
            </a:r>
            <a:r>
              <a:rPr lang="pt-BR" sz="2000" b="1" i="0" dirty="0">
                <a:solidFill>
                  <a:srgbClr val="FF0000"/>
                </a:solidFill>
                <a:effectLst/>
                <a:latin typeface="rawline"/>
              </a:rPr>
              <a:t>nas finalidades do programa </a:t>
            </a:r>
            <a:r>
              <a:rPr lang="pt-BR" sz="2000" b="0" i="0" dirty="0">
                <a:solidFill>
                  <a:srgbClr val="555555"/>
                </a:solidFill>
                <a:effectLst/>
                <a:latin typeface="rawline"/>
              </a:rPr>
              <a:t>(prestação de contas).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27173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B7C8DD-84C3-490C-8448-02FB6EE4D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11277599" cy="1325563"/>
          </a:xfrm>
        </p:spPr>
        <p:txBody>
          <a:bodyPr>
            <a:normAutofit/>
          </a:bodyPr>
          <a:lstStyle/>
          <a:p>
            <a:r>
              <a:rPr lang="pt-BR" sz="3500" dirty="0">
                <a:latin typeface="Aharoni"/>
                <a:ea typeface="Tahoma"/>
                <a:cs typeface="Aharoni"/>
              </a:rPr>
              <a:t>CECAMPE NE - </a:t>
            </a:r>
            <a:r>
              <a:rPr lang="pt-BR" sz="3500" dirty="0" err="1">
                <a:latin typeface="Aharoni"/>
                <a:ea typeface="Tahoma"/>
                <a:cs typeface="Aharoni"/>
              </a:rPr>
              <a:t>IdeGES</a:t>
            </a:r>
            <a:r>
              <a:rPr lang="pt-BR" sz="3500" dirty="0">
                <a:latin typeface="Aharoni"/>
                <a:ea typeface="Tahoma"/>
                <a:cs typeface="Aharoni"/>
              </a:rPr>
              <a:t>-PDDE 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96426E-3165-48C0-8938-57471D3C8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1318"/>
            <a:ext cx="10515600" cy="376527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pt-B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Finalidade: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/>
                <a:ea typeface="Tahoma"/>
                <a:cs typeface="Tahoma"/>
              </a:rPr>
              <a:t>Apoiar os interessados no acompanhamento do </a:t>
            </a:r>
            <a:r>
              <a:rPr lang="pt-BR" sz="2400" dirty="0" err="1">
                <a:latin typeface="Tahoma"/>
                <a:ea typeface="Tahoma"/>
                <a:cs typeface="Tahoma"/>
              </a:rPr>
              <a:t>IdeGES</a:t>
            </a:r>
            <a:r>
              <a:rPr lang="pt-BR" sz="2400" dirty="0">
                <a:latin typeface="Tahoma"/>
                <a:ea typeface="Tahoma"/>
                <a:cs typeface="Tahoma"/>
              </a:rPr>
              <a:t>-PDDE, a nível de estados, municípios e escolas</a:t>
            </a:r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2400" b="1" dirty="0">
                <a:latin typeface="Tahoma"/>
                <a:ea typeface="Tahoma"/>
                <a:cs typeface="Tahoma"/>
              </a:rPr>
              <a:t>Público-Alvo: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/>
                <a:ea typeface="Tahoma"/>
                <a:cs typeface="Tahoma"/>
              </a:rPr>
              <a:t>Gestores de escolas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/>
                <a:ea typeface="Tahoma"/>
                <a:cs typeface="Tahoma"/>
              </a:rPr>
              <a:t>Gestores de secretarias municipais e estaduais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/>
                <a:ea typeface="Tahoma"/>
                <a:cs typeface="Tahoma"/>
              </a:rPr>
              <a:t>Pesquisadores do tema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/>
                <a:ea typeface="Tahoma"/>
                <a:cs typeface="Tahoma"/>
              </a:rPr>
              <a:t>Equipes CECAMPE-NE (Eixos Assistência Técnica)</a:t>
            </a:r>
            <a:endParaRPr lang="pt-BR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/>
                <a:ea typeface="Tahoma"/>
                <a:cs typeface="Tahoma"/>
              </a:rPr>
              <a:t>Demais interessados</a:t>
            </a:r>
            <a:endParaRPr lang="pt-BR" sz="2400" dirty="0"/>
          </a:p>
          <a:p>
            <a:pPr>
              <a:buFont typeface="Wingdings" panose="05000000000000000000" pitchFamily="2" charset="2"/>
              <a:buChar char="q"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92543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B7C8DD-84C3-490C-8448-02FB6EE4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Aharoni"/>
                <a:ea typeface="Tahoma"/>
                <a:cs typeface="Aharoni"/>
              </a:rPr>
              <a:t>CECAMPE NE – </a:t>
            </a:r>
            <a:r>
              <a:rPr lang="pt-BR" dirty="0" err="1">
                <a:latin typeface="Aharoni"/>
                <a:ea typeface="Tahoma"/>
                <a:cs typeface="Aharoni"/>
              </a:rPr>
              <a:t>IdeGES</a:t>
            </a:r>
            <a:r>
              <a:rPr lang="pt-BR" dirty="0">
                <a:latin typeface="Aharoni"/>
                <a:ea typeface="Tahoma"/>
                <a:cs typeface="Aharoni"/>
              </a:rPr>
              <a:t> 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96426E-3165-48C0-8938-57471D3C8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5695"/>
            <a:ext cx="10515600" cy="365025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t-BR" sz="2400" b="1" dirty="0">
                <a:latin typeface="Tahoma"/>
                <a:ea typeface="Tahoma"/>
                <a:cs typeface="Tahoma"/>
              </a:rPr>
              <a:t>Referência:</a:t>
            </a:r>
            <a:endParaRPr lang="pt-BR" dirty="0">
              <a:latin typeface="Tahoma"/>
              <a:ea typeface="Tahoma"/>
              <a:cs typeface="Tahoma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/>
                <a:ea typeface="Tahoma"/>
                <a:cs typeface="Tahoma"/>
              </a:rPr>
              <a:t>Monitore o PDDE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/>
                <a:ea typeface="Tahoma"/>
                <a:cs typeface="Tahoma"/>
              </a:rPr>
              <a:t>Painel </a:t>
            </a:r>
            <a:r>
              <a:rPr lang="pt-BR" sz="2400" dirty="0" err="1">
                <a:latin typeface="Tahoma"/>
                <a:ea typeface="Tahoma"/>
                <a:cs typeface="Tahoma"/>
              </a:rPr>
              <a:t>IdeGEs</a:t>
            </a:r>
            <a:r>
              <a:rPr lang="pt-BR" sz="2400" dirty="0">
                <a:latin typeface="Tahoma"/>
                <a:ea typeface="Tahoma"/>
                <a:cs typeface="Tahoma"/>
              </a:rPr>
              <a:t> 2018-2021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3E57F6D-5010-C42A-BB30-8193A9E9D8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72" r="20466"/>
          <a:stretch/>
        </p:blipFill>
        <p:spPr>
          <a:xfrm>
            <a:off x="4901165" y="1899804"/>
            <a:ext cx="3798277" cy="352204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B23960FB-ADA9-EA28-C668-5035485EBF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24" r="18429"/>
          <a:stretch/>
        </p:blipFill>
        <p:spPr>
          <a:xfrm>
            <a:off x="7887790" y="2646775"/>
            <a:ext cx="3798277" cy="3335859"/>
          </a:xfrm>
          <a:prstGeom prst="rect">
            <a:avLst/>
          </a:prstGeom>
        </p:spPr>
      </p:pic>
      <p:sp>
        <p:nvSpPr>
          <p:cNvPr id="8" name="Seta: para a Direita 7">
            <a:extLst>
              <a:ext uri="{FF2B5EF4-FFF2-40B4-BE49-F238E27FC236}">
                <a16:creationId xmlns:a16="http://schemas.microsoft.com/office/drawing/2014/main" id="{79842C7E-BC2B-8D06-AF26-8060C2875CB7}"/>
              </a:ext>
            </a:extLst>
          </p:cNvPr>
          <p:cNvSpPr/>
          <p:nvPr/>
        </p:nvSpPr>
        <p:spPr>
          <a:xfrm flipH="1">
            <a:off x="6636727" y="3608067"/>
            <a:ext cx="729761" cy="2989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Seta: para a Direita 8">
            <a:extLst>
              <a:ext uri="{FF2B5EF4-FFF2-40B4-BE49-F238E27FC236}">
                <a16:creationId xmlns:a16="http://schemas.microsoft.com/office/drawing/2014/main" id="{D63E7A34-9357-2A50-18AF-928CC4AEAB46}"/>
              </a:ext>
            </a:extLst>
          </p:cNvPr>
          <p:cNvSpPr/>
          <p:nvPr/>
        </p:nvSpPr>
        <p:spPr>
          <a:xfrm flipH="1">
            <a:off x="8710245" y="4397054"/>
            <a:ext cx="729761" cy="2989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72C0455-8972-F869-C4A7-EA1B32443F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9291" y="3628757"/>
            <a:ext cx="4816709" cy="2991283"/>
          </a:xfrm>
          <a:prstGeom prst="rect">
            <a:avLst/>
          </a:prstGeom>
        </p:spPr>
      </p:pic>
      <p:sp>
        <p:nvSpPr>
          <p:cNvPr id="6" name="Seta: para a Direita 5">
            <a:extLst>
              <a:ext uri="{FF2B5EF4-FFF2-40B4-BE49-F238E27FC236}">
                <a16:creationId xmlns:a16="http://schemas.microsoft.com/office/drawing/2014/main" id="{854E9726-9833-917C-2D93-01C2843E18EB}"/>
              </a:ext>
            </a:extLst>
          </p:cNvPr>
          <p:cNvSpPr/>
          <p:nvPr/>
        </p:nvSpPr>
        <p:spPr>
          <a:xfrm rot="16200000" flipH="1">
            <a:off x="3341452" y="4892302"/>
            <a:ext cx="729761" cy="2989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6504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B7C8DD-84C3-490C-8448-02FB6EE4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Aharoni"/>
                <a:ea typeface="Tahoma"/>
                <a:cs typeface="Aharoni"/>
              </a:rPr>
              <a:t>CECAMPE NE – </a:t>
            </a:r>
            <a:r>
              <a:rPr lang="pt-BR" dirty="0" err="1">
                <a:latin typeface="Aharoni"/>
                <a:ea typeface="Tahoma"/>
                <a:cs typeface="Aharoni"/>
              </a:rPr>
              <a:t>IdeGES</a:t>
            </a:r>
            <a:r>
              <a:rPr lang="pt-BR" dirty="0">
                <a:latin typeface="Aharoni"/>
                <a:ea typeface="Tahoma"/>
                <a:cs typeface="Aharoni"/>
              </a:rPr>
              <a:t> 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96426E-3165-48C0-8938-57471D3C8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5695"/>
            <a:ext cx="10515600" cy="365025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t-BR" sz="2400" b="1" dirty="0">
                <a:latin typeface="Tahoma"/>
                <a:ea typeface="Tahoma"/>
                <a:cs typeface="Tahoma"/>
              </a:rPr>
              <a:t>Referência:</a:t>
            </a:r>
            <a:endParaRPr lang="pt-BR" dirty="0">
              <a:latin typeface="Tahoma"/>
              <a:ea typeface="Tahoma"/>
              <a:cs typeface="Tahoma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/>
                <a:ea typeface="Tahoma"/>
                <a:cs typeface="Tahoma"/>
              </a:rPr>
              <a:t>Monitore o PDDE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/>
                <a:ea typeface="Tahoma"/>
                <a:cs typeface="Tahoma"/>
              </a:rPr>
              <a:t>Painel </a:t>
            </a:r>
            <a:r>
              <a:rPr lang="pt-BR" sz="2400" dirty="0" err="1">
                <a:latin typeface="Tahoma"/>
                <a:ea typeface="Tahoma"/>
                <a:cs typeface="Tahoma"/>
              </a:rPr>
              <a:t>IdeGEs</a:t>
            </a:r>
            <a:r>
              <a:rPr lang="pt-BR" sz="2400" dirty="0">
                <a:latin typeface="Tahoma"/>
                <a:ea typeface="Tahoma"/>
                <a:cs typeface="Tahoma"/>
              </a:rPr>
              <a:t> 2018-2021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EFCCB26-62DD-940A-829A-1F8445F50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777" y="1835695"/>
            <a:ext cx="6940062" cy="390378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95CE681D-3226-FC58-4FA0-10EA778B6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660824"/>
            <a:ext cx="5602941" cy="2731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1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B7C8DD-84C3-490C-8448-02FB6EE4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Aharoni"/>
                <a:ea typeface="Tahoma"/>
                <a:cs typeface="Aharoni"/>
              </a:rPr>
              <a:t>CECAMPE NE – </a:t>
            </a:r>
            <a:r>
              <a:rPr lang="pt-BR" dirty="0" err="1">
                <a:latin typeface="Aharoni"/>
                <a:ea typeface="Tahoma"/>
                <a:cs typeface="Aharoni"/>
              </a:rPr>
              <a:t>IdeGES</a:t>
            </a:r>
            <a:r>
              <a:rPr lang="pt-BR" dirty="0">
                <a:latin typeface="Aharoni"/>
                <a:ea typeface="Tahoma"/>
                <a:cs typeface="Aharoni"/>
              </a:rPr>
              <a:t>-PDDE 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96426E-3165-48C0-8938-57471D3C8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1318"/>
            <a:ext cx="10515600" cy="376527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t-BR" sz="2400" b="1" dirty="0">
                <a:latin typeface="Tahoma"/>
                <a:ea typeface="Tahoma"/>
                <a:cs typeface="Tahoma"/>
              </a:rPr>
              <a:t>Fonte de Dados: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/>
                <a:ea typeface="Tahoma"/>
                <a:cs typeface="Tahoma"/>
              </a:rPr>
              <a:t> </a:t>
            </a:r>
            <a:r>
              <a:rPr lang="pt-BR" sz="2400" dirty="0" err="1">
                <a:latin typeface="Tahoma"/>
                <a:ea typeface="Tahoma"/>
                <a:cs typeface="Tahoma"/>
              </a:rPr>
              <a:t>IdeGES</a:t>
            </a:r>
            <a:r>
              <a:rPr lang="pt-BR" sz="2400" dirty="0">
                <a:latin typeface="Tahoma"/>
                <a:ea typeface="Tahoma"/>
                <a:cs typeface="Tahoma"/>
              </a:rPr>
              <a:t> 2014 (</a:t>
            </a:r>
            <a:r>
              <a:rPr lang="pt-BR" sz="2400" dirty="0" err="1">
                <a:latin typeface="Tahoma"/>
                <a:ea typeface="Tahoma"/>
                <a:cs typeface="Tahoma"/>
              </a:rPr>
              <a:t>ref</a:t>
            </a:r>
            <a:r>
              <a:rPr lang="pt-BR" sz="2400" dirty="0">
                <a:latin typeface="Tahoma"/>
                <a:ea typeface="Tahoma"/>
                <a:cs typeface="Tahoma"/>
              </a:rPr>
              <a:t> 2013) a 2021 (</a:t>
            </a:r>
            <a:r>
              <a:rPr lang="pt-BR" sz="2400" dirty="0" err="1">
                <a:latin typeface="Tahoma"/>
                <a:ea typeface="Tahoma"/>
                <a:cs typeface="Tahoma"/>
              </a:rPr>
              <a:t>ref</a:t>
            </a:r>
            <a:r>
              <a:rPr lang="pt-BR" sz="2400" dirty="0">
                <a:latin typeface="Tahoma"/>
                <a:ea typeface="Tahoma"/>
                <a:cs typeface="Tahoma"/>
              </a:rPr>
              <a:t> 2020)</a:t>
            </a:r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/>
              <a:t>Unidade Executora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/>
              <a:t>CNPJ Unidade Executora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Esfera Administrativa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 err="1"/>
              <a:t>IdeGES</a:t>
            </a:r>
            <a:r>
              <a:rPr lang="pt-BR" sz="1600" dirty="0"/>
              <a:t> (Geral, Adesão, Execução e Prestação de Contas)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/>
              <a:t>Classificação do </a:t>
            </a:r>
            <a:r>
              <a:rPr lang="pt-BR" sz="1600" dirty="0" err="1"/>
              <a:t>IdeGES</a:t>
            </a:r>
            <a:r>
              <a:rPr lang="pt-BR" sz="1600" dirty="0"/>
              <a:t> e Faixa </a:t>
            </a:r>
            <a:r>
              <a:rPr lang="pt-BR" sz="1600" dirty="0" err="1"/>
              <a:t>IdeGES</a:t>
            </a:r>
            <a:endParaRPr lang="pt-BR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 err="1">
                <a:latin typeface="Tahoma"/>
                <a:ea typeface="Tahoma"/>
                <a:cs typeface="Tahoma"/>
              </a:rPr>
              <a:t>Qtde</a:t>
            </a:r>
            <a:r>
              <a:rPr lang="pt-BR" sz="1600" dirty="0">
                <a:latin typeface="Tahoma"/>
                <a:ea typeface="Tahoma"/>
                <a:cs typeface="Tahoma"/>
              </a:rPr>
              <a:t> de Prestações de Contas Aprovadas e Aprovadas com Ressalvas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>
                <a:latin typeface="Tahoma"/>
                <a:ea typeface="Tahoma"/>
                <a:cs typeface="Tahoma"/>
              </a:rPr>
              <a:t>Total Disponibilizado (R$)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>
                <a:latin typeface="Tahoma"/>
                <a:ea typeface="Tahoma"/>
                <a:cs typeface="Tahoma"/>
              </a:rPr>
              <a:t>Total Executado (R$)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>
                <a:latin typeface="Tahoma"/>
                <a:ea typeface="Tahoma"/>
                <a:cs typeface="Tahoma"/>
              </a:rPr>
              <a:t>Diferença entre Disponibilizado e Executado (R$)</a:t>
            </a:r>
          </a:p>
          <a:p>
            <a:pPr marL="0" indent="0">
              <a:buNone/>
            </a:pPr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24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B7C8DD-84C3-490C-8448-02FB6EE4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Aharoni"/>
                <a:ea typeface="Tahoma"/>
                <a:cs typeface="Aharoni"/>
              </a:rPr>
              <a:t>CECAMPE NE – </a:t>
            </a:r>
            <a:r>
              <a:rPr lang="pt-BR" dirty="0" err="1">
                <a:latin typeface="Aharoni"/>
                <a:ea typeface="Tahoma"/>
                <a:cs typeface="Aharoni"/>
              </a:rPr>
              <a:t>IdeGES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96426E-3165-48C0-8938-57471D3C8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1318"/>
            <a:ext cx="10515600" cy="376527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t-BR" sz="2400" b="1" dirty="0">
                <a:latin typeface="Tahoma"/>
                <a:ea typeface="Tahoma"/>
                <a:cs typeface="Tahoma"/>
              </a:rPr>
              <a:t>Fonte de Dados:</a:t>
            </a:r>
            <a:endParaRPr lang="pt-BR" dirty="0">
              <a:latin typeface="Tahoma"/>
              <a:ea typeface="Tahoma"/>
              <a:cs typeface="Tahoma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Censo Municipal 2010 (IBGE)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/>
              <a:t>UF /Mesorregião/ Microrregião / Município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/>
              <a:t>Latitude e Longitude dos Municípios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/>
              <a:t>Capital? (Sim ou Não)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/>
              <a:t>IDH Municipal (Geral, Educação, Longevidade e Renda)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/>
              <a:t>População Total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Renda per Capita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Porte do Município</a:t>
            </a:r>
          </a:p>
        </p:txBody>
      </p:sp>
    </p:spTree>
    <p:extLst>
      <p:ext uri="{BB962C8B-B14F-4D97-AF65-F5344CB8AC3E}">
        <p14:creationId xmlns:p14="http://schemas.microsoft.com/office/powerpoint/2010/main" val="262477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B7C8DD-84C3-490C-8448-02FB6EE4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Aharoni"/>
                <a:ea typeface="Tahoma"/>
                <a:cs typeface="Aharoni"/>
              </a:rPr>
              <a:t>CECAMPE NE – </a:t>
            </a:r>
            <a:r>
              <a:rPr lang="pt-BR" dirty="0" err="1">
                <a:latin typeface="Aharoni"/>
                <a:ea typeface="Tahoma"/>
                <a:cs typeface="Aharoni"/>
              </a:rPr>
              <a:t>IdeGES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196426E-3165-48C0-8938-57471D3C8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1318"/>
            <a:ext cx="10515600" cy="376527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t-BR" sz="2400" b="1" dirty="0">
                <a:latin typeface="Tahoma"/>
                <a:ea typeface="Tahoma"/>
                <a:cs typeface="Tahoma"/>
              </a:rPr>
              <a:t>Fonte de Dados:</a:t>
            </a:r>
            <a:endParaRPr lang="pt-BR" dirty="0">
              <a:latin typeface="Tahoma"/>
              <a:ea typeface="Tahoma"/>
              <a:cs typeface="Tahoma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t-B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Censo Escolar 2014 – 2021 (INEP)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2000" dirty="0"/>
              <a:t> Localização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Localização Diferenciada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2000" dirty="0"/>
              <a:t>Possui Computador na Área Administrativa?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2000" dirty="0"/>
              <a:t>Laboratório de Informática?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2000" dirty="0"/>
              <a:t>Acesso à Internet?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pt-BR" sz="2000" dirty="0"/>
              <a:t>Atendimento Educacional Especializado?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pt-BR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93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1358</Words>
  <Application>Microsoft Office PowerPoint</Application>
  <PresentationFormat>Widescreen</PresentationFormat>
  <Paragraphs>211</Paragraphs>
  <Slides>28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36" baseType="lpstr">
      <vt:lpstr>Aharoni</vt:lpstr>
      <vt:lpstr>Arial</vt:lpstr>
      <vt:lpstr>Calibri</vt:lpstr>
      <vt:lpstr>Calibri Light</vt:lpstr>
      <vt:lpstr>rawline</vt:lpstr>
      <vt:lpstr>Tahoma</vt:lpstr>
      <vt:lpstr>Wingdings</vt:lpstr>
      <vt:lpstr>Tema do Office</vt:lpstr>
      <vt:lpstr>Apresentação do PowerPoint</vt:lpstr>
      <vt:lpstr>Apresentação do PowerPoint</vt:lpstr>
      <vt:lpstr>O que é o IdeGES-PDDE?</vt:lpstr>
      <vt:lpstr>CECAMPE NE - IdeGES-PDDE </vt:lpstr>
      <vt:lpstr>CECAMPE NE – IdeGES </vt:lpstr>
      <vt:lpstr>CECAMPE NE – IdeGES </vt:lpstr>
      <vt:lpstr>CECAMPE NE – IdeGES-PDDE </vt:lpstr>
      <vt:lpstr>CECAMPE NE – IdeGES</vt:lpstr>
      <vt:lpstr>CECAMPE NE – IdeGES</vt:lpstr>
      <vt:lpstr>CECAMPE NE – IdeGES</vt:lpstr>
      <vt:lpstr>CECAMPE NE – IdeGES</vt:lpstr>
      <vt:lpstr>CECAMPE NE – IDEGES – PDDE - OBSERVAÇÕES</vt:lpstr>
      <vt:lpstr>Apresentação do PowerPoint</vt:lpstr>
      <vt:lpstr>Alguns questionamentos</vt:lpstr>
      <vt:lpstr>Parâmetros para Filtragem</vt:lpstr>
      <vt:lpstr>Distribuição das UEX na Região Nordeste</vt:lpstr>
      <vt:lpstr>IdeGES Região Nordeste</vt:lpstr>
      <vt:lpstr>IdeGES entre os Estados</vt:lpstr>
      <vt:lpstr>IdeGES e os Municípios</vt:lpstr>
      <vt:lpstr>IdeGES – Adesão – Região Nordeste</vt:lpstr>
      <vt:lpstr>IdeGES – Adesão entre os Estados</vt:lpstr>
      <vt:lpstr>IdeGES – Execução – Região Nordeste</vt:lpstr>
      <vt:lpstr>IdeGES – Execução entre Estados</vt:lpstr>
      <vt:lpstr>IdeGES – Prestação de Contas – Região Nordeste</vt:lpstr>
      <vt:lpstr>IdeGES – Prestação de Contas entre Estados</vt:lpstr>
      <vt:lpstr>Considerações Finais</vt:lpstr>
      <vt:lpstr>Apresentação do PowerPoint</vt:lpstr>
      <vt:lpstr>Alguns questionamentos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SAMSUNG</dc:creator>
  <cp:lastModifiedBy>Emilia Prestes</cp:lastModifiedBy>
  <cp:revision>8</cp:revision>
  <dcterms:created xsi:type="dcterms:W3CDTF">2022-11-11T18:17:09Z</dcterms:created>
  <dcterms:modified xsi:type="dcterms:W3CDTF">2024-03-13T15:55:21Z</dcterms:modified>
</cp:coreProperties>
</file>